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5" r:id="rId1"/>
  </p:sldMasterIdLst>
  <p:notesMasterIdLst>
    <p:notesMasterId r:id="rId19"/>
  </p:notesMasterIdLst>
  <p:handoutMasterIdLst>
    <p:handoutMasterId r:id="rId20"/>
  </p:handoutMasterIdLst>
  <p:sldIdLst>
    <p:sldId id="321" r:id="rId2"/>
    <p:sldId id="410" r:id="rId3"/>
    <p:sldId id="459" r:id="rId4"/>
    <p:sldId id="454" r:id="rId5"/>
    <p:sldId id="495" r:id="rId6"/>
    <p:sldId id="489" r:id="rId7"/>
    <p:sldId id="390" r:id="rId8"/>
    <p:sldId id="464" r:id="rId9"/>
    <p:sldId id="462" r:id="rId10"/>
    <p:sldId id="474" r:id="rId11"/>
    <p:sldId id="466" r:id="rId12"/>
    <p:sldId id="497" r:id="rId13"/>
    <p:sldId id="425" r:id="rId14"/>
    <p:sldId id="378" r:id="rId15"/>
    <p:sldId id="424" r:id="rId16"/>
    <p:sldId id="461" r:id="rId17"/>
    <p:sldId id="418" r:id="rId18"/>
  </p:sldIdLst>
  <p:sldSz cx="9144000" cy="5143500" type="screen16x9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Kang" initials="W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558A"/>
    <a:srgbClr val="E6A158"/>
    <a:srgbClr val="6F90B8"/>
    <a:srgbClr val="558476"/>
    <a:srgbClr val="293E6B"/>
    <a:srgbClr val="C9282D"/>
    <a:srgbClr val="9BB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50" autoAdjust="0"/>
    <p:restoredTop sz="92077" autoAdjust="0"/>
  </p:normalViewPr>
  <p:slideViewPr>
    <p:cSldViewPr snapToGrid="0">
      <p:cViewPr varScale="1">
        <p:scale>
          <a:sx n="83" d="100"/>
          <a:sy n="83" d="100"/>
        </p:scale>
        <p:origin x="90" y="402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2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280" y="216"/>
      </p:cViewPr>
      <p:guideLst>
        <p:guide orient="horz" pos="2931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ovgov-my.sharepoint.com/personal/todmassa_schev_edu/Documents/Projected%20graduates%20and%20Participation'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000000"/>
                </a:solidFill>
              </a:rPr>
              <a:t>VA</a:t>
            </a:r>
            <a:r>
              <a:rPr lang="en-US" sz="1400" baseline="0" dirty="0">
                <a:solidFill>
                  <a:srgbClr val="000000"/>
                </a:solidFill>
              </a:rPr>
              <a:t> Public HS Graduates &amp; Enrollment in Virginia Colleges within 2 Years of HS Graduation</a:t>
            </a:r>
            <a:endParaRPr lang="en-US" sz="140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6.8542250022971554E-2"/>
          <c:y val="2.8722747548215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94883062444164E-2"/>
          <c:y val="0.15401725870231706"/>
          <c:w val="0.6902588449654552"/>
          <c:h val="0.6635467382292396"/>
        </c:manualLayout>
      </c:layout>
      <c:lineChart>
        <c:grouping val="standard"/>
        <c:varyColors val="0"/>
        <c:ser>
          <c:idx val="1"/>
          <c:order val="0"/>
          <c:tx>
            <c:strRef>
              <c:f>'Diploma and Participation Proj'!$B$26</c:f>
              <c:strCache>
                <c:ptCount val="1"/>
                <c:pt idx="0">
                  <c:v>Actual Adv &amp; Std Diplomas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'Diploma and Participation Proj'!$C$18:$Z$18</c:f>
              <c:strCache>
                <c:ptCount val="2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  <c:pt idx="9">
                  <c:v>2022-23</c:v>
                </c:pt>
                <c:pt idx="10">
                  <c:v>2023-24</c:v>
                </c:pt>
                <c:pt idx="11">
                  <c:v>2024-25</c:v>
                </c:pt>
                <c:pt idx="12">
                  <c:v>2025-26</c:v>
                </c:pt>
                <c:pt idx="13">
                  <c:v>2026-27</c:v>
                </c:pt>
                <c:pt idx="14">
                  <c:v>2027-28</c:v>
                </c:pt>
                <c:pt idx="15">
                  <c:v>2028-29</c:v>
                </c:pt>
                <c:pt idx="16">
                  <c:v>2029-30</c:v>
                </c:pt>
                <c:pt idx="17">
                  <c:v>2030-31</c:v>
                </c:pt>
                <c:pt idx="18">
                  <c:v>2031-32</c:v>
                </c:pt>
                <c:pt idx="19">
                  <c:v>2032-33</c:v>
                </c:pt>
                <c:pt idx="20">
                  <c:v>2033-34</c:v>
                </c:pt>
                <c:pt idx="21">
                  <c:v>2034-35</c:v>
                </c:pt>
                <c:pt idx="22">
                  <c:v>2035-36</c:v>
                </c:pt>
                <c:pt idx="23">
                  <c:v>2036-37</c:v>
                </c:pt>
              </c:strCache>
            </c:strRef>
          </c:cat>
          <c:val>
            <c:numRef>
              <c:f>'Diploma and Participation Proj'!$C$26:$K$26</c:f>
              <c:numCache>
                <c:formatCode>_(* #,##0_);_(* \(#,##0\);_(* "-"??_);_(@_)</c:formatCode>
                <c:ptCount val="9"/>
                <c:pt idx="0">
                  <c:v>83228</c:v>
                </c:pt>
                <c:pt idx="1">
                  <c:v>81937</c:v>
                </c:pt>
                <c:pt idx="2">
                  <c:v>85107</c:v>
                </c:pt>
                <c:pt idx="3">
                  <c:v>85312</c:v>
                </c:pt>
                <c:pt idx="4">
                  <c:v>88211</c:v>
                </c:pt>
                <c:pt idx="5">
                  <c:v>88300</c:v>
                </c:pt>
                <c:pt idx="6">
                  <c:v>89983</c:v>
                </c:pt>
                <c:pt idx="7">
                  <c:v>89002</c:v>
                </c:pt>
                <c:pt idx="8">
                  <c:v>88883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37-4A6B-AA31-A2B4B0AC54F0}"/>
            </c:ext>
          </c:extLst>
        </c:ser>
        <c:ser>
          <c:idx val="0"/>
          <c:order val="1"/>
          <c:tx>
            <c:strRef>
              <c:f>'Diploma and Participation Proj'!$B$27</c:f>
              <c:strCache>
                <c:ptCount val="1"/>
                <c:pt idx="0">
                  <c:v>Weldon-Cooper Projections</c:v>
                </c:pt>
              </c:strCache>
            </c:strRef>
          </c:tx>
          <c:spPr>
            <a:ln w="444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'Diploma and Participation Proj'!$C$18:$Z$18</c:f>
              <c:strCache>
                <c:ptCount val="2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  <c:pt idx="9">
                  <c:v>2022-23</c:v>
                </c:pt>
                <c:pt idx="10">
                  <c:v>2023-24</c:v>
                </c:pt>
                <c:pt idx="11">
                  <c:v>2024-25</c:v>
                </c:pt>
                <c:pt idx="12">
                  <c:v>2025-26</c:v>
                </c:pt>
                <c:pt idx="13">
                  <c:v>2026-27</c:v>
                </c:pt>
                <c:pt idx="14">
                  <c:v>2027-28</c:v>
                </c:pt>
                <c:pt idx="15">
                  <c:v>2028-29</c:v>
                </c:pt>
                <c:pt idx="16">
                  <c:v>2029-30</c:v>
                </c:pt>
                <c:pt idx="17">
                  <c:v>2030-31</c:v>
                </c:pt>
                <c:pt idx="18">
                  <c:v>2031-32</c:v>
                </c:pt>
                <c:pt idx="19">
                  <c:v>2032-33</c:v>
                </c:pt>
                <c:pt idx="20">
                  <c:v>2033-34</c:v>
                </c:pt>
                <c:pt idx="21">
                  <c:v>2034-35</c:v>
                </c:pt>
                <c:pt idx="22">
                  <c:v>2035-36</c:v>
                </c:pt>
                <c:pt idx="23">
                  <c:v>2036-37</c:v>
                </c:pt>
              </c:strCache>
            </c:strRef>
          </c:cat>
          <c:val>
            <c:numRef>
              <c:f>'Diploma and Participation Proj'!$C$27:$X$27</c:f>
              <c:numCache>
                <c:formatCode>General</c:formatCode>
                <c:ptCount val="2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 formatCode="_(* #,##0_);_(* \(#,##0\);_(* &quot;-&quot;??_);_(@_)">
                  <c:v>86056.337491054583</c:v>
                </c:pt>
                <c:pt idx="10" formatCode="_(* #,##0_);_(* \(#,##0\);_(* &quot;-&quot;??_);_(@_)">
                  <c:v>85603.835269399831</c:v>
                </c:pt>
                <c:pt idx="11" formatCode="_(* #,##0_);_(* \(#,##0\);_(* &quot;-&quot;??_);_(@_)">
                  <c:v>84847.933472353368</c:v>
                </c:pt>
                <c:pt idx="12" formatCode="_(* #,##0_);_(* \(#,##0\);_(* &quot;-&quot;??_);_(@_)">
                  <c:v>89491.972697680874</c:v>
                </c:pt>
                <c:pt idx="13" formatCode="_(* #,##0_);_(* \(#,##0\);_(* &quot;-&quot;??_);_(@_)">
                  <c:v>87593.988035832284</c:v>
                </c:pt>
                <c:pt idx="14" formatCode="_(* #,##0_);_(* \(#,##0\);_(* &quot;-&quot;??_);_(@_)">
                  <c:v>84547.029908681128</c:v>
                </c:pt>
                <c:pt idx="15" formatCode="_(* #,##0_);_(* \(#,##0\);_(* &quot;-&quot;??_);_(@_)">
                  <c:v>82413.096976014218</c:v>
                </c:pt>
                <c:pt idx="16" formatCode="_(* #,##0_);_(* \(#,##0\);_(* &quot;-&quot;??_);_(@_)">
                  <c:v>81424.131790322368</c:v>
                </c:pt>
                <c:pt idx="17" formatCode="_(* #,##0_);_(* \(#,##0\);_(* &quot;-&quot;??_);_(@_)">
                  <c:v>80936.429629802966</c:v>
                </c:pt>
                <c:pt idx="18" formatCode="_(* #,##0_);_(* \(#,##0\);_(* &quot;-&quot;??_);_(@_)">
                  <c:v>80535.739161978359</c:v>
                </c:pt>
                <c:pt idx="19" formatCode="_(* #,##0_);_(* \(#,##0\);_(* &quot;-&quot;??_);_(@_)">
                  <c:v>79706.081299158657</c:v>
                </c:pt>
                <c:pt idx="20" formatCode="_(* #,##0_);_(* \(#,##0\);_(* &quot;-&quot;??_);_(@_)">
                  <c:v>77225.786009571544</c:v>
                </c:pt>
                <c:pt idx="21" formatCode="_(* #,##0_);_(* \(#,##0\);_(* &quot;-&quot;??_);_(@_)">
                  <c:v>78925.391153647812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37-4A6B-AA31-A2B4B0AC54F0}"/>
            </c:ext>
          </c:extLst>
        </c:ser>
        <c:ser>
          <c:idx val="2"/>
          <c:order val="2"/>
          <c:tx>
            <c:strRef>
              <c:f>'Diploma and Participation Proj'!$B$38</c:f>
              <c:strCache>
                <c:ptCount val="1"/>
                <c:pt idx="0">
                  <c:v>WICHE Projections</c:v>
                </c:pt>
              </c:strCache>
            </c:strRef>
          </c:tx>
          <c:spPr>
            <a:ln w="444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'Diploma and Participation Proj'!$C$18:$Z$18</c:f>
              <c:strCache>
                <c:ptCount val="2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  <c:pt idx="9">
                  <c:v>2022-23</c:v>
                </c:pt>
                <c:pt idx="10">
                  <c:v>2023-24</c:v>
                </c:pt>
                <c:pt idx="11">
                  <c:v>2024-25</c:v>
                </c:pt>
                <c:pt idx="12">
                  <c:v>2025-26</c:v>
                </c:pt>
                <c:pt idx="13">
                  <c:v>2026-27</c:v>
                </c:pt>
                <c:pt idx="14">
                  <c:v>2027-28</c:v>
                </c:pt>
                <c:pt idx="15">
                  <c:v>2028-29</c:v>
                </c:pt>
                <c:pt idx="16">
                  <c:v>2029-30</c:v>
                </c:pt>
                <c:pt idx="17">
                  <c:v>2030-31</c:v>
                </c:pt>
                <c:pt idx="18">
                  <c:v>2031-32</c:v>
                </c:pt>
                <c:pt idx="19">
                  <c:v>2032-33</c:v>
                </c:pt>
                <c:pt idx="20">
                  <c:v>2033-34</c:v>
                </c:pt>
                <c:pt idx="21">
                  <c:v>2034-35</c:v>
                </c:pt>
                <c:pt idx="22">
                  <c:v>2035-36</c:v>
                </c:pt>
                <c:pt idx="23">
                  <c:v>2036-37</c:v>
                </c:pt>
              </c:strCache>
            </c:strRef>
          </c:cat>
          <c:val>
            <c:numRef>
              <c:f>'Diploma and Participation Proj'!$C$38:$X$38</c:f>
              <c:numCache>
                <c:formatCode>General</c:formatCode>
                <c:ptCount val="2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 formatCode="_(* #,##0_);_(* \(#,##0\);_(* &quot;-&quot;??_);_(@_)">
                  <c:v>84117.80204813146</c:v>
                </c:pt>
                <c:pt idx="10" formatCode="_(* #,##0_);_(* \(#,##0\);_(* &quot;-&quot;??_);_(@_)">
                  <c:v>85423.505524292123</c:v>
                </c:pt>
                <c:pt idx="11" formatCode="_(* #,##0_);_(* \(#,##0\);_(* &quot;-&quot;??_);_(@_)">
                  <c:v>87320.111303532787</c:v>
                </c:pt>
                <c:pt idx="12" formatCode="_(* #,##0_);_(* \(#,##0\);_(* &quot;-&quot;??_);_(@_)">
                  <c:v>87434.479491225691</c:v>
                </c:pt>
                <c:pt idx="13" formatCode="_(* #,##0_);_(* \(#,##0\);_(* &quot;-&quot;??_);_(@_)">
                  <c:v>85242.422560445018</c:v>
                </c:pt>
                <c:pt idx="14" formatCode="_(* #,##0_);_(* \(#,##0\);_(* &quot;-&quot;??_);_(@_)">
                  <c:v>83155.203135049494</c:v>
                </c:pt>
                <c:pt idx="15" formatCode="_(* #,##0_);_(* \(#,##0\);_(* &quot;-&quot;??_);_(@_)">
                  <c:v>83069.426994279827</c:v>
                </c:pt>
                <c:pt idx="16" formatCode="_(* #,##0_);_(* \(#,##0\);_(* &quot;-&quot;??_);_(@_)">
                  <c:v>82888.344030432723</c:v>
                </c:pt>
                <c:pt idx="17" formatCode="_(* #,##0_);_(* \(#,##0\);_(* &quot;-&quot;??_);_(@_)">
                  <c:v>82631.015608123693</c:v>
                </c:pt>
                <c:pt idx="18" formatCode="_(* #,##0_);_(* \(#,##0\);_(* &quot;-&quot;??_);_(@_)">
                  <c:v>83517.369062743703</c:v>
                </c:pt>
                <c:pt idx="19" formatCode="_(* #,##0_);_(* \(#,##0\);_(* &quot;-&quot;??_);_(@_)">
                  <c:v>83460.184968897258</c:v>
                </c:pt>
                <c:pt idx="20" formatCode="_(* #,##0_);_(* \(#,##0\);_(* &quot;-&quot;??_);_(@_)">
                  <c:v>82773.975842739819</c:v>
                </c:pt>
                <c:pt idx="21" formatCode="_(* #,##0_);_(* \(#,##0\);_(* &quot;-&quot;??_);_(@_)">
                  <c:v>81077.51439196174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37-4A6B-AA31-A2B4B0AC54F0}"/>
            </c:ext>
          </c:extLst>
        </c:ser>
        <c:ser>
          <c:idx val="3"/>
          <c:order val="3"/>
          <c:tx>
            <c:strRef>
              <c:f>'Diploma and Participation Proj'!$B$68</c:f>
              <c:strCache>
                <c:ptCount val="1"/>
                <c:pt idx="0">
                  <c:v>Likely High-End Est. (w/in 2 years)</c:v>
                </c:pt>
              </c:strCache>
            </c:strRef>
          </c:tx>
          <c:spPr>
            <a:ln w="44450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'Diploma and Participation Proj'!$C$18:$Z$18</c:f>
              <c:strCache>
                <c:ptCount val="2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  <c:pt idx="9">
                  <c:v>2022-23</c:v>
                </c:pt>
                <c:pt idx="10">
                  <c:v>2023-24</c:v>
                </c:pt>
                <c:pt idx="11">
                  <c:v>2024-25</c:v>
                </c:pt>
                <c:pt idx="12">
                  <c:v>2025-26</c:v>
                </c:pt>
                <c:pt idx="13">
                  <c:v>2026-27</c:v>
                </c:pt>
                <c:pt idx="14">
                  <c:v>2027-28</c:v>
                </c:pt>
                <c:pt idx="15">
                  <c:v>2028-29</c:v>
                </c:pt>
                <c:pt idx="16">
                  <c:v>2029-30</c:v>
                </c:pt>
                <c:pt idx="17">
                  <c:v>2030-31</c:v>
                </c:pt>
                <c:pt idx="18">
                  <c:v>2031-32</c:v>
                </c:pt>
                <c:pt idx="19">
                  <c:v>2032-33</c:v>
                </c:pt>
                <c:pt idx="20">
                  <c:v>2033-34</c:v>
                </c:pt>
                <c:pt idx="21">
                  <c:v>2034-35</c:v>
                </c:pt>
                <c:pt idx="22">
                  <c:v>2035-36</c:v>
                </c:pt>
                <c:pt idx="23">
                  <c:v>2036-37</c:v>
                </c:pt>
              </c:strCache>
            </c:strRef>
          </c:cat>
          <c:val>
            <c:numRef>
              <c:f>'Diploma and Participation Proj'!$C$68:$X$68</c:f>
              <c:numCache>
                <c:formatCode>General</c:formatCode>
                <c:ptCount val="22"/>
                <c:pt idx="9" formatCode="_(* #,##0_);_(* \(#,##0\);_(* &quot;-&quot;??_);_(@_)">
                  <c:v>63014.15583727089</c:v>
                </c:pt>
                <c:pt idx="10" formatCode="_(* #,##0_);_(* \(#,##0\);_(* &quot;-&quot;??_);_(@_)">
                  <c:v>63336.713532830443</c:v>
                </c:pt>
                <c:pt idx="11" formatCode="_(* #,##0_);_(* \(#,##0\);_(* &quot;-&quot;??_);_(@_)">
                  <c:v>63769.094219265578</c:v>
                </c:pt>
                <c:pt idx="12" formatCode="_(* #,##0_);_(* \(#,##0\);_(* &quot;-&quot;??_);_(@_)">
                  <c:v>65514.327008301982</c:v>
                </c:pt>
                <c:pt idx="13" formatCode="_(* #,##0_);_(* \(#,##0\);_(* &quot;-&quot;??_);_(@_)">
                  <c:v>63998.540151003908</c:v>
                </c:pt>
                <c:pt idx="14" formatCode="_(* #,##0_);_(* \(#,##0\);_(* &quot;-&quot;??_);_(@_)">
                  <c:v>62100.771017170584</c:v>
                </c:pt>
                <c:pt idx="15" formatCode="_(* #,##0_);_(* \(#,##0\);_(* &quot;-&quot;??_);_(@_)">
                  <c:v>61286.409212229679</c:v>
                </c:pt>
                <c:pt idx="16" formatCode="_(* #,##0_);_(* \(#,##0\);_(* &quot;-&quot;??_);_(@_)">
                  <c:v>60856.126487856141</c:v>
                </c:pt>
                <c:pt idx="17" formatCode="_(* #,##0_);_(* \(#,##0\);_(* &quot;-&quot;??_);_(@_)">
                  <c:v>60581.078825923876</c:v>
                </c:pt>
                <c:pt idx="18" formatCode="_(* #,##0_);_(* \(#,##0\);_(* &quot;-&quot;??_);_(@_)">
                  <c:v>60765.758968565497</c:v>
                </c:pt>
                <c:pt idx="19" formatCode="_(* #,##0_);_(* \(#,##0\);_(* &quot;-&quot;??_);_(@_)">
                  <c:v>60440.224708979986</c:v>
                </c:pt>
                <c:pt idx="20" formatCode="_(* #,##0_);_(* \(#,##0\);_(* &quot;-&quot;??_);_(@_)">
                  <c:v>59274.279634709608</c:v>
                </c:pt>
                <c:pt idx="21" formatCode="_(* #,##0_);_(* \(#,##0\);_(* &quot;-&quot;??_);_(@_)">
                  <c:v>59262.719724705668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37-4A6B-AA31-A2B4B0AC54F0}"/>
            </c:ext>
          </c:extLst>
        </c:ser>
        <c:ser>
          <c:idx val="4"/>
          <c:order val="4"/>
          <c:tx>
            <c:strRef>
              <c:f>'Diploma and Participation Proj'!$B$70</c:f>
              <c:strCache>
                <c:ptCount val="1"/>
                <c:pt idx="0">
                  <c:v>Actual HS Grads Enrolling w/in 2 Years</c:v>
                </c:pt>
              </c:strCache>
            </c:strRef>
          </c:tx>
          <c:spPr>
            <a:ln w="444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'Diploma and Participation Proj'!$C$18:$Z$18</c:f>
              <c:strCache>
                <c:ptCount val="2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  <c:pt idx="9">
                  <c:v>2022-23</c:v>
                </c:pt>
                <c:pt idx="10">
                  <c:v>2023-24</c:v>
                </c:pt>
                <c:pt idx="11">
                  <c:v>2024-25</c:v>
                </c:pt>
                <c:pt idx="12">
                  <c:v>2025-26</c:v>
                </c:pt>
                <c:pt idx="13">
                  <c:v>2026-27</c:v>
                </c:pt>
                <c:pt idx="14">
                  <c:v>2027-28</c:v>
                </c:pt>
                <c:pt idx="15">
                  <c:v>2028-29</c:v>
                </c:pt>
                <c:pt idx="16">
                  <c:v>2029-30</c:v>
                </c:pt>
                <c:pt idx="17">
                  <c:v>2030-31</c:v>
                </c:pt>
                <c:pt idx="18">
                  <c:v>2031-32</c:v>
                </c:pt>
                <c:pt idx="19">
                  <c:v>2032-33</c:v>
                </c:pt>
                <c:pt idx="20">
                  <c:v>2033-34</c:v>
                </c:pt>
                <c:pt idx="21">
                  <c:v>2034-35</c:v>
                </c:pt>
                <c:pt idx="22">
                  <c:v>2035-36</c:v>
                </c:pt>
                <c:pt idx="23">
                  <c:v>2036-37</c:v>
                </c:pt>
              </c:strCache>
            </c:strRef>
          </c:cat>
          <c:val>
            <c:numRef>
              <c:f>'Diploma and Participation Proj'!$C$70:$X$70</c:f>
              <c:numCache>
                <c:formatCode>_(* #,##0_);_(* \(#,##0\);_(* "-"??_);_(@_)</c:formatCode>
                <c:ptCount val="22"/>
                <c:pt idx="0">
                  <c:v>57560</c:v>
                </c:pt>
                <c:pt idx="1">
                  <c:v>57078</c:v>
                </c:pt>
                <c:pt idx="2">
                  <c:v>57387</c:v>
                </c:pt>
                <c:pt idx="3">
                  <c:v>57259</c:v>
                </c:pt>
                <c:pt idx="4">
                  <c:v>57362</c:v>
                </c:pt>
                <c:pt idx="5">
                  <c:v>58247</c:v>
                </c:pt>
                <c:pt idx="6">
                  <c:v>58493</c:v>
                </c:pt>
                <c:pt idx="7">
                  <c:v>55919</c:v>
                </c:pt>
                <c:pt idx="8">
                  <c:v>54145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337-4A6B-AA31-A2B4B0AC54F0}"/>
            </c:ext>
          </c:extLst>
        </c:ser>
        <c:ser>
          <c:idx val="5"/>
          <c:order val="5"/>
          <c:tx>
            <c:strRef>
              <c:f>'Diploma and Participation Proj'!$B$69</c:f>
              <c:strCache>
                <c:ptCount val="1"/>
                <c:pt idx="0">
                  <c:v>Likely Low-End Est. (w/in 2 years)</c:v>
                </c:pt>
              </c:strCache>
            </c:strRef>
          </c:tx>
          <c:spPr>
            <a:ln w="44450" cap="rnd">
              <a:solidFill>
                <a:schemeClr val="accent6"/>
              </a:solidFill>
              <a:prstDash val="dashDot"/>
              <a:round/>
            </a:ln>
            <a:effectLst/>
          </c:spPr>
          <c:marker>
            <c:symbol val="none"/>
          </c:marker>
          <c:cat>
            <c:strRef>
              <c:f>'Diploma and Participation Proj'!$C$18:$Z$18</c:f>
              <c:strCache>
                <c:ptCount val="2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  <c:pt idx="9">
                  <c:v>2022-23</c:v>
                </c:pt>
                <c:pt idx="10">
                  <c:v>2023-24</c:v>
                </c:pt>
                <c:pt idx="11">
                  <c:v>2024-25</c:v>
                </c:pt>
                <c:pt idx="12">
                  <c:v>2025-26</c:v>
                </c:pt>
                <c:pt idx="13">
                  <c:v>2026-27</c:v>
                </c:pt>
                <c:pt idx="14">
                  <c:v>2027-28</c:v>
                </c:pt>
                <c:pt idx="15">
                  <c:v>2028-29</c:v>
                </c:pt>
                <c:pt idx="16">
                  <c:v>2029-30</c:v>
                </c:pt>
                <c:pt idx="17">
                  <c:v>2030-31</c:v>
                </c:pt>
                <c:pt idx="18">
                  <c:v>2031-32</c:v>
                </c:pt>
                <c:pt idx="19">
                  <c:v>2032-33</c:v>
                </c:pt>
                <c:pt idx="20">
                  <c:v>2033-34</c:v>
                </c:pt>
                <c:pt idx="21">
                  <c:v>2034-35</c:v>
                </c:pt>
                <c:pt idx="22">
                  <c:v>2035-36</c:v>
                </c:pt>
                <c:pt idx="23">
                  <c:v>2036-37</c:v>
                </c:pt>
              </c:strCache>
            </c:strRef>
          </c:cat>
          <c:val>
            <c:numRef>
              <c:f>'Diploma and Participation Proj'!$C$69:$X$69</c:f>
              <c:numCache>
                <c:formatCode>General</c:formatCode>
                <c:ptCount val="22"/>
                <c:pt idx="9" formatCode="_(* #,##0_);_(* \(#,##0\);_(* &quot;-&quot;??_);_(@_)">
                  <c:v>51245.6910939964</c:v>
                </c:pt>
                <c:pt idx="10" formatCode="_(* #,##0_);_(* \(#,##0\);_(* &quot;-&quot;??_);_(@_)">
                  <c:v>51502.621365821586</c:v>
                </c:pt>
                <c:pt idx="11" formatCode="_(* #,##0_);_(* \(#,##0\);_(* &quot;-&quot;??_);_(@_)">
                  <c:v>51846.129281063644</c:v>
                </c:pt>
                <c:pt idx="12" formatCode="_(* #,##0_);_(* \(#,##0\);_(* &quot;-&quot;??_);_(@_)">
                  <c:v>53279.060730268204</c:v>
                </c:pt>
                <c:pt idx="13" formatCode="_(* #,##0_);_(* \(#,##0\);_(* &quot;-&quot;??_);_(@_)">
                  <c:v>52047.398806869962</c:v>
                </c:pt>
                <c:pt idx="14" formatCode="_(* #,##0_);_(* \(#,##0\);_(* &quot;-&quot;??_);_(@_)">
                  <c:v>50501.309150756533</c:v>
                </c:pt>
                <c:pt idx="15" formatCode="_(* #,##0_);_(* \(#,##0\);_(* &quot;-&quot;??_);_(@_)">
                  <c:v>49832.87312514244</c:v>
                </c:pt>
                <c:pt idx="16" formatCode="_(* #,##0_);_(* \(#,##0\);_(* &quot;-&quot;??_);_(@_)">
                  <c:v>49480.528602063081</c:v>
                </c:pt>
                <c:pt idx="17" formatCode="_(* #,##0_);_(* \(#,##0\);_(* &quot;-&quot;??_);_(@_)">
                  <c:v>49256.172497154359</c:v>
                </c:pt>
                <c:pt idx="18" formatCode="_(* #,##0_);_(* \(#,##0\);_(* &quot;-&quot;??_);_(@_)">
                  <c:v>49402.423481378508</c:v>
                </c:pt>
                <c:pt idx="19" formatCode="_(* #,##0_);_(* \(#,##0\);_(* &quot;-&quot;??_);_(@_)">
                  <c:v>49135.362757089999</c:v>
                </c:pt>
                <c:pt idx="20" formatCode="_(* #,##0_);_(* \(#,##0\);_(* &quot;-&quot;??_);_(@_)">
                  <c:v>48181.811838152316</c:v>
                </c:pt>
                <c:pt idx="21" formatCode="_(* #,##0_);_(* \(#,##0\);_(* &quot;-&quot;??_);_(@_)">
                  <c:v>48182.758519804935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337-4A6B-AA31-A2B4B0AC5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544895"/>
        <c:axId val="94544063"/>
      </c:lineChart>
      <c:catAx>
        <c:axId val="9454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badi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94544063"/>
        <c:crosses val="autoZero"/>
        <c:auto val="1"/>
        <c:lblAlgn val="ctr"/>
        <c:lblOffset val="100"/>
        <c:noMultiLvlLbl val="0"/>
      </c:catAx>
      <c:valAx>
        <c:axId val="94544063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44895"/>
        <c:crosses val="autoZero"/>
        <c:crossBetween val="between"/>
      </c:valAx>
      <c:spPr>
        <a:noFill/>
        <a:ln w="3175">
          <a:solidFill>
            <a:schemeClr val="accent4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708843572193631"/>
          <c:y val="8.7251754410887297E-2"/>
          <c:w val="0.21114705956181576"/>
          <c:h val="0.88255998057685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0.08898</cdr:x>
      <cdr:y>0.94719</cdr:y>
    </cdr:from>
    <cdr:to>
      <cdr:x>0.78819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5E5E95D-7DFA-4837-9F17-7F9767A41B0D}"/>
            </a:ext>
          </a:extLst>
        </cdr:cNvPr>
        <cdr:cNvSpPr txBox="1"/>
      </cdr:nvSpPr>
      <cdr:spPr>
        <a:xfrm xmlns:a="http://schemas.openxmlformats.org/drawingml/2006/main">
          <a:off x="1076325" y="8029575"/>
          <a:ext cx="845820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i="1" dirty="0"/>
            <a:t>Excludes 6,000-8,000</a:t>
          </a:r>
          <a:r>
            <a:rPr lang="en-US" sz="1100" i="1" baseline="0" dirty="0"/>
            <a:t> annual private high school graduates, and diplomas other than the advanced and standard diplomas</a:t>
          </a:r>
          <a:endParaRPr lang="en-US" sz="11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2778" cy="46561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529" y="1"/>
            <a:ext cx="3042777" cy="46561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B2C3F58D-9FB0-4E2E-B33B-17E55D4CA839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8723"/>
            <a:ext cx="3042778" cy="46561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529" y="8838723"/>
            <a:ext cx="3042777" cy="46561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CCDA6F7F-6CBB-4504-BD7C-66F59B625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3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5" y="0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r">
              <a:defRPr sz="1200"/>
            </a:lvl1pPr>
          </a:lstStyle>
          <a:p>
            <a:fld id="{B7A81492-5103-48C4-8A87-49DD3E94C8EE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3237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3" rIns="93287" bIns="466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9"/>
          </a:xfrm>
          <a:prstGeom prst="rect">
            <a:avLst/>
          </a:prstGeom>
        </p:spPr>
        <p:txBody>
          <a:bodyPr vert="horz" lIns="93287" tIns="46643" rIns="93287" bIns="466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9014"/>
            <a:ext cx="3041967" cy="466911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5" y="8839014"/>
            <a:ext cx="3041967" cy="466911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r">
              <a:defRPr sz="1200"/>
            </a:lvl1pPr>
          </a:lstStyle>
          <a:p>
            <a:fld id="{EC367B0E-1E71-4D88-8913-6EBD9A6B74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3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44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sz="1200" dirty="0"/>
              <a:t>Sources: Western Interstate Commission for Higher Education, Knocking at the College Door: Projections of High School Graduates, 2020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200" dirty="0"/>
              <a:t>WICHE includes private high school graduates. Weldon Cooper only includes public high school graduates.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56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97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01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Includes public and private institutions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57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public and private institutions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73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competition from other out-of-state schools for students from these states will increase.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Pennsylvania: projected overall decline in high school graduates is set at 7%. Their in-state universities are already hurting for students.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Carolina: projected overall decline in high school graduates is set at 7%.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Jersey: projected overall decline in high school graduates is set at 5%. NJ has exported many students for decades.  On a yearly basis, more out-of-state schools are recruiting in NJ.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York: projected overall decline in high school graduates is set at 14%.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Georgia: projected overall decline in high school graduates is set at 8%.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California: projected overall decline in high school graduates is set at 15%.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22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4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7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Two-year data include dual enrollment.100K dual 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6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85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projections are used widely across a wide range of education stakeholders from policymakers to enrollment managers at the institutional level for short- and long-term planning in terms of capacity building and understanding who their future high school graduates are on college campuses.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03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projections are used widely across a wide range of education stakeholders from policymakers to enrollment managers at the institutional level for short- and long-term planning in terms of capacity building and understanding who their future high school graduates are on college campuses.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WICHE proves to under predict Virginia numbers.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WC does not include private high schools.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1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 right timeline is actually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0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" y="361950"/>
            <a:ext cx="8229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8575" y="3505200"/>
            <a:ext cx="9172575" cy="1639199"/>
            <a:chOff x="-28575" y="3505200"/>
            <a:chExt cx="9172575" cy="1639199"/>
          </a:xfrm>
        </p:grpSpPr>
        <p:sp>
          <p:nvSpPr>
            <p:cNvPr id="13" name="Rectangle 12" descr="blue background"/>
            <p:cNvSpPr/>
            <p:nvPr userDrawn="1"/>
          </p:nvSpPr>
          <p:spPr>
            <a:xfrm>
              <a:off x="-10486" y="3505200"/>
              <a:ext cx="9154486" cy="1639199"/>
            </a:xfrm>
            <a:prstGeom prst="rect">
              <a:avLst/>
            </a:prstGeom>
            <a:solidFill>
              <a:srgbClr val="2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CHEV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206" y="3787366"/>
              <a:ext cx="5015819" cy="902847"/>
            </a:xfrm>
            <a:prstGeom prst="rect">
              <a:avLst/>
            </a:prstGeom>
          </p:spPr>
        </p:pic>
        <p:pic>
          <p:nvPicPr>
            <p:cNvPr id="1026" name="Picture 2" descr="graphic elemen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75" y="4838700"/>
              <a:ext cx="9163050" cy="1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2219325"/>
            <a:ext cx="7324725" cy="1028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340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1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742951"/>
            <a:ext cx="9144000" cy="1102519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Section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93634" y="1989233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7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433" y="1035703"/>
            <a:ext cx="7543800" cy="3459179"/>
          </a:xfrm>
          <a:prstGeom prst="rect">
            <a:avLst/>
          </a:prstGeom>
        </p:spPr>
        <p:txBody>
          <a:bodyPr/>
          <a:lstStyle>
            <a:lvl1pPr marL="457200" indent="-274320" algn="l">
              <a:buFont typeface="Arial" panose="020B0604020202020204" pitchFamily="34" charset="0"/>
              <a:buChar char="•"/>
              <a:defRPr sz="3200"/>
            </a:lvl1pPr>
            <a:lvl2pPr marL="800100" indent="-342900" algn="l">
              <a:buFont typeface="Arial" panose="020B0604020202020204" pitchFamily="34" charset="0"/>
              <a:buChar char="•"/>
              <a:defRPr baseline="0"/>
            </a:lvl2pPr>
            <a:lvl3pPr algn="l">
              <a:defRPr baseline="0"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6" name="Straight Connector 5" descr="underline"/>
          <p:cNvCxnSpPr/>
          <p:nvPr userDrawn="1"/>
        </p:nvCxnSpPr>
        <p:spPr>
          <a:xfrm>
            <a:off x="187286" y="837283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1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697" y="868869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if needed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Page Title – use if have long title</a:t>
            </a:r>
          </a:p>
        </p:txBody>
      </p:sp>
      <p:cxnSp>
        <p:nvCxnSpPr>
          <p:cNvPr id="4" name="Straight Connector 3" descr="underline for title"/>
          <p:cNvCxnSpPr/>
          <p:nvPr userDrawn="1"/>
        </p:nvCxnSpPr>
        <p:spPr>
          <a:xfrm>
            <a:off x="187286" y="837283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7325" y="1544370"/>
            <a:ext cx="8450263" cy="2941638"/>
          </a:xfrm>
          <a:prstGeom prst="rect">
            <a:avLst/>
          </a:prstGeom>
        </p:spPr>
        <p:txBody>
          <a:bodyPr/>
          <a:lstStyle>
            <a:lvl1pPr marL="457200" indent="-274320" algn="l">
              <a:buFont typeface="Arial" panose="020B0604020202020204" pitchFamily="34" charset="0"/>
              <a:buChar char="•"/>
              <a:defRPr sz="3200"/>
            </a:lvl1pPr>
            <a:lvl2pPr marL="800100" indent="-342900" algn="l">
              <a:buFont typeface="Arial" panose="020B0604020202020204" pitchFamily="34" charset="0"/>
              <a:buChar char="•"/>
              <a:defRPr baseline="0"/>
            </a:lvl2pPr>
            <a:lvl3pPr algn="l">
              <a:defRPr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753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614" y="1138687"/>
            <a:ext cx="4175185" cy="345593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  <a:lvl2pPr marL="740664" indent="-320040" algn="l">
              <a:buFont typeface="Arial" panose="020B0604020202020204" pitchFamily="34" charset="0"/>
              <a:buChar char="•"/>
              <a:defRPr sz="2800" baseline="0"/>
            </a:lvl2pPr>
            <a:lvl3pPr indent="-320040" algn="l">
              <a:defRPr sz="2400">
                <a:latin typeface="Franklin Gothic Medium Cond" panose="020B0606030402020204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7286" y="837283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87286" y="1144438"/>
            <a:ext cx="4175185" cy="345593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  <a:lvl2pPr marL="740664" indent="-320040" algn="l">
              <a:buFont typeface="Arial" panose="020B0604020202020204" pitchFamily="34" charset="0"/>
              <a:buChar char="•"/>
              <a:defRPr sz="2800" baseline="0"/>
            </a:lvl2pPr>
            <a:lvl3pPr marL="1143000" indent="-320040" algn="l">
              <a:defRPr sz="2400">
                <a:latin typeface="Franklin Gothic Medium Cond" panose="020B0606030402020204" pitchFamily="34" charset="0"/>
              </a:defRPr>
            </a:lvl3pPr>
            <a:lvl4pPr algn="l"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2 Column</a:t>
            </a:r>
          </a:p>
        </p:txBody>
      </p:sp>
    </p:spTree>
    <p:extLst>
      <p:ext uri="{BB962C8B-B14F-4D97-AF65-F5344CB8AC3E}">
        <p14:creationId xmlns:p14="http://schemas.microsoft.com/office/powerpoint/2010/main" val="9333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bottom blue background bar"/>
          <p:cNvSpPr/>
          <p:nvPr/>
        </p:nvSpPr>
        <p:spPr>
          <a:xfrm>
            <a:off x="-10486" y="4827185"/>
            <a:ext cx="9154486" cy="317214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190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CHEV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0" y="4818871"/>
            <a:ext cx="1757548" cy="31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7" r:id="rId2"/>
    <p:sldLayoutId id="2147483695" r:id="rId3"/>
    <p:sldLayoutId id="2147483688" r:id="rId4"/>
    <p:sldLayoutId id="214748369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i="0" kern="1200" baseline="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kern="1200" baseline="0">
          <a:solidFill>
            <a:srgbClr val="000000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4572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rgbClr val="20558A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47679"/>
          </a:solidFill>
          <a:latin typeface="Franklin Gothic Book" panose="020B0503020102020204" pitchFamily="34" charset="0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442" y="359299"/>
            <a:ext cx="8746957" cy="2020600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>
                <a:latin typeface="Franklin Gothic Medium"/>
              </a:rPr>
              <a:t>Discussion of Private College Enrollment Trends </a:t>
            </a:r>
            <a:br>
              <a:rPr lang="en-US" dirty="0">
                <a:latin typeface="Franklin Gothic Medium"/>
              </a:rPr>
            </a:br>
            <a:r>
              <a:rPr lang="en-US" dirty="0">
                <a:latin typeface="Franklin Gothic Medium"/>
              </a:rPr>
              <a:t>for 2023 and Beyond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67F68A4-A48E-4482-A8DF-A273D3668E18}"/>
              </a:ext>
            </a:extLst>
          </p:cNvPr>
          <p:cNvSpPr txBox="1">
            <a:spLocks/>
          </p:cNvSpPr>
          <p:nvPr/>
        </p:nvSpPr>
        <p:spPr>
          <a:xfrm>
            <a:off x="775885" y="2379899"/>
            <a:ext cx="7324725" cy="11363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Private College Advisory Board Meeting</a:t>
            </a:r>
          </a:p>
          <a:p>
            <a:r>
              <a:rPr lang="en-US" sz="2000" b="1"/>
              <a:t>May 15, </a:t>
            </a:r>
            <a:r>
              <a:rPr lang="en-US" sz="2000" b="1" dirty="0"/>
              <a:t>2023</a:t>
            </a:r>
          </a:p>
          <a:p>
            <a:endParaRPr lang="en-US" sz="1400" b="1" dirty="0"/>
          </a:p>
          <a:p>
            <a:r>
              <a:rPr lang="en-US" sz="1400" b="1" dirty="0"/>
              <a:t>Peter Blake, Director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0818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B46037-DDC4-4335-AC81-0EFEDA6E4F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1C4923-1246-44BB-9D63-5A74FE4B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 of HS to College Pipeline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68C6DC-AE79-49D7-9F6D-AC736ECAF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63916"/>
              </p:ext>
            </p:extLst>
          </p:nvPr>
        </p:nvGraphicFramePr>
        <p:xfrm>
          <a:off x="146304" y="947350"/>
          <a:ext cx="8684658" cy="3871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A71338-F524-2E4C-B675-0B3ED57370EE}"/>
              </a:ext>
            </a:extLst>
          </p:cNvPr>
          <p:cNvSpPr txBox="1">
            <a:spLocks/>
          </p:cNvSpPr>
          <p:nvPr/>
        </p:nvSpPr>
        <p:spPr>
          <a:xfrm>
            <a:off x="146304" y="4512880"/>
            <a:ext cx="7093308" cy="30261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8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EEA3E9-1166-7D45-9462-1CB126081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CCA6B2-17B8-1049-8F74-A8DA2766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72" y="319314"/>
            <a:ext cx="8718457" cy="3853543"/>
          </a:xfrm>
          <a:solidFill>
            <a:schemeClr val="bg1"/>
          </a:solidFill>
        </p:spPr>
        <p:txBody>
          <a:bodyPr lIns="91440" tIns="45720" rIns="91440" bIns="45720" anchor="t">
            <a:noAutofit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>
                <a:latin typeface="Franklin Gothic Medium"/>
              </a:rPr>
              <a:t>Admissions and inter-state enrollment</a:t>
            </a:r>
          </a:p>
        </p:txBody>
      </p:sp>
    </p:spTree>
    <p:extLst>
      <p:ext uri="{BB962C8B-B14F-4D97-AF65-F5344CB8AC3E}">
        <p14:creationId xmlns:p14="http://schemas.microsoft.com/office/powerpoint/2010/main" val="214664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Private Nonprofit Admissions Report 2012-2021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890C39-04D7-7A4F-A6C0-C90C28F596FC}"/>
              </a:ext>
            </a:extLst>
          </p:cNvPr>
          <p:cNvSpPr txBox="1">
            <a:spLocks/>
          </p:cNvSpPr>
          <p:nvPr/>
        </p:nvSpPr>
        <p:spPr>
          <a:xfrm>
            <a:off x="-101600" y="4572350"/>
            <a:ext cx="7506591" cy="18814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800" dirty="0"/>
              <a:t>Source: SCHEV B08 and RT01 Reports.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864596"/>
              </p:ext>
            </p:extLst>
          </p:nvPr>
        </p:nvGraphicFramePr>
        <p:xfrm>
          <a:off x="485774" y="1264752"/>
          <a:ext cx="3590925" cy="282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33">
                  <a:extLst>
                    <a:ext uri="{9D8B030D-6E8A-4147-A177-3AD203B41FA5}">
                      <a16:colId xmlns:a16="http://schemas.microsoft.com/office/drawing/2014/main" val="3894669880"/>
                    </a:ext>
                  </a:extLst>
                </a:gridCol>
                <a:gridCol w="827931">
                  <a:extLst>
                    <a:ext uri="{9D8B030D-6E8A-4147-A177-3AD203B41FA5}">
                      <a16:colId xmlns:a16="http://schemas.microsoft.com/office/drawing/2014/main" val="3815421601"/>
                    </a:ext>
                  </a:extLst>
                </a:gridCol>
                <a:gridCol w="720787">
                  <a:extLst>
                    <a:ext uri="{9D8B030D-6E8A-4147-A177-3AD203B41FA5}">
                      <a16:colId xmlns:a16="http://schemas.microsoft.com/office/drawing/2014/main" val="2843320870"/>
                    </a:ext>
                  </a:extLst>
                </a:gridCol>
                <a:gridCol w="1388074">
                  <a:extLst>
                    <a:ext uri="{9D8B030D-6E8A-4147-A177-3AD203B41FA5}">
                      <a16:colId xmlns:a16="http://schemas.microsoft.com/office/drawing/2014/main" val="1533163922"/>
                    </a:ext>
                  </a:extLst>
                </a:gridCol>
              </a:tblGrid>
              <a:tr h="322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Year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1406" marT="11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Acceptance Rate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1406" marT="11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Yield Rate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1406" marT="11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FTIC Cohort, First Year Retention Rate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1406" marT="11406" marB="0" anchor="ctr"/>
                </a:tc>
                <a:extLst>
                  <a:ext uri="{0D108BD9-81ED-4DB2-BD59-A6C34878D82A}">
                    <a16:rowId xmlns:a16="http://schemas.microsoft.com/office/drawing/2014/main" val="30831674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2012-13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1406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67%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20%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73%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extLst>
                  <a:ext uri="{0D108BD9-81ED-4DB2-BD59-A6C34878D82A}">
                    <a16:rowId xmlns:a16="http://schemas.microsoft.com/office/drawing/2014/main" val="3138474524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2013-14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1406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69%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22%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73%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extLst>
                  <a:ext uri="{0D108BD9-81ED-4DB2-BD59-A6C34878D82A}">
                    <a16:rowId xmlns:a16="http://schemas.microsoft.com/office/drawing/2014/main" val="14813925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2014-15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1406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66%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19%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74%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extLst>
                  <a:ext uri="{0D108BD9-81ED-4DB2-BD59-A6C34878D82A}">
                    <a16:rowId xmlns:a16="http://schemas.microsoft.com/office/drawing/2014/main" val="2089106300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2015-16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1406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70%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19%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76%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extLst>
                  <a:ext uri="{0D108BD9-81ED-4DB2-BD59-A6C34878D82A}">
                    <a16:rowId xmlns:a16="http://schemas.microsoft.com/office/drawing/2014/main" val="4073256471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2016-17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1406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69%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19%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75%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extLst>
                  <a:ext uri="{0D108BD9-81ED-4DB2-BD59-A6C34878D82A}">
                    <a16:rowId xmlns:a16="http://schemas.microsoft.com/office/drawing/2014/main" val="315215653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2017-18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1406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66%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19%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74%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extLst>
                  <a:ext uri="{0D108BD9-81ED-4DB2-BD59-A6C34878D82A}">
                    <a16:rowId xmlns:a16="http://schemas.microsoft.com/office/drawing/2014/main" val="35782493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2018-19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1406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69%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17%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74%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extLst>
                  <a:ext uri="{0D108BD9-81ED-4DB2-BD59-A6C34878D82A}">
                    <a16:rowId xmlns:a16="http://schemas.microsoft.com/office/drawing/2014/main" val="443098354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2019-20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1406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71%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16%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75%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extLst>
                  <a:ext uri="{0D108BD9-81ED-4DB2-BD59-A6C34878D82A}">
                    <a16:rowId xmlns:a16="http://schemas.microsoft.com/office/drawing/2014/main" val="3574219696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2020-21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1406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69%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15%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76%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extLst>
                  <a:ext uri="{0D108BD9-81ED-4DB2-BD59-A6C34878D82A}">
                    <a16:rowId xmlns:a16="http://schemas.microsoft.com/office/drawing/2014/main" val="1274219455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2021-22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1406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68%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18%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74%</a:t>
                      </a:r>
                      <a:endParaRPr lang="en-US" sz="1000" b="1" i="0" u="none" strike="noStrike" dirty="0">
                        <a:solidFill>
                          <a:srgbClr val="20558A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06" marR="102648" marT="11406" marB="0" anchor="ctr"/>
                </a:tc>
                <a:extLst>
                  <a:ext uri="{0D108BD9-81ED-4DB2-BD59-A6C34878D82A}">
                    <a16:rowId xmlns:a16="http://schemas.microsoft.com/office/drawing/2014/main" val="9429881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9AA124-5E2F-A040-B1CA-7ABE02791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138892"/>
              </p:ext>
            </p:extLst>
          </p:nvPr>
        </p:nvGraphicFramePr>
        <p:xfrm>
          <a:off x="4292612" y="1262679"/>
          <a:ext cx="3798673" cy="2809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504">
                  <a:extLst>
                    <a:ext uri="{9D8B030D-6E8A-4147-A177-3AD203B41FA5}">
                      <a16:colId xmlns:a16="http://schemas.microsoft.com/office/drawing/2014/main" val="3806389616"/>
                    </a:ext>
                  </a:extLst>
                </a:gridCol>
                <a:gridCol w="952519">
                  <a:extLst>
                    <a:ext uri="{9D8B030D-6E8A-4147-A177-3AD203B41FA5}">
                      <a16:colId xmlns:a16="http://schemas.microsoft.com/office/drawing/2014/main" val="2523572054"/>
                    </a:ext>
                  </a:extLst>
                </a:gridCol>
                <a:gridCol w="584603">
                  <a:extLst>
                    <a:ext uri="{9D8B030D-6E8A-4147-A177-3AD203B41FA5}">
                      <a16:colId xmlns:a16="http://schemas.microsoft.com/office/drawing/2014/main" val="4199409771"/>
                    </a:ext>
                  </a:extLst>
                </a:gridCol>
                <a:gridCol w="1568047">
                  <a:extLst>
                    <a:ext uri="{9D8B030D-6E8A-4147-A177-3AD203B41FA5}">
                      <a16:colId xmlns:a16="http://schemas.microsoft.com/office/drawing/2014/main" val="1941790582"/>
                    </a:ext>
                  </a:extLst>
                </a:gridCol>
              </a:tblGrid>
              <a:tr h="35657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Year</a:t>
                      </a:r>
                    </a:p>
                  </a:txBody>
                  <a:tcPr marL="70451" marR="70451" marT="35226" marB="352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Acceptance Rate</a:t>
                      </a:r>
                    </a:p>
                  </a:txBody>
                  <a:tcPr marL="70451" marR="70451" marT="35226" marB="352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Yield Rate</a:t>
                      </a:r>
                    </a:p>
                  </a:txBody>
                  <a:tcPr marL="70451" marR="70451" marT="35226" marB="352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FTIC Cohort, First Year Retention Rate</a:t>
                      </a:r>
                    </a:p>
                  </a:txBody>
                  <a:tcPr marL="70451" marR="70451" marT="35226" marB="35226"/>
                </a:tc>
                <a:extLst>
                  <a:ext uri="{0D108BD9-81ED-4DB2-BD59-A6C34878D82A}">
                    <a16:rowId xmlns:a16="http://schemas.microsoft.com/office/drawing/2014/main" val="3048565323"/>
                  </a:ext>
                </a:extLst>
              </a:tr>
              <a:tr h="243898">
                <a:tc>
                  <a:txBody>
                    <a:bodyPr/>
                    <a:lstStyle/>
                    <a:p>
                      <a:r>
                        <a:rPr lang="en-US" sz="1000" b="0" dirty="0"/>
                        <a:t>2012-13</a:t>
                      </a:r>
                    </a:p>
                  </a:txBody>
                  <a:tcPr marL="70451" marR="70451" marT="35226" marB="352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47%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69%</a:t>
                      </a:r>
                    </a:p>
                  </a:txBody>
                  <a:tcPr marL="87072" marR="87072" marT="17414" marB="17414"/>
                </a:tc>
                <a:extLst>
                  <a:ext uri="{0D108BD9-81ED-4DB2-BD59-A6C34878D82A}">
                    <a16:rowId xmlns:a16="http://schemas.microsoft.com/office/drawing/2014/main" val="2584963175"/>
                  </a:ext>
                </a:extLst>
              </a:tr>
              <a:tr h="255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2013-14</a:t>
                      </a:r>
                    </a:p>
                  </a:txBody>
                  <a:tcPr marL="70451" marR="70451" marT="35226" marB="352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</a:p>
                  </a:txBody>
                  <a:tcPr marL="87072" marR="87072" marT="17414" marB="17414"/>
                </a:tc>
                <a:extLst>
                  <a:ext uri="{0D108BD9-81ED-4DB2-BD59-A6C34878D82A}">
                    <a16:rowId xmlns:a16="http://schemas.microsoft.com/office/drawing/2014/main" val="3409380485"/>
                  </a:ext>
                </a:extLst>
              </a:tr>
              <a:tr h="252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2014-15</a:t>
                      </a:r>
                    </a:p>
                  </a:txBody>
                  <a:tcPr marL="70451" marR="70451" marT="35226" marB="352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76%</a:t>
                      </a:r>
                    </a:p>
                  </a:txBody>
                  <a:tcPr marL="87072" marR="87072" marT="17414" marB="17414"/>
                </a:tc>
                <a:extLst>
                  <a:ext uri="{0D108BD9-81ED-4DB2-BD59-A6C34878D82A}">
                    <a16:rowId xmlns:a16="http://schemas.microsoft.com/office/drawing/2014/main" val="1766256401"/>
                  </a:ext>
                </a:extLst>
              </a:tr>
              <a:tr h="233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2015-16</a:t>
                      </a:r>
                    </a:p>
                  </a:txBody>
                  <a:tcPr marL="70451" marR="70451" marT="35226" marB="352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</a:p>
                  </a:txBody>
                  <a:tcPr marL="87072" marR="87072" marT="17414" marB="17414"/>
                </a:tc>
                <a:extLst>
                  <a:ext uri="{0D108BD9-81ED-4DB2-BD59-A6C34878D82A}">
                    <a16:rowId xmlns:a16="http://schemas.microsoft.com/office/drawing/2014/main" val="2529151710"/>
                  </a:ext>
                </a:extLst>
              </a:tr>
              <a:tr h="233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2016-17</a:t>
                      </a:r>
                    </a:p>
                  </a:txBody>
                  <a:tcPr marL="70451" marR="70451" marT="35226" marB="352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42%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83%</a:t>
                      </a:r>
                    </a:p>
                  </a:txBody>
                  <a:tcPr marL="87072" marR="87072" marT="17414" marB="17414"/>
                </a:tc>
                <a:extLst>
                  <a:ext uri="{0D108BD9-81ED-4DB2-BD59-A6C34878D82A}">
                    <a16:rowId xmlns:a16="http://schemas.microsoft.com/office/drawing/2014/main" val="499341230"/>
                  </a:ext>
                </a:extLst>
              </a:tr>
              <a:tr h="243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2017-18</a:t>
                      </a:r>
                    </a:p>
                  </a:txBody>
                  <a:tcPr marL="70451" marR="70451" marT="35226" marB="352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42%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81%</a:t>
                      </a:r>
                    </a:p>
                  </a:txBody>
                  <a:tcPr marL="87072" marR="87072" marT="17414" marB="17414"/>
                </a:tc>
                <a:extLst>
                  <a:ext uri="{0D108BD9-81ED-4DB2-BD59-A6C34878D82A}">
                    <a16:rowId xmlns:a16="http://schemas.microsoft.com/office/drawing/2014/main" val="628457432"/>
                  </a:ext>
                </a:extLst>
              </a:tr>
              <a:tr h="233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2018-19</a:t>
                      </a:r>
                    </a:p>
                  </a:txBody>
                  <a:tcPr marL="70451" marR="70451" marT="35226" marB="352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67%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</a:p>
                  </a:txBody>
                  <a:tcPr marL="87072" marR="87072" marT="17414" marB="17414"/>
                </a:tc>
                <a:extLst>
                  <a:ext uri="{0D108BD9-81ED-4DB2-BD59-A6C34878D82A}">
                    <a16:rowId xmlns:a16="http://schemas.microsoft.com/office/drawing/2014/main" val="138753552"/>
                  </a:ext>
                </a:extLst>
              </a:tr>
              <a:tr h="233216">
                <a:tc>
                  <a:txBody>
                    <a:bodyPr/>
                    <a:lstStyle/>
                    <a:p>
                      <a:r>
                        <a:rPr lang="en-US" sz="1000" b="0" dirty="0"/>
                        <a:t>2019-20</a:t>
                      </a:r>
                    </a:p>
                  </a:txBody>
                  <a:tcPr marL="70451" marR="70451" marT="35226" marB="352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61%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78%</a:t>
                      </a:r>
                    </a:p>
                  </a:txBody>
                  <a:tcPr marL="87072" marR="87072" marT="17414" marB="17414"/>
                </a:tc>
                <a:extLst>
                  <a:ext uri="{0D108BD9-81ED-4DB2-BD59-A6C34878D82A}">
                    <a16:rowId xmlns:a16="http://schemas.microsoft.com/office/drawing/2014/main" val="1327430131"/>
                  </a:ext>
                </a:extLst>
              </a:tr>
              <a:tr h="252774">
                <a:tc>
                  <a:txBody>
                    <a:bodyPr/>
                    <a:lstStyle/>
                    <a:p>
                      <a:r>
                        <a:rPr lang="en-US" sz="1000" b="0" dirty="0"/>
                        <a:t>2020-21</a:t>
                      </a:r>
                    </a:p>
                  </a:txBody>
                  <a:tcPr marL="70451" marR="70451" marT="35226" marB="352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63%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77%</a:t>
                      </a:r>
                    </a:p>
                  </a:txBody>
                  <a:tcPr marL="87072" marR="87072" marT="17414" marB="17414"/>
                </a:tc>
                <a:extLst>
                  <a:ext uri="{0D108BD9-81ED-4DB2-BD59-A6C34878D82A}">
                    <a16:rowId xmlns:a16="http://schemas.microsoft.com/office/drawing/2014/main" val="2292914359"/>
                  </a:ext>
                </a:extLst>
              </a:tr>
              <a:tr h="252774">
                <a:tc>
                  <a:txBody>
                    <a:bodyPr/>
                    <a:lstStyle/>
                    <a:p>
                      <a:r>
                        <a:rPr lang="en-US" sz="1000" b="0" dirty="0"/>
                        <a:t>2021-22</a:t>
                      </a:r>
                    </a:p>
                  </a:txBody>
                  <a:tcPr marL="70451" marR="70451" marT="35226" marB="352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61%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</a:p>
                  </a:txBody>
                  <a:tcPr marL="87072" marR="87072" marT="17414" marB="174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76%</a:t>
                      </a:r>
                    </a:p>
                  </a:txBody>
                  <a:tcPr marL="87072" marR="87072" marT="17414" marB="17414"/>
                </a:tc>
                <a:extLst>
                  <a:ext uri="{0D108BD9-81ED-4DB2-BD59-A6C34878D82A}">
                    <a16:rowId xmlns:a16="http://schemas.microsoft.com/office/drawing/2014/main" val="3166998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16B9F8B-A1FF-E547-B91C-3AC8EAFF9826}"/>
              </a:ext>
            </a:extLst>
          </p:cNvPr>
          <p:cNvSpPr txBox="1"/>
          <p:nvPr/>
        </p:nvSpPr>
        <p:spPr>
          <a:xfrm>
            <a:off x="485774" y="894234"/>
            <a:ext cx="3667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Four-Year, Private Nonprofit Institutions 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</a:rPr>
              <a:t>Excluding Liberty University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B9F8B-A1FF-E547-B91C-3AC8EAFF9826}"/>
              </a:ext>
            </a:extLst>
          </p:cNvPr>
          <p:cNvSpPr txBox="1"/>
          <p:nvPr/>
        </p:nvSpPr>
        <p:spPr>
          <a:xfrm>
            <a:off x="5463074" y="978872"/>
            <a:ext cx="1457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Liberty University </a:t>
            </a:r>
          </a:p>
        </p:txBody>
      </p:sp>
    </p:spTree>
    <p:extLst>
      <p:ext uri="{BB962C8B-B14F-4D97-AF65-F5344CB8AC3E}">
        <p14:creationId xmlns:p14="http://schemas.microsoft.com/office/powerpoint/2010/main" val="290259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are Virginians going to college?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CED3EC-C87D-E44F-B032-DFAFCA334B02}"/>
              </a:ext>
            </a:extLst>
          </p:cNvPr>
          <p:cNvSpPr txBox="1">
            <a:spLocks/>
          </p:cNvSpPr>
          <p:nvPr/>
        </p:nvSpPr>
        <p:spPr>
          <a:xfrm>
            <a:off x="1155780" y="4500877"/>
            <a:ext cx="925269" cy="318143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800" dirty="0"/>
              <a:t>Source: IPEDS.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82292462-CF1D-427C-99BA-EFB81FD77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72324"/>
              </p:ext>
            </p:extLst>
          </p:nvPr>
        </p:nvGraphicFramePr>
        <p:xfrm>
          <a:off x="2246780" y="905830"/>
          <a:ext cx="3121534" cy="3797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981">
                  <a:extLst>
                    <a:ext uri="{9D8B030D-6E8A-4147-A177-3AD203B41FA5}">
                      <a16:colId xmlns:a16="http://schemas.microsoft.com/office/drawing/2014/main" val="3831264636"/>
                    </a:ext>
                  </a:extLst>
                </a:gridCol>
                <a:gridCol w="802858">
                  <a:extLst>
                    <a:ext uri="{9D8B030D-6E8A-4147-A177-3AD203B41FA5}">
                      <a16:colId xmlns:a16="http://schemas.microsoft.com/office/drawing/2014/main" val="544340200"/>
                    </a:ext>
                  </a:extLst>
                </a:gridCol>
                <a:gridCol w="728623">
                  <a:extLst>
                    <a:ext uri="{9D8B030D-6E8A-4147-A177-3AD203B41FA5}">
                      <a16:colId xmlns:a16="http://schemas.microsoft.com/office/drawing/2014/main" val="1498063041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709255456"/>
                    </a:ext>
                  </a:extLst>
                </a:gridCol>
              </a:tblGrid>
              <a:tr h="19031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are Virginians going to college? - 2020</a:t>
                      </a:r>
                    </a:p>
                  </a:txBody>
                  <a:tcPr marL="80028" marR="80028" marT="40014" marB="40014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Top 10 Out-of-State Destinations for All FTIC Virginia Residents 2020</a:t>
                      </a:r>
                    </a:p>
                  </a:txBody>
                  <a:tcPr marL="82229" marR="82229" marT="41115" marB="41115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Top 10 Out-of-State Destinations for All FTIC Virginia Residents 2020</a:t>
                      </a:r>
                    </a:p>
                  </a:txBody>
                  <a:tcPr marL="82229" marR="82229" marT="41115" marB="41115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Top 10 Out-of-State Destinations for All FTIC Virginia Residents 2020</a:t>
                      </a:r>
                    </a:p>
                  </a:txBody>
                  <a:tcPr marL="82229" marR="82229" marT="41115" marB="41115"/>
                </a:tc>
                <a:extLst>
                  <a:ext uri="{0D108BD9-81ED-4DB2-BD59-A6C34878D82A}">
                    <a16:rowId xmlns:a16="http://schemas.microsoft.com/office/drawing/2014/main" val="1506249965"/>
                  </a:ext>
                </a:extLst>
              </a:tr>
              <a:tr h="2879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Rank</a:t>
                      </a:r>
                    </a:p>
                  </a:txBody>
                  <a:tcPr marL="61719" marR="61719" marT="30861" marB="3086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</a:t>
                      </a:r>
                    </a:p>
                  </a:txBody>
                  <a:tcPr marL="61719" marR="61719" marT="30861" marB="3086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</a:t>
                      </a:r>
                    </a:p>
                  </a:txBody>
                  <a:tcPr marL="61719" marR="61719" marT="30861" marB="3086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of Total</a:t>
                      </a:r>
                    </a:p>
                  </a:txBody>
                  <a:tcPr marL="61719" marR="61719" marT="30861" marB="30861" anchor="ctr"/>
                </a:tc>
                <a:extLst>
                  <a:ext uri="{0D108BD9-81ED-4DB2-BD59-A6C34878D82A}">
                    <a16:rowId xmlns:a16="http://schemas.microsoft.com/office/drawing/2014/main" val="1182835137"/>
                  </a:ext>
                </a:extLst>
              </a:tr>
              <a:tr h="208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47,272 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80.27%</a:t>
                      </a:r>
                    </a:p>
                  </a:txBody>
                  <a:tcPr marL="6915" marR="6915" marT="6915" marB="33193" anchor="b"/>
                </a:tc>
                <a:extLst>
                  <a:ext uri="{0D108BD9-81ED-4DB2-BD59-A6C34878D82A}">
                    <a16:rowId xmlns:a16="http://schemas.microsoft.com/office/drawing/2014/main" val="3388134690"/>
                  </a:ext>
                </a:extLst>
              </a:tr>
              <a:tr h="296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1,316 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2.23%</a:t>
                      </a:r>
                    </a:p>
                  </a:txBody>
                  <a:tcPr marL="6915" marR="6915" marT="6915" marB="33193" anchor="b"/>
                </a:tc>
                <a:extLst>
                  <a:ext uri="{0D108BD9-81ED-4DB2-BD59-A6C34878D82A}">
                    <a16:rowId xmlns:a16="http://schemas.microsoft.com/office/drawing/2014/main" val="3106336753"/>
                  </a:ext>
                </a:extLst>
              </a:tr>
              <a:tr h="208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Pennsylvania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1,278 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2.17%</a:t>
                      </a:r>
                    </a:p>
                  </a:txBody>
                  <a:tcPr marL="6915" marR="6915" marT="6915" marB="33193" anchor="b"/>
                </a:tc>
                <a:extLst>
                  <a:ext uri="{0D108BD9-81ED-4DB2-BD59-A6C34878D82A}">
                    <a16:rowId xmlns:a16="http://schemas.microsoft.com/office/drawing/2014/main" val="682797021"/>
                  </a:ext>
                </a:extLst>
              </a:tr>
              <a:tr h="208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869 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1.48%</a:t>
                      </a:r>
                    </a:p>
                  </a:txBody>
                  <a:tcPr marL="6915" marR="6915" marT="6915" marB="33193" anchor="b"/>
                </a:tc>
                <a:extLst>
                  <a:ext uri="{0D108BD9-81ED-4DB2-BD59-A6C34878D82A}">
                    <a16:rowId xmlns:a16="http://schemas.microsoft.com/office/drawing/2014/main" val="2996644587"/>
                  </a:ext>
                </a:extLst>
              </a:tr>
              <a:tr h="296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 Carolina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740 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1.26%</a:t>
                      </a:r>
                    </a:p>
                  </a:txBody>
                  <a:tcPr marL="6915" marR="6915" marT="6915" marB="33193" anchor="b"/>
                </a:tc>
                <a:extLst>
                  <a:ext uri="{0D108BD9-81ED-4DB2-BD59-A6C34878D82A}">
                    <a16:rowId xmlns:a16="http://schemas.microsoft.com/office/drawing/2014/main" val="1115715599"/>
                  </a:ext>
                </a:extLst>
              </a:tr>
              <a:tr h="208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578 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0.98%</a:t>
                      </a:r>
                    </a:p>
                  </a:txBody>
                  <a:tcPr marL="6915" marR="6915" marT="6915" marB="33193" anchor="b"/>
                </a:tc>
                <a:extLst>
                  <a:ext uri="{0D108BD9-81ED-4DB2-BD59-A6C34878D82A}">
                    <a16:rowId xmlns:a16="http://schemas.microsoft.com/office/drawing/2014/main" val="2964292676"/>
                  </a:ext>
                </a:extLst>
              </a:tr>
              <a:tr h="296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West Virginia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578 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0.98%</a:t>
                      </a:r>
                    </a:p>
                  </a:txBody>
                  <a:tcPr marL="6915" marR="6915" marT="6915" marB="33193" anchor="b"/>
                </a:tc>
                <a:extLst>
                  <a:ext uri="{0D108BD9-81ED-4DB2-BD59-A6C34878D82A}">
                    <a16:rowId xmlns:a16="http://schemas.microsoft.com/office/drawing/2014/main" val="1607156901"/>
                  </a:ext>
                </a:extLst>
              </a:tr>
              <a:tr h="208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555 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0.94%</a:t>
                      </a:r>
                    </a:p>
                  </a:txBody>
                  <a:tcPr marL="6915" marR="6915" marT="6915" marB="33193" anchor="b"/>
                </a:tc>
                <a:extLst>
                  <a:ext uri="{0D108BD9-81ED-4DB2-BD59-A6C34878D82A}">
                    <a16:rowId xmlns:a16="http://schemas.microsoft.com/office/drawing/2014/main" val="4021975877"/>
                  </a:ext>
                </a:extLst>
              </a:tr>
              <a:tr h="296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District of Columbia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519 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0.88%</a:t>
                      </a:r>
                    </a:p>
                  </a:txBody>
                  <a:tcPr marL="6915" marR="6915" marT="6915" marB="33193" anchor="b"/>
                </a:tc>
                <a:extLst>
                  <a:ext uri="{0D108BD9-81ED-4DB2-BD59-A6C34878D82A}">
                    <a16:rowId xmlns:a16="http://schemas.microsoft.com/office/drawing/2014/main" val="3796086273"/>
                  </a:ext>
                </a:extLst>
              </a:tr>
              <a:tr h="208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Maryland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499 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0.85%</a:t>
                      </a:r>
                    </a:p>
                  </a:txBody>
                  <a:tcPr marL="6915" marR="6915" marT="6915" marB="33193" anchor="b"/>
                </a:tc>
                <a:extLst>
                  <a:ext uri="{0D108BD9-81ED-4DB2-BD59-A6C34878D82A}">
                    <a16:rowId xmlns:a16="http://schemas.microsoft.com/office/drawing/2014/main" val="802996534"/>
                  </a:ext>
                </a:extLst>
              </a:tr>
              <a:tr h="208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Ohio*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417 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0.71%</a:t>
                      </a:r>
                    </a:p>
                  </a:txBody>
                  <a:tcPr marL="6915" marR="6915" marT="6915" marB="33193" anchor="b"/>
                </a:tc>
                <a:extLst>
                  <a:ext uri="{0D108BD9-81ED-4DB2-BD59-A6C34878D82A}">
                    <a16:rowId xmlns:a16="http://schemas.microsoft.com/office/drawing/2014/main" val="1387633459"/>
                  </a:ext>
                </a:extLst>
              </a:tr>
              <a:tr h="296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1-10</a:t>
                      </a: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 10 TOTAL 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7,349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12.48%</a:t>
                      </a:r>
                    </a:p>
                  </a:txBody>
                  <a:tcPr marL="6915" marR="6915" marT="6915" marB="33193" anchor="b"/>
                </a:tc>
                <a:extLst>
                  <a:ext uri="{0D108BD9-81ED-4DB2-BD59-A6C34878D82A}">
                    <a16:rowId xmlns:a16="http://schemas.microsoft.com/office/drawing/2014/main" val="4013086428"/>
                  </a:ext>
                </a:extLst>
              </a:tr>
              <a:tr h="296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Other States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4,273 </a:t>
                      </a:r>
                    </a:p>
                  </a:txBody>
                  <a:tcPr marL="6915" marR="6915" marT="6915" marB="331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7.26%</a:t>
                      </a:r>
                    </a:p>
                  </a:txBody>
                  <a:tcPr marL="6915" marR="6915" marT="6915" marB="33193" anchor="b"/>
                </a:tc>
                <a:extLst>
                  <a:ext uri="{0D108BD9-81ED-4DB2-BD59-A6C34878D82A}">
                    <a16:rowId xmlns:a16="http://schemas.microsoft.com/office/drawing/2014/main" val="4094886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2D5D5F-5324-4979-9DFF-FFA4FA398FA6}"/>
              </a:ext>
            </a:extLst>
          </p:cNvPr>
          <p:cNvSpPr txBox="1"/>
          <p:nvPr/>
        </p:nvSpPr>
        <p:spPr>
          <a:xfrm>
            <a:off x="5368314" y="1418091"/>
            <a:ext cx="225168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Only includes first-time in college students who graduated high school within 12 months of enrolling.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1000" dirty="0">
                <a:solidFill>
                  <a:srgbClr val="000000"/>
                </a:solidFill>
              </a:rPr>
              <a:t>Well-resourced schools from these states may increase their number of out-of-state admits.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1000" dirty="0">
                <a:solidFill>
                  <a:srgbClr val="000000"/>
                </a:solidFill>
              </a:rPr>
              <a:t>*Note: New in 2020. Not on 2010 list. </a:t>
            </a:r>
          </a:p>
          <a:p>
            <a:endParaRPr lang="en-US" sz="1000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7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are students in Virginia coming from?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E6A2DA-381A-B14D-B9AF-014357225307}"/>
              </a:ext>
            </a:extLst>
          </p:cNvPr>
          <p:cNvSpPr txBox="1">
            <a:spLocks/>
          </p:cNvSpPr>
          <p:nvPr/>
        </p:nvSpPr>
        <p:spPr>
          <a:xfrm>
            <a:off x="889572" y="4565020"/>
            <a:ext cx="1102864" cy="25400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800" dirty="0"/>
              <a:t>Source: IPEDS.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sz="800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3F9A856-127B-47F6-B4E7-9AE381936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126059"/>
              </p:ext>
            </p:extLst>
          </p:nvPr>
        </p:nvGraphicFramePr>
        <p:xfrm>
          <a:off x="1992436" y="934579"/>
          <a:ext cx="3480755" cy="377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941">
                  <a:extLst>
                    <a:ext uri="{9D8B030D-6E8A-4147-A177-3AD203B41FA5}">
                      <a16:colId xmlns:a16="http://schemas.microsoft.com/office/drawing/2014/main" val="3831264636"/>
                    </a:ext>
                  </a:extLst>
                </a:gridCol>
                <a:gridCol w="1342968">
                  <a:extLst>
                    <a:ext uri="{9D8B030D-6E8A-4147-A177-3AD203B41FA5}">
                      <a16:colId xmlns:a16="http://schemas.microsoft.com/office/drawing/2014/main" val="544340200"/>
                    </a:ext>
                  </a:extLst>
                </a:gridCol>
                <a:gridCol w="810221">
                  <a:extLst>
                    <a:ext uri="{9D8B030D-6E8A-4147-A177-3AD203B41FA5}">
                      <a16:colId xmlns:a16="http://schemas.microsoft.com/office/drawing/2014/main" val="1498063041"/>
                    </a:ext>
                  </a:extLst>
                </a:gridCol>
                <a:gridCol w="743625">
                  <a:extLst>
                    <a:ext uri="{9D8B030D-6E8A-4147-A177-3AD203B41FA5}">
                      <a16:colId xmlns:a16="http://schemas.microsoft.com/office/drawing/2014/main" val="709255456"/>
                    </a:ext>
                  </a:extLst>
                </a:gridCol>
              </a:tblGrid>
              <a:tr h="1624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are  students in Virginia coming from? – 2020</a:t>
                      </a:r>
                    </a:p>
                  </a:txBody>
                  <a:tcPr marL="85680" marR="85680" marT="42841" marB="42841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Top 10 Out-of-State Destinations for All FTIC Virginia Residents 2020</a:t>
                      </a:r>
                    </a:p>
                  </a:txBody>
                  <a:tcPr marL="82229" marR="82229" marT="41115" marB="41115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Top 10 Out-of-State Destinations for All FTIC Virginia Residents 2020</a:t>
                      </a:r>
                    </a:p>
                  </a:txBody>
                  <a:tcPr marL="82229" marR="82229" marT="41115" marB="41115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Top 10 Out-of-State Destinations for All FTIC Virginia Residents 2020</a:t>
                      </a:r>
                    </a:p>
                  </a:txBody>
                  <a:tcPr marL="82229" marR="82229" marT="41115" marB="41115"/>
                </a:tc>
                <a:extLst>
                  <a:ext uri="{0D108BD9-81ED-4DB2-BD59-A6C34878D82A}">
                    <a16:rowId xmlns:a16="http://schemas.microsoft.com/office/drawing/2014/main" val="1506249965"/>
                  </a:ext>
                </a:extLst>
              </a:tr>
              <a:tr h="318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Rank</a:t>
                      </a:r>
                    </a:p>
                  </a:txBody>
                  <a:tcPr marL="64600" marR="64600" marT="32301" marB="32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</a:t>
                      </a:r>
                    </a:p>
                  </a:txBody>
                  <a:tcPr marL="64600" marR="64600" marT="32301" marB="32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</a:t>
                      </a:r>
                    </a:p>
                  </a:txBody>
                  <a:tcPr marL="64600" marR="64600" marT="32301" marB="32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of Total</a:t>
                      </a:r>
                    </a:p>
                  </a:txBody>
                  <a:tcPr marL="64600" marR="64600" marT="32301" marB="32301" anchor="ctr"/>
                </a:tc>
                <a:extLst>
                  <a:ext uri="{0D108BD9-81ED-4DB2-BD59-A6C34878D82A}">
                    <a16:rowId xmlns:a16="http://schemas.microsoft.com/office/drawing/2014/main" val="1182835137"/>
                  </a:ext>
                </a:extLst>
              </a:tr>
              <a:tr h="24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239" marR="7239" marT="7239" marB="3474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47,272 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78.14%</a:t>
                      </a:r>
                    </a:p>
                  </a:txBody>
                  <a:tcPr marL="8775" marR="8775" marT="8775" marB="42123" anchor="b"/>
                </a:tc>
                <a:extLst>
                  <a:ext uri="{0D108BD9-81ED-4DB2-BD59-A6C34878D82A}">
                    <a16:rowId xmlns:a16="http://schemas.microsoft.com/office/drawing/2014/main" val="3388134690"/>
                  </a:ext>
                </a:extLst>
              </a:tr>
              <a:tr h="24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39" marR="7239" marT="7239" marB="3474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Maryland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1,770 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2.93%</a:t>
                      </a:r>
                    </a:p>
                  </a:txBody>
                  <a:tcPr marL="8775" marR="8775" marT="8775" marB="42123" anchor="b"/>
                </a:tc>
                <a:extLst>
                  <a:ext uri="{0D108BD9-81ED-4DB2-BD59-A6C34878D82A}">
                    <a16:rowId xmlns:a16="http://schemas.microsoft.com/office/drawing/2014/main" val="3106336753"/>
                  </a:ext>
                </a:extLst>
              </a:tr>
              <a:tr h="24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39" marR="7239" marT="7239" marB="3474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1,376 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2.27%</a:t>
                      </a:r>
                    </a:p>
                  </a:txBody>
                  <a:tcPr marL="8775" marR="8775" marT="8775" marB="42123" anchor="b"/>
                </a:tc>
                <a:extLst>
                  <a:ext uri="{0D108BD9-81ED-4DB2-BD59-A6C34878D82A}">
                    <a16:rowId xmlns:a16="http://schemas.microsoft.com/office/drawing/2014/main" val="682797021"/>
                  </a:ext>
                </a:extLst>
              </a:tr>
              <a:tr h="24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39" marR="7239" marT="7239" marB="3474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Pennsylvania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1,282 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2.12%</a:t>
                      </a:r>
                    </a:p>
                  </a:txBody>
                  <a:tcPr marL="8775" marR="8775" marT="8775" marB="42123" anchor="b"/>
                </a:tc>
                <a:extLst>
                  <a:ext uri="{0D108BD9-81ED-4DB2-BD59-A6C34878D82A}">
                    <a16:rowId xmlns:a16="http://schemas.microsoft.com/office/drawing/2014/main" val="2996644587"/>
                  </a:ext>
                </a:extLst>
              </a:tr>
              <a:tr h="24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39" marR="7239" marT="7239" marB="3474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Jersey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1,262 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2.09%</a:t>
                      </a:r>
                    </a:p>
                  </a:txBody>
                  <a:tcPr marL="8775" marR="8775" marT="8775" marB="42123" anchor="b"/>
                </a:tc>
                <a:extLst>
                  <a:ext uri="{0D108BD9-81ED-4DB2-BD59-A6C34878D82A}">
                    <a16:rowId xmlns:a16="http://schemas.microsoft.com/office/drawing/2014/main" val="1115715599"/>
                  </a:ext>
                </a:extLst>
              </a:tr>
              <a:tr h="24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39" marR="7239" marT="7239" marB="3474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942 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1.56%</a:t>
                      </a:r>
                    </a:p>
                  </a:txBody>
                  <a:tcPr marL="8775" marR="8775" marT="8775" marB="42123" anchor="b"/>
                </a:tc>
                <a:extLst>
                  <a:ext uri="{0D108BD9-81ED-4DB2-BD59-A6C34878D82A}">
                    <a16:rowId xmlns:a16="http://schemas.microsoft.com/office/drawing/2014/main" val="2964292676"/>
                  </a:ext>
                </a:extLst>
              </a:tr>
              <a:tr h="24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39" marR="7239" marT="7239" marB="3474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Foreign countries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511 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0.84%</a:t>
                      </a:r>
                    </a:p>
                  </a:txBody>
                  <a:tcPr marL="8775" marR="8775" marT="8775" marB="42123" anchor="b"/>
                </a:tc>
                <a:extLst>
                  <a:ext uri="{0D108BD9-81ED-4DB2-BD59-A6C34878D82A}">
                    <a16:rowId xmlns:a16="http://schemas.microsoft.com/office/drawing/2014/main" val="1607156901"/>
                  </a:ext>
                </a:extLst>
              </a:tr>
              <a:tr h="24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239" marR="7239" marT="7239" marB="3474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496 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0.82%</a:t>
                      </a:r>
                    </a:p>
                  </a:txBody>
                  <a:tcPr marL="8775" marR="8775" marT="8775" marB="42123" anchor="b"/>
                </a:tc>
                <a:extLst>
                  <a:ext uri="{0D108BD9-81ED-4DB2-BD59-A6C34878D82A}">
                    <a16:rowId xmlns:a16="http://schemas.microsoft.com/office/drawing/2014/main" val="4021975877"/>
                  </a:ext>
                </a:extLst>
              </a:tr>
              <a:tr h="24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39" marR="7239" marT="7239" marB="3474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Texas*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443 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0.73%</a:t>
                      </a:r>
                    </a:p>
                  </a:txBody>
                  <a:tcPr marL="8775" marR="8775" marT="8775" marB="42123" anchor="b"/>
                </a:tc>
                <a:extLst>
                  <a:ext uri="{0D108BD9-81ED-4DB2-BD59-A6C34878D82A}">
                    <a16:rowId xmlns:a16="http://schemas.microsoft.com/office/drawing/2014/main" val="3796086273"/>
                  </a:ext>
                </a:extLst>
              </a:tr>
              <a:tr h="249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239" marR="7239" marT="7239" marB="3474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Georgia*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424 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0.70%</a:t>
                      </a:r>
                    </a:p>
                  </a:txBody>
                  <a:tcPr marL="8775" marR="8775" marT="8775" marB="42123" anchor="b"/>
                </a:tc>
                <a:extLst>
                  <a:ext uri="{0D108BD9-81ED-4DB2-BD59-A6C34878D82A}">
                    <a16:rowId xmlns:a16="http://schemas.microsoft.com/office/drawing/2014/main" val="802996534"/>
                  </a:ext>
                </a:extLst>
              </a:tr>
              <a:tr h="249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864" marR="6864" marT="68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California*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398 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0.66%</a:t>
                      </a:r>
                    </a:p>
                  </a:txBody>
                  <a:tcPr marL="8775" marR="8775" marT="8775" marB="42123" anchor="b"/>
                </a:tc>
                <a:extLst>
                  <a:ext uri="{0D108BD9-81ED-4DB2-BD59-A6C34878D82A}">
                    <a16:rowId xmlns:a16="http://schemas.microsoft.com/office/drawing/2014/main" val="1387633459"/>
                  </a:ext>
                </a:extLst>
              </a:tr>
              <a:tr h="249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1-10</a:t>
                      </a:r>
                    </a:p>
                  </a:txBody>
                  <a:tcPr marL="6895" marR="6895" marT="68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 10 TOTAL </a:t>
                      </a:r>
                    </a:p>
                  </a:txBody>
                  <a:tcPr marL="7270" marR="7270" marT="7270" marB="34896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8,904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14.72%</a:t>
                      </a:r>
                    </a:p>
                  </a:txBody>
                  <a:tcPr marL="8775" marR="8775" marT="8775" marB="42123" anchor="b"/>
                </a:tc>
                <a:extLst>
                  <a:ext uri="{0D108BD9-81ED-4DB2-BD59-A6C34878D82A}">
                    <a16:rowId xmlns:a16="http://schemas.microsoft.com/office/drawing/2014/main" val="2667290862"/>
                  </a:ext>
                </a:extLst>
              </a:tr>
              <a:tr h="249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864" marR="6864" marT="68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 Other States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4,317 </a:t>
                      </a:r>
                    </a:p>
                  </a:txBody>
                  <a:tcPr marL="8775" marR="8775" marT="8775" marB="4212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7.14%</a:t>
                      </a:r>
                    </a:p>
                  </a:txBody>
                  <a:tcPr marL="8775" marR="8775" marT="8775" marB="42123" anchor="b"/>
                </a:tc>
                <a:extLst>
                  <a:ext uri="{0D108BD9-81ED-4DB2-BD59-A6C34878D82A}">
                    <a16:rowId xmlns:a16="http://schemas.microsoft.com/office/drawing/2014/main" val="4094886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FE02D67-DFB4-4999-894D-75A7DBC554B4}"/>
              </a:ext>
            </a:extLst>
          </p:cNvPr>
          <p:cNvSpPr txBox="1"/>
          <p:nvPr/>
        </p:nvSpPr>
        <p:spPr>
          <a:xfrm>
            <a:off x="5591713" y="1790887"/>
            <a:ext cx="224614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Only includes first-time in college students who graduated high school within 12 months of enrolling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1000" dirty="0">
                <a:solidFill>
                  <a:srgbClr val="000000"/>
                </a:solidFill>
              </a:rPr>
              <a:t>The competition from other out-of-state schools for students from these states will increase.</a:t>
            </a:r>
            <a:endParaRPr lang="en-US" sz="1000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*Note: New in 2020. Not on 2010 list. </a:t>
            </a:r>
          </a:p>
          <a:p>
            <a:endParaRPr lang="en-US" sz="10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0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Inter-state Analysis – Projected Percent Change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E6A2DA-381A-B14D-B9AF-014357225307}"/>
              </a:ext>
            </a:extLst>
          </p:cNvPr>
          <p:cNvSpPr txBox="1">
            <a:spLocks/>
          </p:cNvSpPr>
          <p:nvPr/>
        </p:nvSpPr>
        <p:spPr>
          <a:xfrm>
            <a:off x="1861783" y="4447969"/>
            <a:ext cx="1387628" cy="25400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800" dirty="0"/>
              <a:t>Source: IPEDS and WICHE.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sz="800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3F9A856-127B-47F6-B4E7-9AE381936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785677"/>
              </p:ext>
            </p:extLst>
          </p:nvPr>
        </p:nvGraphicFramePr>
        <p:xfrm>
          <a:off x="2011555" y="921144"/>
          <a:ext cx="3361398" cy="3430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923">
                  <a:extLst>
                    <a:ext uri="{9D8B030D-6E8A-4147-A177-3AD203B41FA5}">
                      <a16:colId xmlns:a16="http://schemas.microsoft.com/office/drawing/2014/main" val="3831264636"/>
                    </a:ext>
                  </a:extLst>
                </a:gridCol>
                <a:gridCol w="1202635">
                  <a:extLst>
                    <a:ext uri="{9D8B030D-6E8A-4147-A177-3AD203B41FA5}">
                      <a16:colId xmlns:a16="http://schemas.microsoft.com/office/drawing/2014/main" val="544340200"/>
                    </a:ext>
                  </a:extLst>
                </a:gridCol>
                <a:gridCol w="1635840">
                  <a:extLst>
                    <a:ext uri="{9D8B030D-6E8A-4147-A177-3AD203B41FA5}">
                      <a16:colId xmlns:a16="http://schemas.microsoft.com/office/drawing/2014/main" val="3022160411"/>
                    </a:ext>
                  </a:extLst>
                </a:gridCol>
              </a:tblGrid>
              <a:tr h="18984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are  Students in Virginia coming from? – 2020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And Percent Change of High School Graduates over Time</a:t>
                      </a:r>
                    </a:p>
                  </a:txBody>
                  <a:tcPr marL="78248" marR="78248" marT="39124" marB="39124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Top 10 Out-of-State Destinations for All FTIC Virginia Residents 2020</a:t>
                      </a:r>
                    </a:p>
                  </a:txBody>
                  <a:tcPr marL="82229" marR="82229" marT="41115" marB="41115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776" marR="73776" marT="36888" marB="36888"/>
                </a:tc>
                <a:extLst>
                  <a:ext uri="{0D108BD9-81ED-4DB2-BD59-A6C34878D82A}">
                    <a16:rowId xmlns:a16="http://schemas.microsoft.com/office/drawing/2014/main" val="1506249965"/>
                  </a:ext>
                </a:extLst>
              </a:tr>
              <a:tr h="4797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Rank</a:t>
                      </a:r>
                    </a:p>
                  </a:txBody>
                  <a:tcPr marL="61998" marR="61998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</a:t>
                      </a:r>
                    </a:p>
                  </a:txBody>
                  <a:tcPr marL="61998" marR="61998" marT="31000" marB="31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Projected Percent Change of High School Graduates from Class 2019 to 2037</a:t>
                      </a:r>
                    </a:p>
                  </a:txBody>
                  <a:tcPr marL="61998" marR="61998" marT="31000" marB="31000" anchor="ctr"/>
                </a:tc>
                <a:extLst>
                  <a:ext uri="{0D108BD9-81ED-4DB2-BD59-A6C34878D82A}">
                    <a16:rowId xmlns:a16="http://schemas.microsoft.com/office/drawing/2014/main" val="1182835137"/>
                  </a:ext>
                </a:extLst>
              </a:tr>
              <a:tr h="238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947" marR="6947" marT="6947" marB="3334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8422" marR="8422" marT="8422" marB="40426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-6%</a:t>
                      </a:r>
                    </a:p>
                  </a:txBody>
                  <a:tcPr marL="8422" marR="8422" marT="8422" marB="40426" anchor="b"/>
                </a:tc>
                <a:extLst>
                  <a:ext uri="{0D108BD9-81ED-4DB2-BD59-A6C34878D82A}">
                    <a16:rowId xmlns:a16="http://schemas.microsoft.com/office/drawing/2014/main" val="3388134690"/>
                  </a:ext>
                </a:extLst>
              </a:tr>
              <a:tr h="238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47" marR="6947" marT="6947" marB="3334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Maryland</a:t>
                      </a:r>
                    </a:p>
                  </a:txBody>
                  <a:tcPr marL="8422" marR="8422" marT="8422" marB="40426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8422" marR="8422" marT="8422" marB="40426" anchor="b"/>
                </a:tc>
                <a:extLst>
                  <a:ext uri="{0D108BD9-81ED-4DB2-BD59-A6C34878D82A}">
                    <a16:rowId xmlns:a16="http://schemas.microsoft.com/office/drawing/2014/main" val="3106336753"/>
                  </a:ext>
                </a:extLst>
              </a:tr>
              <a:tr h="238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947" marR="6947" marT="6947" marB="3334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8422" marR="8422" marT="8422" marB="40426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-3%</a:t>
                      </a:r>
                    </a:p>
                  </a:txBody>
                  <a:tcPr marL="8422" marR="8422" marT="8422" marB="40426" anchor="b"/>
                </a:tc>
                <a:extLst>
                  <a:ext uri="{0D108BD9-81ED-4DB2-BD59-A6C34878D82A}">
                    <a16:rowId xmlns:a16="http://schemas.microsoft.com/office/drawing/2014/main" val="682797021"/>
                  </a:ext>
                </a:extLst>
              </a:tr>
              <a:tr h="238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947" marR="6947" marT="6947" marB="3334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Pennsylvania</a:t>
                      </a:r>
                    </a:p>
                  </a:txBody>
                  <a:tcPr marL="8422" marR="8422" marT="8422" marB="40426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-7%</a:t>
                      </a:r>
                    </a:p>
                  </a:txBody>
                  <a:tcPr marL="8422" marR="8422" marT="8422" marB="40426" anchor="b"/>
                </a:tc>
                <a:extLst>
                  <a:ext uri="{0D108BD9-81ED-4DB2-BD59-A6C34878D82A}">
                    <a16:rowId xmlns:a16="http://schemas.microsoft.com/office/drawing/2014/main" val="2996644587"/>
                  </a:ext>
                </a:extLst>
              </a:tr>
              <a:tr h="238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947" marR="6947" marT="6947" marB="3334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Jersey</a:t>
                      </a:r>
                    </a:p>
                  </a:txBody>
                  <a:tcPr marL="8422" marR="8422" marT="8422" marB="40426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-6%</a:t>
                      </a:r>
                    </a:p>
                  </a:txBody>
                  <a:tcPr marL="8422" marR="8422" marT="8422" marB="40426" anchor="b"/>
                </a:tc>
                <a:extLst>
                  <a:ext uri="{0D108BD9-81ED-4DB2-BD59-A6C34878D82A}">
                    <a16:rowId xmlns:a16="http://schemas.microsoft.com/office/drawing/2014/main" val="1115715599"/>
                  </a:ext>
                </a:extLst>
              </a:tr>
              <a:tr h="238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947" marR="6947" marT="6947" marB="3334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8422" marR="8422" marT="8422" marB="40426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-14%</a:t>
                      </a:r>
                    </a:p>
                  </a:txBody>
                  <a:tcPr marL="8422" marR="8422" marT="8422" marB="40426" anchor="b"/>
                </a:tc>
                <a:extLst>
                  <a:ext uri="{0D108BD9-81ED-4DB2-BD59-A6C34878D82A}">
                    <a16:rowId xmlns:a16="http://schemas.microsoft.com/office/drawing/2014/main" val="2964292676"/>
                  </a:ext>
                </a:extLst>
              </a:tr>
              <a:tr h="238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947" marR="6947" marT="6947" marB="3334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Foreign countries</a:t>
                      </a:r>
                    </a:p>
                  </a:txBody>
                  <a:tcPr marL="8422" marR="8422" marT="8422" marB="40426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8422" marR="8422" marT="8422" marB="40426" anchor="b"/>
                </a:tc>
                <a:extLst>
                  <a:ext uri="{0D108BD9-81ED-4DB2-BD59-A6C34878D82A}">
                    <a16:rowId xmlns:a16="http://schemas.microsoft.com/office/drawing/2014/main" val="1607156901"/>
                  </a:ext>
                </a:extLst>
              </a:tr>
              <a:tr h="238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947" marR="6947" marT="6947" marB="3334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8422" marR="8422" marT="8422" marB="40426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8422" marR="8422" marT="8422" marB="40426" anchor="b"/>
                </a:tc>
                <a:extLst>
                  <a:ext uri="{0D108BD9-81ED-4DB2-BD59-A6C34878D82A}">
                    <a16:rowId xmlns:a16="http://schemas.microsoft.com/office/drawing/2014/main" val="4021975877"/>
                  </a:ext>
                </a:extLst>
              </a:tr>
              <a:tr h="238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947" marR="6947" marT="6947" marB="3334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8422" marR="8422" marT="8422" marB="40426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8422" marR="8422" marT="8422" marB="40426" anchor="b"/>
                </a:tc>
                <a:extLst>
                  <a:ext uri="{0D108BD9-81ED-4DB2-BD59-A6C34878D82A}">
                    <a16:rowId xmlns:a16="http://schemas.microsoft.com/office/drawing/2014/main" val="3796086273"/>
                  </a:ext>
                </a:extLst>
              </a:tr>
              <a:tr h="238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947" marR="6947" marT="6947" marB="3334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8422" marR="8422" marT="8422" marB="40426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-8%</a:t>
                      </a:r>
                    </a:p>
                  </a:txBody>
                  <a:tcPr marL="8422" marR="8422" marT="8422" marB="40426" anchor="b"/>
                </a:tc>
                <a:extLst>
                  <a:ext uri="{0D108BD9-81ED-4DB2-BD59-A6C34878D82A}">
                    <a16:rowId xmlns:a16="http://schemas.microsoft.com/office/drawing/2014/main" val="802996534"/>
                  </a:ext>
                </a:extLst>
              </a:tr>
              <a:tr h="238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588" marR="6588" marT="65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8422" marR="8422" marT="8422" marB="40426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-15%</a:t>
                      </a:r>
                    </a:p>
                  </a:txBody>
                  <a:tcPr marL="8422" marR="8422" marT="8422" marB="40426" anchor="b"/>
                </a:tc>
                <a:extLst>
                  <a:ext uri="{0D108BD9-81ED-4DB2-BD59-A6C34878D82A}">
                    <a16:rowId xmlns:a16="http://schemas.microsoft.com/office/drawing/2014/main" val="13876334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CECDD3-13E4-FF43-9830-16F913A0799D}"/>
              </a:ext>
            </a:extLst>
          </p:cNvPr>
          <p:cNvSpPr txBox="1"/>
          <p:nvPr/>
        </p:nvSpPr>
        <p:spPr>
          <a:xfrm>
            <a:off x="5814366" y="1743471"/>
            <a:ext cx="17087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In all states, including Virginia, the decline of high-school graduates from affluent families is projected to be higher than the overall decline.  It is the affluent students who are sought after by universities as they recruit out-of-state students.</a:t>
            </a:r>
            <a:endParaRPr lang="en-US" sz="1000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4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EEA3E9-1166-7D45-9462-1CB126081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CCA6B2-17B8-1049-8F74-A8DA2766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22514"/>
            <a:ext cx="8585200" cy="3853543"/>
          </a:xfrm>
          <a:solidFill>
            <a:schemeClr val="bg1"/>
          </a:solidFill>
        </p:spPr>
        <p:txBody>
          <a:bodyPr lIns="91440" tIns="45720" rIns="91440" bIns="45720" anchor="t">
            <a:noAutofit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>
                <a:latin typeface="Franklin Gothic Medium"/>
              </a:rPr>
              <a:t>Policy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7213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3200" dirty="0">
                <a:latin typeface="Franklin Gothic Medium"/>
              </a:rPr>
              <a:t>Institutional and state policy considerations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CBAF57-1FB7-479F-A7F4-C2D9F57A9678}"/>
              </a:ext>
            </a:extLst>
          </p:cNvPr>
          <p:cNvSpPr txBox="1">
            <a:spLocks/>
          </p:cNvSpPr>
          <p:nvPr/>
        </p:nvSpPr>
        <p:spPr>
          <a:xfrm>
            <a:off x="284521" y="1033828"/>
            <a:ext cx="8016182" cy="378331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>
              <a:buNone/>
            </a:pPr>
            <a:r>
              <a:rPr lang="en-US" sz="2200" dirty="0">
                <a:latin typeface="Franklin Gothic Medium Cond"/>
              </a:rPr>
              <a:t>Institutional considerations:</a:t>
            </a:r>
          </a:p>
          <a:p>
            <a:r>
              <a:rPr lang="en-US" sz="2200" dirty="0">
                <a:latin typeface="Franklin Gothic Medium Cond"/>
              </a:rPr>
              <a:t>Right-size institutions to align with their current and projected enrollment</a:t>
            </a:r>
          </a:p>
          <a:p>
            <a:r>
              <a:rPr lang="en-US" sz="2200" dirty="0">
                <a:latin typeface="Franklin Gothic Medium Cond"/>
              </a:rPr>
              <a:t>Consider additional, relevant program offerings that reduce time-to-degree, are in-demand or for which demand is growing</a:t>
            </a:r>
          </a:p>
          <a:p>
            <a:r>
              <a:rPr lang="en-US" sz="2200" dirty="0">
                <a:latin typeface="Franklin Gothic Medium Cond"/>
              </a:rPr>
              <a:t>Expand outreach to non-traditional audiences</a:t>
            </a:r>
          </a:p>
          <a:p>
            <a:pPr marL="182880" indent="0">
              <a:buNone/>
            </a:pPr>
            <a:r>
              <a:rPr lang="en-US" sz="2200" dirty="0">
                <a:latin typeface="Franklin Gothic Medium Cond"/>
              </a:rPr>
              <a:t>State-level considerations:</a:t>
            </a:r>
          </a:p>
          <a:p>
            <a:r>
              <a:rPr lang="en-US" sz="2200" dirty="0">
                <a:latin typeface="Franklin Gothic Medium Cond"/>
              </a:rPr>
              <a:t>Changes to the Tuition Assistance Grant (TAG)</a:t>
            </a:r>
          </a:p>
          <a:p>
            <a:r>
              <a:rPr lang="en-US" sz="2200" dirty="0">
                <a:latin typeface="Franklin Gothic Medium Cond"/>
              </a:rPr>
              <a:t>Increase options for more students to attend private colleges</a:t>
            </a:r>
            <a:endParaRPr lang="en-US" sz="2200" dirty="0"/>
          </a:p>
          <a:p>
            <a:r>
              <a:rPr lang="en-US" sz="2200" dirty="0">
                <a:latin typeface="Franklin Gothic Medium Cond"/>
              </a:rPr>
              <a:t>Striking appropriate balance among institutions and sectors</a:t>
            </a:r>
            <a:endParaRPr lang="en-US" sz="2200" dirty="0"/>
          </a:p>
          <a:p>
            <a:pPr marL="182880" indent="0">
              <a:buNone/>
            </a:pPr>
            <a:endParaRPr lang="en-US" sz="2200" dirty="0">
              <a:highlight>
                <a:srgbClr val="FFFF00"/>
              </a:highlight>
            </a:endParaRPr>
          </a:p>
          <a:p>
            <a:pPr marL="11430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612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EEA3E9-1166-7D45-9462-1CB126081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3855C-80B6-394A-876B-D397783A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32" y="1035703"/>
            <a:ext cx="8106654" cy="3645627"/>
          </a:xfrm>
        </p:spPr>
        <p:txBody>
          <a:bodyPr lIns="91440" tIns="45720" rIns="91440" bIns="45720" anchor="t"/>
          <a:lstStyle/>
          <a:p>
            <a:pPr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Franklin Gothic Medium Cond"/>
                <a:ea typeface="Times New Roman" panose="02020603050405020304" pitchFamily="18" charset="0"/>
                <a:cs typeface="Calibri"/>
              </a:rPr>
              <a:t>Identify statewide private, nonprofit enrollment trends</a:t>
            </a:r>
          </a:p>
          <a:p>
            <a:pPr indent="-457200">
              <a:buAutoNum type="arabicPeriod"/>
            </a:pPr>
            <a:r>
              <a:rPr lang="en-US" sz="2400" dirty="0">
                <a:latin typeface="Franklin Gothic Medium Cond"/>
                <a:ea typeface="Times New Roman" panose="02020603050405020304" pitchFamily="18" charset="0"/>
                <a:cs typeface="Calibri"/>
              </a:rPr>
              <a:t>Describe what we know about admissions and inter-state enrollment</a:t>
            </a:r>
          </a:p>
          <a:p>
            <a:pPr indent="-457200">
              <a:buFont typeface="+mj-lt"/>
              <a:buAutoNum type="arabicPeriod"/>
            </a:pPr>
            <a:r>
              <a:rPr lang="en-US" sz="2400" dirty="0">
                <a:latin typeface="Franklin Gothic Medium Cond"/>
                <a:ea typeface="Times New Roman" panose="02020603050405020304" pitchFamily="18" charset="0"/>
                <a:cs typeface="Calibri"/>
              </a:rPr>
              <a:t>Update PCAB on Council policy considerations</a:t>
            </a:r>
            <a:endParaRPr lang="en-US" sz="2400" dirty="0">
              <a:ea typeface="Calibri" panose="020F0502020204030204" pitchFamily="34" charset="0"/>
              <a:cs typeface="Calibri"/>
            </a:endParaRPr>
          </a:p>
          <a:p>
            <a:pPr indent="-457200">
              <a:buAutoNum type="arabicPeriod"/>
            </a:pPr>
            <a:r>
              <a:rPr lang="en-US" sz="2400" dirty="0">
                <a:latin typeface="Franklin Gothic Medium Cond"/>
                <a:ea typeface="Times New Roman" panose="02020603050405020304" pitchFamily="18" charset="0"/>
                <a:cs typeface="Calibri"/>
              </a:rPr>
              <a:t>Seek feedback from PCAB on trends and projections</a:t>
            </a:r>
            <a:endParaRPr lang="en-US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CCA6B2-17B8-1049-8F74-A8DA2766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Franklin Gothic Medium"/>
              </a:rPr>
              <a:t>Agenda for today</a:t>
            </a:r>
          </a:p>
        </p:txBody>
      </p:sp>
    </p:spTree>
    <p:extLst>
      <p:ext uri="{BB962C8B-B14F-4D97-AF65-F5344CB8AC3E}">
        <p14:creationId xmlns:p14="http://schemas.microsoft.com/office/powerpoint/2010/main" val="51102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EEA3E9-1166-7D45-9462-1CB126081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CCA6B2-17B8-1049-8F74-A8DA2766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9" y="296333"/>
            <a:ext cx="8908868" cy="3664857"/>
          </a:xfrm>
          <a:solidFill>
            <a:schemeClr val="bg1"/>
          </a:solidFill>
        </p:spPr>
        <p:txBody>
          <a:bodyPr lIns="91440" tIns="45720" rIns="91440" bIns="45720" anchor="t">
            <a:noAutofit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>
                <a:latin typeface="Franklin Gothic Medium"/>
              </a:rPr>
              <a:t>Enrollment trends</a:t>
            </a:r>
          </a:p>
        </p:txBody>
      </p:sp>
    </p:spTree>
    <p:extLst>
      <p:ext uri="{BB962C8B-B14F-4D97-AF65-F5344CB8AC3E}">
        <p14:creationId xmlns:p14="http://schemas.microsoft.com/office/powerpoint/2010/main" val="82014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Total Virginia Institution Fall Enrollment by Sector, 1992-2022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D5EEDA-A590-2741-8C75-31A194F6493A}"/>
              </a:ext>
            </a:extLst>
          </p:cNvPr>
          <p:cNvSpPr txBox="1">
            <a:spLocks/>
          </p:cNvSpPr>
          <p:nvPr/>
        </p:nvSpPr>
        <p:spPr>
          <a:xfrm>
            <a:off x="246640" y="4493983"/>
            <a:ext cx="7093308" cy="30261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800" dirty="0"/>
              <a:t>Source: SCHEV E03 Report.</a:t>
            </a:r>
            <a:endParaRPr lang="en-US" sz="8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7C521-3F20-0E4A-B2AF-988FEC84C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1006096"/>
            <a:ext cx="6057248" cy="34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8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Fall Enrollment by Domicile at Private Nonprofit Institutions, 1992-2022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6EB986-63A9-9247-A3F7-EE40A5896727}"/>
              </a:ext>
            </a:extLst>
          </p:cNvPr>
          <p:cNvSpPr txBox="1">
            <a:spLocks/>
          </p:cNvSpPr>
          <p:nvPr/>
        </p:nvSpPr>
        <p:spPr>
          <a:xfrm>
            <a:off x="214272" y="4582776"/>
            <a:ext cx="7093308" cy="30261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800" dirty="0"/>
              <a:t>Source: SCHEV E03 Report.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581D7-43C8-074E-8D47-577548B4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646" y="910279"/>
            <a:ext cx="6100354" cy="37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2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20558A"/>
                </a:solidFill>
              </a:rPr>
              <a:t>First Time in College, In-State Four-Year Enrollment: 2016-2022</a:t>
            </a:r>
            <a:br>
              <a:rPr lang="en-US" sz="2000" dirty="0">
                <a:solidFill>
                  <a:srgbClr val="20558A"/>
                </a:solidFill>
              </a:rPr>
            </a:br>
            <a:endParaRPr lang="en-US" sz="2000" dirty="0">
              <a:solidFill>
                <a:srgbClr val="20558A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7F93BD-9022-5649-B7E3-796EC4090833}"/>
              </a:ext>
            </a:extLst>
          </p:cNvPr>
          <p:cNvSpPr txBox="1">
            <a:spLocks/>
          </p:cNvSpPr>
          <p:nvPr/>
        </p:nvSpPr>
        <p:spPr>
          <a:xfrm>
            <a:off x="589818" y="2400254"/>
            <a:ext cx="2599567" cy="645284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800" dirty="0"/>
              <a:t>Source: SCHEV E02 Report.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sz="800" dirty="0"/>
          </a:p>
          <a:p>
            <a:pPr marL="114300" indent="0">
              <a:buFont typeface="Arial" panose="020B0604020202020204" pitchFamily="34" charset="0"/>
              <a:buNone/>
            </a:pPr>
            <a:endParaRPr lang="en-US" sz="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FF55E4-4393-4A4C-B59D-1B97C7C0C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29791"/>
              </p:ext>
            </p:extLst>
          </p:nvPr>
        </p:nvGraphicFramePr>
        <p:xfrm>
          <a:off x="731478" y="1015816"/>
          <a:ext cx="7384836" cy="1384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477">
                  <a:extLst>
                    <a:ext uri="{9D8B030D-6E8A-4147-A177-3AD203B41FA5}">
                      <a16:colId xmlns:a16="http://schemas.microsoft.com/office/drawing/2014/main" val="881488318"/>
                    </a:ext>
                  </a:extLst>
                </a:gridCol>
                <a:gridCol w="683337">
                  <a:extLst>
                    <a:ext uri="{9D8B030D-6E8A-4147-A177-3AD203B41FA5}">
                      <a16:colId xmlns:a16="http://schemas.microsoft.com/office/drawing/2014/main" val="2647643110"/>
                    </a:ext>
                  </a:extLst>
                </a:gridCol>
                <a:gridCol w="683337">
                  <a:extLst>
                    <a:ext uri="{9D8B030D-6E8A-4147-A177-3AD203B41FA5}">
                      <a16:colId xmlns:a16="http://schemas.microsoft.com/office/drawing/2014/main" val="3180462818"/>
                    </a:ext>
                  </a:extLst>
                </a:gridCol>
                <a:gridCol w="683337">
                  <a:extLst>
                    <a:ext uri="{9D8B030D-6E8A-4147-A177-3AD203B41FA5}">
                      <a16:colId xmlns:a16="http://schemas.microsoft.com/office/drawing/2014/main" val="1017556748"/>
                    </a:ext>
                  </a:extLst>
                </a:gridCol>
                <a:gridCol w="683337">
                  <a:extLst>
                    <a:ext uri="{9D8B030D-6E8A-4147-A177-3AD203B41FA5}">
                      <a16:colId xmlns:a16="http://schemas.microsoft.com/office/drawing/2014/main" val="1608878301"/>
                    </a:ext>
                  </a:extLst>
                </a:gridCol>
                <a:gridCol w="683337">
                  <a:extLst>
                    <a:ext uri="{9D8B030D-6E8A-4147-A177-3AD203B41FA5}">
                      <a16:colId xmlns:a16="http://schemas.microsoft.com/office/drawing/2014/main" val="2882108278"/>
                    </a:ext>
                  </a:extLst>
                </a:gridCol>
                <a:gridCol w="683337">
                  <a:extLst>
                    <a:ext uri="{9D8B030D-6E8A-4147-A177-3AD203B41FA5}">
                      <a16:colId xmlns:a16="http://schemas.microsoft.com/office/drawing/2014/main" val="404064551"/>
                    </a:ext>
                  </a:extLst>
                </a:gridCol>
                <a:gridCol w="683337">
                  <a:extLst>
                    <a:ext uri="{9D8B030D-6E8A-4147-A177-3AD203B41FA5}">
                      <a16:colId xmlns:a16="http://schemas.microsoft.com/office/drawing/2014/main" val="2009831272"/>
                    </a:ext>
                  </a:extLst>
                </a:gridCol>
              </a:tblGrid>
              <a:tr h="2731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4" marR="6994" marT="6994" marB="0">
                    <a:solidFill>
                      <a:srgbClr val="2055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4" marR="6994" marT="6994" marB="0">
                    <a:solidFill>
                      <a:srgbClr val="2055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4" marR="6994" marT="6994" marB="0">
                    <a:solidFill>
                      <a:srgbClr val="2055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4" marR="6994" marT="6994" marB="0">
                    <a:solidFill>
                      <a:srgbClr val="2055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4" marR="6994" marT="6994" marB="0">
                    <a:solidFill>
                      <a:srgbClr val="2055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4" marR="6994" marT="6994" marB="0">
                    <a:solidFill>
                      <a:srgbClr val="2055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4" marR="6994" marT="6994" marB="0">
                    <a:solidFill>
                      <a:srgbClr val="2055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4" marR="6994" marT="6994" marB="0">
                    <a:solidFill>
                      <a:srgbClr val="205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6355"/>
                  </a:ext>
                </a:extLst>
              </a:tr>
              <a:tr h="457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Public –Total </a:t>
                      </a: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Percent FTIC</a:t>
                      </a:r>
                    </a:p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4" marR="6994" marT="699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20558A"/>
                          </a:solidFill>
                          <a:effectLst/>
                          <a:latin typeface="+mn-lt"/>
                        </a:rPr>
                        <a:t>      27,243</a:t>
                      </a:r>
                    </a:p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20558A"/>
                          </a:solidFill>
                          <a:effectLst/>
                          <a:latin typeface="+mn-lt"/>
                        </a:rPr>
                        <a:t>(84%) 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20558A"/>
                          </a:solidFill>
                          <a:effectLst/>
                          <a:latin typeface="+mn-lt"/>
                        </a:rPr>
                        <a:t>      28,210</a:t>
                      </a:r>
                    </a:p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20558A"/>
                          </a:solidFill>
                          <a:effectLst/>
                          <a:latin typeface="+mn-lt"/>
                        </a:rPr>
                        <a:t>(86%) 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20558A"/>
                          </a:solidFill>
                          <a:effectLst/>
                          <a:latin typeface="+mn-lt"/>
                        </a:rPr>
                        <a:t>      28,488</a:t>
                      </a:r>
                    </a:p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20558A"/>
                          </a:solidFill>
                          <a:effectLst/>
                          <a:latin typeface="+mn-lt"/>
                        </a:rPr>
                        <a:t>(85%) 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20558A"/>
                          </a:solidFill>
                          <a:effectLst/>
                          <a:latin typeface="+mn-lt"/>
                        </a:rPr>
                        <a:t>      28,673</a:t>
                      </a:r>
                    </a:p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20558A"/>
                          </a:solidFill>
                          <a:effectLst/>
                          <a:latin typeface="+mn-lt"/>
                        </a:rPr>
                        <a:t>(89%) 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20558A"/>
                          </a:solidFill>
                          <a:effectLst/>
                          <a:latin typeface="+mn-lt"/>
                        </a:rPr>
                        <a:t>      27,093 </a:t>
                      </a:r>
                    </a:p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20558A"/>
                          </a:solidFill>
                          <a:effectLst/>
                          <a:latin typeface="+mn-lt"/>
                        </a:rPr>
                        <a:t>(86%)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20558A"/>
                          </a:solidFill>
                          <a:effectLst/>
                          <a:latin typeface="+mn-lt"/>
                        </a:rPr>
                        <a:t>      26,521 </a:t>
                      </a:r>
                    </a:p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20558A"/>
                          </a:solidFill>
                          <a:effectLst/>
                          <a:latin typeface="+mn-lt"/>
                        </a:rPr>
                        <a:t>(87%)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20558A"/>
                          </a:solidFill>
                          <a:effectLst/>
                          <a:latin typeface="+mn-lt"/>
                        </a:rPr>
                        <a:t>      28,049 </a:t>
                      </a:r>
                    </a:p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20558A"/>
                          </a:solidFill>
                          <a:effectLst/>
                          <a:latin typeface="+mn-lt"/>
                        </a:rPr>
                        <a:t>(86%)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13662"/>
                  </a:ext>
                </a:extLst>
              </a:tr>
              <a:tr h="43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Private –Total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Percent FTIC</a:t>
                      </a:r>
                    </a:p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4" marR="6994" marT="699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5,747</a:t>
                      </a:r>
                    </a:p>
                    <a:p>
                      <a:pPr algn="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(16%)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994" marR="6994" marT="699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5,512</a:t>
                      </a:r>
                    </a:p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(14%)</a:t>
                      </a:r>
                    </a:p>
                  </a:txBody>
                  <a:tcPr marL="6994" marR="6994" marT="699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5,994</a:t>
                      </a:r>
                    </a:p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(15%)</a:t>
                      </a:r>
                    </a:p>
                  </a:txBody>
                  <a:tcPr marL="6994" marR="6994" marT="699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5,842</a:t>
                      </a:r>
                    </a:p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(11%)</a:t>
                      </a:r>
                    </a:p>
                  </a:txBody>
                  <a:tcPr marL="6994" marR="6994" marT="699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5,522</a:t>
                      </a:r>
                    </a:p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(14%)</a:t>
                      </a:r>
                    </a:p>
                  </a:txBody>
                  <a:tcPr marL="6994" marR="6994" marT="699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5,372</a:t>
                      </a:r>
                    </a:p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(13%)</a:t>
                      </a:r>
                    </a:p>
                  </a:txBody>
                  <a:tcPr marL="6994" marR="6994" marT="699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5,631</a:t>
                      </a:r>
                    </a:p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(14%)</a:t>
                      </a:r>
                    </a:p>
                  </a:txBody>
                  <a:tcPr marL="6994" marR="6994" marT="699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744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31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National High School Graduate Projections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19939-CC06-BE4D-AA28-6190F3182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15" y="961798"/>
            <a:ext cx="4059541" cy="3761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430F86-2E85-294C-8077-FC5279ED79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961798"/>
            <a:ext cx="4736211" cy="2582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32A427-1814-8643-A36C-8B8B488793A5}"/>
              </a:ext>
            </a:extLst>
          </p:cNvPr>
          <p:cNvSpPr txBox="1"/>
          <p:nvPr/>
        </p:nvSpPr>
        <p:spPr>
          <a:xfrm>
            <a:off x="1232263" y="3544390"/>
            <a:ext cx="26256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In all states the decline of high-school graduates from affluent families is projected to be higher than the overall decline.  It is the affluent students who are sought after by universities as they recruit out-of-state students.</a:t>
            </a:r>
            <a:endParaRPr lang="en-US" sz="1000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4B91A5-1BBD-5746-A3B1-3656A338521F}"/>
              </a:ext>
            </a:extLst>
          </p:cNvPr>
          <p:cNvSpPr/>
          <p:nvPr/>
        </p:nvSpPr>
        <p:spPr>
          <a:xfrm>
            <a:off x="7201988" y="2960914"/>
            <a:ext cx="348343" cy="426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1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Actual and Predicted Virginia High School Graduates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7EFD2B-2AC5-1C4C-ADB6-63DFCEB9F0D6}"/>
              </a:ext>
            </a:extLst>
          </p:cNvPr>
          <p:cNvSpPr txBox="1"/>
          <p:nvPr/>
        </p:nvSpPr>
        <p:spPr>
          <a:xfrm>
            <a:off x="6730152" y="1867831"/>
            <a:ext cx="17087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In all states, including Virginia, the decline of high-school graduates from affluent families is projected to be higher than the overall decline.  It is the affluent students who are sought after by universities as they recruit out-of-state students.</a:t>
            </a:r>
            <a:endParaRPr lang="en-US" sz="1000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3476DD-EF42-AF4B-B90D-41F84E2EC247}"/>
              </a:ext>
            </a:extLst>
          </p:cNvPr>
          <p:cNvSpPr txBox="1">
            <a:spLocks/>
          </p:cNvSpPr>
          <p:nvPr/>
        </p:nvSpPr>
        <p:spPr>
          <a:xfrm>
            <a:off x="146304" y="4512880"/>
            <a:ext cx="7093308" cy="3026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100" dirty="0"/>
              <a:t>Sources: Western Interstate Commission for Higher Education, Knocking at the College Door: Projections of High School Graduates, 2020.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100" dirty="0"/>
              <a:t>WICHE includes private high school graduates. Weldon Cooper only includes public high school graduates.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246B0-8D21-3747-B54D-5F7B6C155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1" y="908385"/>
            <a:ext cx="5640554" cy="35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2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College Non-Enrollment Rate – High School Graduates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931076-78A1-E642-81BF-6EB08A2EFD93}"/>
              </a:ext>
            </a:extLst>
          </p:cNvPr>
          <p:cNvSpPr txBox="1">
            <a:spLocks/>
          </p:cNvSpPr>
          <p:nvPr/>
        </p:nvSpPr>
        <p:spPr>
          <a:xfrm>
            <a:off x="472896" y="4516410"/>
            <a:ext cx="7093308" cy="30261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800" dirty="0"/>
              <a:t>Source: VDOE C11 Report. Non-enrollment are graduates of Virginia high schools who did not enroll in a post-secondary program within 16 months.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82C6E8-7854-3145-9186-8E472E270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038230"/>
            <a:ext cx="5420179" cy="33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30224"/>
      </p:ext>
    </p:extLst>
  </p:cSld>
  <p:clrMapOvr>
    <a:masterClrMapping/>
  </p:clrMapOvr>
</p:sld>
</file>

<file path=ppt/theme/theme1.xml><?xml version="1.0" encoding="utf-8"?>
<a:theme xmlns:a="http://schemas.openxmlformats.org/drawingml/2006/main" name="169LongPPTTemplate">
  <a:themeElements>
    <a:clrScheme name="SCHEVTheme">
      <a:dk1>
        <a:srgbClr val="20558A"/>
      </a:dk1>
      <a:lt1>
        <a:srgbClr val="FFFFFF"/>
      </a:lt1>
      <a:dk2>
        <a:srgbClr val="293E6B"/>
      </a:dk2>
      <a:lt2>
        <a:srgbClr val="9BBBB0"/>
      </a:lt2>
      <a:accent1>
        <a:srgbClr val="20558A"/>
      </a:accent1>
      <a:accent2>
        <a:srgbClr val="6F90B8"/>
      </a:accent2>
      <a:accent3>
        <a:srgbClr val="9BBBB0"/>
      </a:accent3>
      <a:accent4>
        <a:srgbClr val="E6A158"/>
      </a:accent4>
      <a:accent5>
        <a:srgbClr val="747679"/>
      </a:accent5>
      <a:accent6>
        <a:srgbClr val="C9292D"/>
      </a:accent6>
      <a:hlink>
        <a:srgbClr val="0070C0"/>
      </a:hlink>
      <a:folHlink>
        <a:srgbClr val="20558A"/>
      </a:folHlink>
    </a:clrScheme>
    <a:fontScheme name="SCHEV Fonts">
      <a:majorFont>
        <a:latin typeface="Franklin Gothic Demi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EV169TemplatePLAIN.potx" id="{BD2B39EB-24C0-428A-A65B-F9BCCB2DCD4C}" vid="{E82B1582-020D-4661-BDC6-6554E532BF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SCHEV169TemplatePLAIN (5)</Template>
  <TotalTime>10819</TotalTime>
  <Words>1423</Words>
  <Application>Microsoft Office PowerPoint</Application>
  <PresentationFormat>On-screen Show (16:9)</PresentationFormat>
  <Paragraphs>395</Paragraphs>
  <Slides>17</Slides>
  <Notes>17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Franklin Gothic Medium Cond</vt:lpstr>
      <vt:lpstr>Palatino Linotype</vt:lpstr>
      <vt:lpstr>Symbol</vt:lpstr>
      <vt:lpstr>169LongPPTTemplate</vt:lpstr>
      <vt:lpstr>Discussion of Private College Enrollment Trends  for 2023 and Beyond </vt:lpstr>
      <vt:lpstr>Agenda for today</vt:lpstr>
      <vt:lpstr>  Enrollment trends</vt:lpstr>
      <vt:lpstr>Total Virginia Institution Fall Enrollment by Sector, 1992-2022</vt:lpstr>
      <vt:lpstr>Fall Enrollment by Domicile at Private Nonprofit Institutions, 1992-2022</vt:lpstr>
      <vt:lpstr>First Time in College, In-State Four-Year Enrollment: 2016-2022 </vt:lpstr>
      <vt:lpstr>National High School Graduate Projections</vt:lpstr>
      <vt:lpstr>Actual and Predicted Virginia High School Graduates </vt:lpstr>
      <vt:lpstr>College Non-Enrollment Rate – High School Graduates</vt:lpstr>
      <vt:lpstr>Projections of HS to College Pipeline</vt:lpstr>
      <vt:lpstr>  Admissions and inter-state enrollment</vt:lpstr>
      <vt:lpstr>Private Nonprofit Admissions Report 2012-2021</vt:lpstr>
      <vt:lpstr>Where are Virginians going to college?</vt:lpstr>
      <vt:lpstr>Where are students in Virginia coming from?</vt:lpstr>
      <vt:lpstr>Inter-state Analysis – Projected Percent Change</vt:lpstr>
      <vt:lpstr>  Policy considerations</vt:lpstr>
      <vt:lpstr>Institutional and state policy considerations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Council presentation 3 17 20</dc:title>
  <dc:creator>VITA Program</dc:creator>
  <dc:description>16:9 rectangular template</dc:description>
  <cp:lastModifiedBy>Blake, Peter (SCHEV)</cp:lastModifiedBy>
  <cp:revision>795</cp:revision>
  <cp:lastPrinted>2023-02-27T16:50:49Z</cp:lastPrinted>
  <dcterms:created xsi:type="dcterms:W3CDTF">2020-03-20T12:56:52Z</dcterms:created>
  <dcterms:modified xsi:type="dcterms:W3CDTF">2023-05-16T18:55:58Z</dcterms:modified>
</cp:coreProperties>
</file>