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5" r:id="rId1"/>
  </p:sldMasterIdLst>
  <p:notesMasterIdLst>
    <p:notesMasterId r:id="rId54"/>
  </p:notesMasterIdLst>
  <p:handoutMasterIdLst>
    <p:handoutMasterId r:id="rId55"/>
  </p:handoutMasterIdLst>
  <p:sldIdLst>
    <p:sldId id="492" r:id="rId2"/>
    <p:sldId id="414" r:id="rId3"/>
    <p:sldId id="413" r:id="rId4"/>
    <p:sldId id="415" r:id="rId5"/>
    <p:sldId id="416" r:id="rId6"/>
    <p:sldId id="417" r:id="rId7"/>
    <p:sldId id="395" r:id="rId8"/>
    <p:sldId id="419" r:id="rId9"/>
    <p:sldId id="398" r:id="rId10"/>
    <p:sldId id="380" r:id="rId11"/>
    <p:sldId id="409" r:id="rId12"/>
    <p:sldId id="399" r:id="rId13"/>
    <p:sldId id="381" r:id="rId14"/>
    <p:sldId id="450" r:id="rId15"/>
    <p:sldId id="435" r:id="rId16"/>
    <p:sldId id="477" r:id="rId17"/>
    <p:sldId id="396" r:id="rId18"/>
    <p:sldId id="429" r:id="rId19"/>
    <p:sldId id="390" r:id="rId20"/>
    <p:sldId id="478" r:id="rId21"/>
    <p:sldId id="448" r:id="rId22"/>
    <p:sldId id="495" r:id="rId23"/>
    <p:sldId id="496" r:id="rId24"/>
    <p:sldId id="497" r:id="rId25"/>
    <p:sldId id="498" r:id="rId26"/>
    <p:sldId id="443" r:id="rId27"/>
    <p:sldId id="444" r:id="rId28"/>
    <p:sldId id="446" r:id="rId29"/>
    <p:sldId id="447" r:id="rId30"/>
    <p:sldId id="463" r:id="rId31"/>
    <p:sldId id="420" r:id="rId32"/>
    <p:sldId id="431" r:id="rId33"/>
    <p:sldId id="432" r:id="rId34"/>
    <p:sldId id="433" r:id="rId35"/>
    <p:sldId id="434" r:id="rId36"/>
    <p:sldId id="387" r:id="rId37"/>
    <p:sldId id="385" r:id="rId38"/>
    <p:sldId id="426" r:id="rId39"/>
    <p:sldId id="493" r:id="rId40"/>
    <p:sldId id="494" r:id="rId41"/>
    <p:sldId id="436" r:id="rId42"/>
    <p:sldId id="388" r:id="rId43"/>
    <p:sldId id="442" r:id="rId44"/>
    <p:sldId id="441" r:id="rId45"/>
    <p:sldId id="438" r:id="rId46"/>
    <p:sldId id="439" r:id="rId47"/>
    <p:sldId id="440" r:id="rId48"/>
    <p:sldId id="392" r:id="rId49"/>
    <p:sldId id="421" r:id="rId50"/>
    <p:sldId id="422" r:id="rId51"/>
    <p:sldId id="402" r:id="rId52"/>
    <p:sldId id="406" r:id="rId53"/>
  </p:sldIdLst>
  <p:sldSz cx="9144000" cy="5143500" type="screen16x9"/>
  <p:notesSz cx="7019925" cy="9305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orient="horz" pos="1620">
          <p15:clr>
            <a:srgbClr val="A4A3A4"/>
          </p15:clr>
        </p15:guide>
        <p15:guide id="4" pos="2880">
          <p15:clr>
            <a:srgbClr val="A4A3A4"/>
          </p15:clr>
        </p15:guide>
      </p15:sldGuideLst>
    </p:ext>
    <p:ext uri="{2D200454-40CA-4A62-9FC3-DE9A4176ACB9}">
      <p15:notesGuideLst xmlns:p15="http://schemas.microsoft.com/office/powerpoint/2012/main">
        <p15:guide id="1" orient="horz" pos="2931" userDrawn="1">
          <p15:clr>
            <a:srgbClr val="A4A3A4"/>
          </p15:clr>
        </p15:guide>
        <p15:guide id="2" pos="221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endy Kang" initials="W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558A"/>
    <a:srgbClr val="000000"/>
    <a:srgbClr val="E6A158"/>
    <a:srgbClr val="6F90B8"/>
    <a:srgbClr val="558476"/>
    <a:srgbClr val="293E6B"/>
    <a:srgbClr val="C9282D"/>
    <a:srgbClr val="9BBB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68" autoAdjust="0"/>
    <p:restoredTop sz="92077" autoAdjust="0"/>
  </p:normalViewPr>
  <p:slideViewPr>
    <p:cSldViewPr snapToGrid="0">
      <p:cViewPr varScale="1">
        <p:scale>
          <a:sx n="107" d="100"/>
          <a:sy n="107" d="100"/>
        </p:scale>
        <p:origin x="450" y="90"/>
      </p:cViewPr>
      <p:guideLst>
        <p:guide orient="horz" pos="2160"/>
        <p:guide pos="3840"/>
        <p:guide orient="horz" pos="1620"/>
        <p:guide pos="2880"/>
      </p:guideLst>
    </p:cSldViewPr>
  </p:slideViewPr>
  <p:outlineViewPr>
    <p:cViewPr>
      <p:scale>
        <a:sx n="33" d="100"/>
        <a:sy n="33" d="100"/>
      </p:scale>
      <p:origin x="0" y="-42272"/>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7" d="100"/>
          <a:sy n="97" d="100"/>
        </p:scale>
        <p:origin x="4280" y="216"/>
      </p:cViewPr>
      <p:guideLst>
        <p:guide orient="horz" pos="2931"/>
        <p:guide pos="221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2778" cy="465614"/>
          </a:xfrm>
          <a:prstGeom prst="rect">
            <a:avLst/>
          </a:prstGeom>
        </p:spPr>
        <p:txBody>
          <a:bodyPr vert="horz" lIns="92272" tIns="46136" rIns="92272" bIns="46136" rtlCol="0"/>
          <a:lstStyle>
            <a:lvl1pPr algn="l">
              <a:defRPr sz="1200"/>
            </a:lvl1pPr>
          </a:lstStyle>
          <a:p>
            <a:endParaRPr lang="en-US" dirty="0"/>
          </a:p>
        </p:txBody>
      </p:sp>
      <p:sp>
        <p:nvSpPr>
          <p:cNvPr id="3" name="Date Placeholder 2"/>
          <p:cNvSpPr>
            <a:spLocks noGrp="1"/>
          </p:cNvSpPr>
          <p:nvPr>
            <p:ph type="dt" sz="quarter" idx="1"/>
          </p:nvPr>
        </p:nvSpPr>
        <p:spPr>
          <a:xfrm>
            <a:off x="3975529" y="1"/>
            <a:ext cx="3042777" cy="465614"/>
          </a:xfrm>
          <a:prstGeom prst="rect">
            <a:avLst/>
          </a:prstGeom>
        </p:spPr>
        <p:txBody>
          <a:bodyPr vert="horz" lIns="92272" tIns="46136" rIns="92272" bIns="46136" rtlCol="0"/>
          <a:lstStyle>
            <a:lvl1pPr algn="r">
              <a:defRPr sz="1200"/>
            </a:lvl1pPr>
          </a:lstStyle>
          <a:p>
            <a:fld id="{B2C3F58D-9FB0-4E2E-B33B-17E55D4CA839}" type="datetimeFigureOut">
              <a:rPr lang="en-US" smtClean="0"/>
              <a:pPr/>
              <a:t>3/9/2023</a:t>
            </a:fld>
            <a:endParaRPr lang="en-US" dirty="0"/>
          </a:p>
        </p:txBody>
      </p:sp>
      <p:sp>
        <p:nvSpPr>
          <p:cNvPr id="4" name="Footer Placeholder 3"/>
          <p:cNvSpPr>
            <a:spLocks noGrp="1"/>
          </p:cNvSpPr>
          <p:nvPr>
            <p:ph type="ftr" sz="quarter" idx="2"/>
          </p:nvPr>
        </p:nvSpPr>
        <p:spPr>
          <a:xfrm>
            <a:off x="0" y="8838723"/>
            <a:ext cx="3042778" cy="465614"/>
          </a:xfrm>
          <a:prstGeom prst="rect">
            <a:avLst/>
          </a:prstGeom>
        </p:spPr>
        <p:txBody>
          <a:bodyPr vert="horz" lIns="92272" tIns="46136" rIns="92272" bIns="46136"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5529" y="8838723"/>
            <a:ext cx="3042777" cy="465614"/>
          </a:xfrm>
          <a:prstGeom prst="rect">
            <a:avLst/>
          </a:prstGeom>
        </p:spPr>
        <p:txBody>
          <a:bodyPr vert="horz" lIns="92272" tIns="46136" rIns="92272" bIns="46136" rtlCol="0" anchor="b"/>
          <a:lstStyle>
            <a:lvl1pPr algn="r">
              <a:defRPr sz="1200"/>
            </a:lvl1pPr>
          </a:lstStyle>
          <a:p>
            <a:fld id="{CCDA6F7F-6CBB-4504-BD7C-66F59B625F55}" type="slidenum">
              <a:rPr lang="en-US" smtClean="0"/>
              <a:pPr/>
              <a:t>‹#›</a:t>
            </a:fld>
            <a:endParaRPr lang="en-US" dirty="0"/>
          </a:p>
        </p:txBody>
      </p:sp>
    </p:spTree>
    <p:extLst>
      <p:ext uri="{BB962C8B-B14F-4D97-AF65-F5344CB8AC3E}">
        <p14:creationId xmlns:p14="http://schemas.microsoft.com/office/powerpoint/2010/main" val="2043638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41967" cy="466912"/>
          </a:xfrm>
          <a:prstGeom prst="rect">
            <a:avLst/>
          </a:prstGeom>
        </p:spPr>
        <p:txBody>
          <a:bodyPr vert="horz" lIns="93287" tIns="46643" rIns="93287" bIns="46643" rtlCol="0"/>
          <a:lstStyle>
            <a:lvl1pPr algn="l">
              <a:defRPr sz="1200"/>
            </a:lvl1pPr>
          </a:lstStyle>
          <a:p>
            <a:endParaRPr lang="en-US" dirty="0"/>
          </a:p>
        </p:txBody>
      </p:sp>
      <p:sp>
        <p:nvSpPr>
          <p:cNvPr id="3" name="Date Placeholder 2"/>
          <p:cNvSpPr>
            <a:spLocks noGrp="1"/>
          </p:cNvSpPr>
          <p:nvPr>
            <p:ph type="dt" idx="1"/>
          </p:nvPr>
        </p:nvSpPr>
        <p:spPr>
          <a:xfrm>
            <a:off x="3976335" y="0"/>
            <a:ext cx="3041967" cy="466912"/>
          </a:xfrm>
          <a:prstGeom prst="rect">
            <a:avLst/>
          </a:prstGeom>
        </p:spPr>
        <p:txBody>
          <a:bodyPr vert="horz" lIns="93287" tIns="46643" rIns="93287" bIns="46643" rtlCol="0"/>
          <a:lstStyle>
            <a:lvl1pPr algn="r">
              <a:defRPr sz="1200"/>
            </a:lvl1pPr>
          </a:lstStyle>
          <a:p>
            <a:fld id="{B7A81492-5103-48C4-8A87-49DD3E94C8EE}" type="datetimeFigureOut">
              <a:rPr lang="en-US" smtClean="0"/>
              <a:pPr/>
              <a:t>3/9/2023</a:t>
            </a:fld>
            <a:endParaRPr lang="en-US" dirty="0"/>
          </a:p>
        </p:txBody>
      </p:sp>
      <p:sp>
        <p:nvSpPr>
          <p:cNvPr id="4" name="Slide Image Placeholder 3"/>
          <p:cNvSpPr>
            <a:spLocks noGrp="1" noRot="1" noChangeAspect="1"/>
          </p:cNvSpPr>
          <p:nvPr>
            <p:ph type="sldImg" idx="2"/>
          </p:nvPr>
        </p:nvSpPr>
        <p:spPr>
          <a:xfrm>
            <a:off x="719138" y="1163638"/>
            <a:ext cx="5583237" cy="3140075"/>
          </a:xfrm>
          <a:prstGeom prst="rect">
            <a:avLst/>
          </a:prstGeom>
          <a:noFill/>
          <a:ln w="12700">
            <a:solidFill>
              <a:prstClr val="black"/>
            </a:solidFill>
          </a:ln>
        </p:spPr>
        <p:txBody>
          <a:bodyPr vert="horz" lIns="93287" tIns="46643" rIns="93287" bIns="46643" rtlCol="0" anchor="ctr"/>
          <a:lstStyle/>
          <a:p>
            <a:endParaRPr lang="en-US" dirty="0"/>
          </a:p>
        </p:txBody>
      </p:sp>
      <p:sp>
        <p:nvSpPr>
          <p:cNvPr id="5" name="Notes Placeholder 4"/>
          <p:cNvSpPr>
            <a:spLocks noGrp="1"/>
          </p:cNvSpPr>
          <p:nvPr>
            <p:ph type="body" sz="quarter" idx="3"/>
          </p:nvPr>
        </p:nvSpPr>
        <p:spPr>
          <a:xfrm>
            <a:off x="701993" y="4478476"/>
            <a:ext cx="5615940" cy="3664209"/>
          </a:xfrm>
          <a:prstGeom prst="rect">
            <a:avLst/>
          </a:prstGeom>
        </p:spPr>
        <p:txBody>
          <a:bodyPr vert="horz" lIns="93287" tIns="46643" rIns="93287" bIns="4664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39014"/>
            <a:ext cx="3041967" cy="466911"/>
          </a:xfrm>
          <a:prstGeom prst="rect">
            <a:avLst/>
          </a:prstGeom>
        </p:spPr>
        <p:txBody>
          <a:bodyPr vert="horz" lIns="93287" tIns="46643" rIns="93287" bIns="4664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6335" y="8839014"/>
            <a:ext cx="3041967" cy="466911"/>
          </a:xfrm>
          <a:prstGeom prst="rect">
            <a:avLst/>
          </a:prstGeom>
        </p:spPr>
        <p:txBody>
          <a:bodyPr vert="horz" lIns="93287" tIns="46643" rIns="93287" bIns="46643" rtlCol="0" anchor="b"/>
          <a:lstStyle>
            <a:lvl1pPr algn="r">
              <a:defRPr sz="1200"/>
            </a:lvl1pPr>
          </a:lstStyle>
          <a:p>
            <a:fld id="{EC367B0E-1E71-4D88-8913-6EBD9A6B74AF}" type="slidenum">
              <a:rPr lang="en-US" smtClean="0"/>
              <a:pPr/>
              <a:t>‹#›</a:t>
            </a:fld>
            <a:endParaRPr lang="en-US" dirty="0"/>
          </a:p>
        </p:txBody>
      </p:sp>
    </p:spTree>
    <p:extLst>
      <p:ext uri="{BB962C8B-B14F-4D97-AF65-F5344CB8AC3E}">
        <p14:creationId xmlns:p14="http://schemas.microsoft.com/office/powerpoint/2010/main" val="3713130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367B0E-1E71-4D88-8913-6EBD9A6B74AF}" type="slidenum">
              <a:rPr lang="en-US" smtClean="0"/>
              <a:pPr/>
              <a:t>0</a:t>
            </a:fld>
            <a:endParaRPr lang="en-US" dirty="0"/>
          </a:p>
        </p:txBody>
      </p:sp>
    </p:spTree>
    <p:extLst>
      <p:ext uri="{BB962C8B-B14F-4D97-AF65-F5344CB8AC3E}">
        <p14:creationId xmlns:p14="http://schemas.microsoft.com/office/powerpoint/2010/main" val="3107386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367B0E-1E71-4D88-8913-6EBD9A6B74AF}" type="slidenum">
              <a:rPr lang="en-US" smtClean="0"/>
              <a:pPr/>
              <a:t>10</a:t>
            </a:fld>
            <a:endParaRPr lang="en-US" dirty="0"/>
          </a:p>
        </p:txBody>
      </p:sp>
    </p:spTree>
    <p:extLst>
      <p:ext uri="{BB962C8B-B14F-4D97-AF65-F5344CB8AC3E}">
        <p14:creationId xmlns:p14="http://schemas.microsoft.com/office/powerpoint/2010/main" val="41977185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367B0E-1E71-4D88-8913-6EBD9A6B74AF}" type="slidenum">
              <a:rPr lang="en-US" smtClean="0"/>
              <a:pPr/>
              <a:t>11</a:t>
            </a:fld>
            <a:endParaRPr lang="en-US" dirty="0"/>
          </a:p>
        </p:txBody>
      </p:sp>
    </p:spTree>
    <p:extLst>
      <p:ext uri="{BB962C8B-B14F-4D97-AF65-F5344CB8AC3E}">
        <p14:creationId xmlns:p14="http://schemas.microsoft.com/office/powerpoint/2010/main" val="1672031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367B0E-1E71-4D88-8913-6EBD9A6B74AF}" type="slidenum">
              <a:rPr lang="en-US" smtClean="0"/>
              <a:pPr/>
              <a:t>12</a:t>
            </a:fld>
            <a:endParaRPr lang="en-US" dirty="0"/>
          </a:p>
        </p:txBody>
      </p:sp>
    </p:spTree>
    <p:extLst>
      <p:ext uri="{BB962C8B-B14F-4D97-AF65-F5344CB8AC3E}">
        <p14:creationId xmlns:p14="http://schemas.microsoft.com/office/powerpoint/2010/main" val="1193474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367B0E-1E71-4D88-8913-6EBD9A6B74AF}" type="slidenum">
              <a:rPr lang="en-US" smtClean="0"/>
              <a:pPr/>
              <a:t>13</a:t>
            </a:fld>
            <a:endParaRPr lang="en-US" dirty="0"/>
          </a:p>
        </p:txBody>
      </p:sp>
    </p:spTree>
    <p:extLst>
      <p:ext uri="{BB962C8B-B14F-4D97-AF65-F5344CB8AC3E}">
        <p14:creationId xmlns:p14="http://schemas.microsoft.com/office/powerpoint/2010/main" val="41735561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367B0E-1E71-4D88-8913-6EBD9A6B74AF}" type="slidenum">
              <a:rPr lang="en-US" smtClean="0"/>
              <a:pPr/>
              <a:t>14</a:t>
            </a:fld>
            <a:endParaRPr lang="en-US" dirty="0"/>
          </a:p>
        </p:txBody>
      </p:sp>
    </p:spTree>
    <p:extLst>
      <p:ext uri="{BB962C8B-B14F-4D97-AF65-F5344CB8AC3E}">
        <p14:creationId xmlns:p14="http://schemas.microsoft.com/office/powerpoint/2010/main" val="16155407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367B0E-1E71-4D88-8913-6EBD9A6B74AF}" type="slidenum">
              <a:rPr lang="en-US" smtClean="0"/>
              <a:pPr/>
              <a:t>15</a:t>
            </a:fld>
            <a:endParaRPr lang="en-US" dirty="0"/>
          </a:p>
        </p:txBody>
      </p:sp>
    </p:spTree>
    <p:extLst>
      <p:ext uri="{BB962C8B-B14F-4D97-AF65-F5344CB8AC3E}">
        <p14:creationId xmlns:p14="http://schemas.microsoft.com/office/powerpoint/2010/main" val="1536767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367B0E-1E71-4D88-8913-6EBD9A6B74AF}" type="slidenum">
              <a:rPr lang="en-US" smtClean="0"/>
              <a:pPr/>
              <a:t>16</a:t>
            </a:fld>
            <a:endParaRPr lang="en-US" dirty="0"/>
          </a:p>
        </p:txBody>
      </p:sp>
    </p:spTree>
    <p:extLst>
      <p:ext uri="{BB962C8B-B14F-4D97-AF65-F5344CB8AC3E}">
        <p14:creationId xmlns:p14="http://schemas.microsoft.com/office/powerpoint/2010/main" val="404400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These projections are used widely across a wide range of education stakeholders from policymakers to enrollment managers at the institutional level for short- and long-term planning in terms of capacity building and understanding who their future high school graduates are on college campuses.</a:t>
            </a:r>
            <a:endParaRPr lang="en-US" dirty="0"/>
          </a:p>
        </p:txBody>
      </p:sp>
      <p:sp>
        <p:nvSpPr>
          <p:cNvPr id="4" name="Slide Number Placeholder 3"/>
          <p:cNvSpPr>
            <a:spLocks noGrp="1"/>
          </p:cNvSpPr>
          <p:nvPr>
            <p:ph type="sldNum" sz="quarter" idx="5"/>
          </p:nvPr>
        </p:nvSpPr>
        <p:spPr/>
        <p:txBody>
          <a:bodyPr/>
          <a:lstStyle/>
          <a:p>
            <a:fld id="{EC367B0E-1E71-4D88-8913-6EBD9A6B74AF}" type="slidenum">
              <a:rPr lang="en-US" smtClean="0"/>
              <a:pPr/>
              <a:t>17</a:t>
            </a:fld>
            <a:endParaRPr lang="en-US" dirty="0"/>
          </a:p>
        </p:txBody>
      </p:sp>
    </p:spTree>
    <p:extLst>
      <p:ext uri="{BB962C8B-B14F-4D97-AF65-F5344CB8AC3E}">
        <p14:creationId xmlns:p14="http://schemas.microsoft.com/office/powerpoint/2010/main" val="16757308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367B0E-1E71-4D88-8913-6EBD9A6B74AF}" type="slidenum">
              <a:rPr lang="en-US" smtClean="0"/>
              <a:pPr/>
              <a:t>18</a:t>
            </a:fld>
            <a:endParaRPr lang="en-US" dirty="0"/>
          </a:p>
        </p:txBody>
      </p:sp>
    </p:spTree>
    <p:extLst>
      <p:ext uri="{BB962C8B-B14F-4D97-AF65-F5344CB8AC3E}">
        <p14:creationId xmlns:p14="http://schemas.microsoft.com/office/powerpoint/2010/main" val="14248679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367B0E-1E71-4D88-8913-6EBD9A6B74AF}" type="slidenum">
              <a:rPr lang="en-US" smtClean="0"/>
              <a:pPr/>
              <a:t>19</a:t>
            </a:fld>
            <a:endParaRPr lang="en-US" dirty="0"/>
          </a:p>
        </p:txBody>
      </p:sp>
    </p:spTree>
    <p:extLst>
      <p:ext uri="{BB962C8B-B14F-4D97-AF65-F5344CB8AC3E}">
        <p14:creationId xmlns:p14="http://schemas.microsoft.com/office/powerpoint/2010/main" val="3645121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367B0E-1E71-4D88-8913-6EBD9A6B74AF}" type="slidenum">
              <a:rPr lang="en-US" smtClean="0"/>
              <a:pPr/>
              <a:t>1</a:t>
            </a:fld>
            <a:endParaRPr lang="en-US" dirty="0"/>
          </a:p>
        </p:txBody>
      </p:sp>
    </p:spTree>
    <p:extLst>
      <p:ext uri="{BB962C8B-B14F-4D97-AF65-F5344CB8AC3E}">
        <p14:creationId xmlns:p14="http://schemas.microsoft.com/office/powerpoint/2010/main" val="26173907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367B0E-1E71-4D88-8913-6EBD9A6B74AF}" type="slidenum">
              <a:rPr lang="en-US" smtClean="0"/>
              <a:pPr/>
              <a:t>20</a:t>
            </a:fld>
            <a:endParaRPr lang="en-US" dirty="0"/>
          </a:p>
        </p:txBody>
      </p:sp>
    </p:spTree>
    <p:extLst>
      <p:ext uri="{BB962C8B-B14F-4D97-AF65-F5344CB8AC3E}">
        <p14:creationId xmlns:p14="http://schemas.microsoft.com/office/powerpoint/2010/main" val="37093987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In state FTIC admissions last 10 years. </a:t>
            </a:r>
          </a:p>
          <a:p>
            <a:endParaRPr lang="en-US" dirty="0"/>
          </a:p>
          <a:p>
            <a:r>
              <a:rPr lang="en-US" dirty="0"/>
              <a:t>Decrease in apps in 2020 – Covid-related</a:t>
            </a:r>
          </a:p>
          <a:p>
            <a:r>
              <a:rPr lang="en-US" dirty="0"/>
              <a:t>Sharp increase in apps due to common app (common application for most colleges and universities nationwide – complete main part once, then fill in specific per institution. Saves time.</a:t>
            </a:r>
          </a:p>
        </p:txBody>
      </p:sp>
      <p:sp>
        <p:nvSpPr>
          <p:cNvPr id="4" name="Slide Number Placeholder 3"/>
          <p:cNvSpPr>
            <a:spLocks noGrp="1"/>
          </p:cNvSpPr>
          <p:nvPr>
            <p:ph type="sldNum" sz="quarter" idx="5"/>
          </p:nvPr>
        </p:nvSpPr>
        <p:spPr/>
        <p:txBody>
          <a:bodyPr/>
          <a:lstStyle/>
          <a:p>
            <a:fld id="{EC367B0E-1E71-4D88-8913-6EBD9A6B74AF}" type="slidenum">
              <a:rPr lang="en-US" smtClean="0"/>
              <a:pPr/>
              <a:t>21</a:t>
            </a:fld>
            <a:endParaRPr lang="en-US" dirty="0"/>
          </a:p>
        </p:txBody>
      </p:sp>
    </p:spTree>
    <p:extLst>
      <p:ext uri="{BB962C8B-B14F-4D97-AF65-F5344CB8AC3E}">
        <p14:creationId xmlns:p14="http://schemas.microsoft.com/office/powerpoint/2010/main" val="17769490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applications to colleges/universities translates to increased acceptance rates with exception of UVA, VT and W&amp;M - </a:t>
            </a:r>
          </a:p>
        </p:txBody>
      </p:sp>
      <p:sp>
        <p:nvSpPr>
          <p:cNvPr id="4" name="Slide Number Placeholder 3"/>
          <p:cNvSpPr>
            <a:spLocks noGrp="1"/>
          </p:cNvSpPr>
          <p:nvPr>
            <p:ph type="sldNum" sz="quarter" idx="5"/>
          </p:nvPr>
        </p:nvSpPr>
        <p:spPr/>
        <p:txBody>
          <a:bodyPr/>
          <a:lstStyle/>
          <a:p>
            <a:fld id="{EC367B0E-1E71-4D88-8913-6EBD9A6B74AF}" type="slidenum">
              <a:rPr lang="en-US" smtClean="0"/>
              <a:pPr/>
              <a:t>22</a:t>
            </a:fld>
            <a:endParaRPr lang="en-US" dirty="0"/>
          </a:p>
        </p:txBody>
      </p:sp>
    </p:spTree>
    <p:extLst>
      <p:ext uri="{BB962C8B-B14F-4D97-AF65-F5344CB8AC3E}">
        <p14:creationId xmlns:p14="http://schemas.microsoft.com/office/powerpoint/2010/main" val="31798725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4"/>
                </a:solidFill>
                <a:effectLst/>
                <a:latin typeface="Roboto" panose="02000000000000000000" pitchFamily="2" charset="0"/>
              </a:rPr>
              <a:t>Yield rate is the percent of admitted students who decide to enroll. Increase</a:t>
            </a:r>
            <a:r>
              <a:rPr lang="en-US" b="0" dirty="0"/>
              <a:t> </a:t>
            </a:r>
            <a:r>
              <a:rPr lang="en-US" dirty="0"/>
              <a:t>in admissions because students applying to more schools equals increase in apps filed and increase in admissions but not actual people or enrolled students. i.e. one student applying to multiple schools can only choose one to accept and enroll. </a:t>
            </a:r>
          </a:p>
        </p:txBody>
      </p:sp>
      <p:sp>
        <p:nvSpPr>
          <p:cNvPr id="4" name="Slide Number Placeholder 3"/>
          <p:cNvSpPr>
            <a:spLocks noGrp="1"/>
          </p:cNvSpPr>
          <p:nvPr>
            <p:ph type="sldNum" sz="quarter" idx="5"/>
          </p:nvPr>
        </p:nvSpPr>
        <p:spPr/>
        <p:txBody>
          <a:bodyPr/>
          <a:lstStyle/>
          <a:p>
            <a:fld id="{EC367B0E-1E71-4D88-8913-6EBD9A6B74AF}" type="slidenum">
              <a:rPr lang="en-US" smtClean="0"/>
              <a:pPr/>
              <a:t>23</a:t>
            </a:fld>
            <a:endParaRPr lang="en-US" dirty="0"/>
          </a:p>
        </p:txBody>
      </p:sp>
    </p:spTree>
    <p:extLst>
      <p:ext uri="{BB962C8B-B14F-4D97-AF65-F5344CB8AC3E}">
        <p14:creationId xmlns:p14="http://schemas.microsoft.com/office/powerpoint/2010/main" val="25422997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most IHE, data are fairly consistent over time. </a:t>
            </a:r>
          </a:p>
        </p:txBody>
      </p:sp>
      <p:sp>
        <p:nvSpPr>
          <p:cNvPr id="4" name="Slide Number Placeholder 3"/>
          <p:cNvSpPr>
            <a:spLocks noGrp="1"/>
          </p:cNvSpPr>
          <p:nvPr>
            <p:ph type="sldNum" sz="quarter" idx="5"/>
          </p:nvPr>
        </p:nvSpPr>
        <p:spPr/>
        <p:txBody>
          <a:bodyPr/>
          <a:lstStyle/>
          <a:p>
            <a:fld id="{EC367B0E-1E71-4D88-8913-6EBD9A6B74AF}" type="slidenum">
              <a:rPr lang="en-US" smtClean="0"/>
              <a:pPr/>
              <a:t>24</a:t>
            </a:fld>
            <a:endParaRPr lang="en-US" dirty="0"/>
          </a:p>
        </p:txBody>
      </p:sp>
    </p:spTree>
    <p:extLst>
      <p:ext uri="{BB962C8B-B14F-4D97-AF65-F5344CB8AC3E}">
        <p14:creationId xmlns:p14="http://schemas.microsoft.com/office/powerpoint/2010/main" val="30495513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367B0E-1E71-4D88-8913-6EBD9A6B74AF}" type="slidenum">
              <a:rPr lang="en-US" smtClean="0"/>
              <a:pPr/>
              <a:t>25</a:t>
            </a:fld>
            <a:endParaRPr lang="en-US" dirty="0"/>
          </a:p>
        </p:txBody>
      </p:sp>
    </p:spTree>
    <p:extLst>
      <p:ext uri="{BB962C8B-B14F-4D97-AF65-F5344CB8AC3E}">
        <p14:creationId xmlns:p14="http://schemas.microsoft.com/office/powerpoint/2010/main" val="40345705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367B0E-1E71-4D88-8913-6EBD9A6B74AF}" type="slidenum">
              <a:rPr lang="en-US" smtClean="0"/>
              <a:pPr/>
              <a:t>26</a:t>
            </a:fld>
            <a:endParaRPr lang="en-US" dirty="0"/>
          </a:p>
        </p:txBody>
      </p:sp>
    </p:spTree>
    <p:extLst>
      <p:ext uri="{BB962C8B-B14F-4D97-AF65-F5344CB8AC3E}">
        <p14:creationId xmlns:p14="http://schemas.microsoft.com/office/powerpoint/2010/main" val="30768364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367B0E-1E71-4D88-8913-6EBD9A6B74AF}" type="slidenum">
              <a:rPr lang="en-US" smtClean="0"/>
              <a:pPr/>
              <a:t>27</a:t>
            </a:fld>
            <a:endParaRPr lang="en-US" dirty="0"/>
          </a:p>
        </p:txBody>
      </p:sp>
    </p:spTree>
    <p:extLst>
      <p:ext uri="{BB962C8B-B14F-4D97-AF65-F5344CB8AC3E}">
        <p14:creationId xmlns:p14="http://schemas.microsoft.com/office/powerpoint/2010/main" val="38033525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367B0E-1E71-4D88-8913-6EBD9A6B74AF}" type="slidenum">
              <a:rPr lang="en-US" smtClean="0"/>
              <a:pPr/>
              <a:t>28</a:t>
            </a:fld>
            <a:endParaRPr lang="en-US" dirty="0"/>
          </a:p>
        </p:txBody>
      </p:sp>
    </p:spTree>
    <p:extLst>
      <p:ext uri="{BB962C8B-B14F-4D97-AF65-F5344CB8AC3E}">
        <p14:creationId xmlns:p14="http://schemas.microsoft.com/office/powerpoint/2010/main" val="4553333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367B0E-1E71-4D88-8913-6EBD9A6B74AF}" type="slidenum">
              <a:rPr lang="en-US" smtClean="0"/>
              <a:pPr/>
              <a:t>29</a:t>
            </a:fld>
            <a:endParaRPr lang="en-US" dirty="0"/>
          </a:p>
        </p:txBody>
      </p:sp>
    </p:spTree>
    <p:extLst>
      <p:ext uri="{BB962C8B-B14F-4D97-AF65-F5344CB8AC3E}">
        <p14:creationId xmlns:p14="http://schemas.microsoft.com/office/powerpoint/2010/main" val="1400133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367B0E-1E71-4D88-8913-6EBD9A6B74AF}" type="slidenum">
              <a:rPr lang="en-US" smtClean="0"/>
              <a:pPr/>
              <a:t>2</a:t>
            </a:fld>
            <a:endParaRPr lang="en-US" dirty="0"/>
          </a:p>
        </p:txBody>
      </p:sp>
    </p:spTree>
    <p:extLst>
      <p:ext uri="{BB962C8B-B14F-4D97-AF65-F5344CB8AC3E}">
        <p14:creationId xmlns:p14="http://schemas.microsoft.com/office/powerpoint/2010/main" val="6065780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367B0E-1E71-4D88-8913-6EBD9A6B74AF}" type="slidenum">
              <a:rPr lang="en-US" smtClean="0"/>
              <a:pPr/>
              <a:t>35</a:t>
            </a:fld>
            <a:endParaRPr lang="en-US" dirty="0"/>
          </a:p>
        </p:txBody>
      </p:sp>
    </p:spTree>
    <p:extLst>
      <p:ext uri="{BB962C8B-B14F-4D97-AF65-F5344CB8AC3E}">
        <p14:creationId xmlns:p14="http://schemas.microsoft.com/office/powerpoint/2010/main" val="29227154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367B0E-1E71-4D88-8913-6EBD9A6B74AF}" type="slidenum">
              <a:rPr lang="en-US" smtClean="0"/>
              <a:pPr/>
              <a:t>36</a:t>
            </a:fld>
            <a:endParaRPr lang="en-US" dirty="0"/>
          </a:p>
        </p:txBody>
      </p:sp>
    </p:spTree>
    <p:extLst>
      <p:ext uri="{BB962C8B-B14F-4D97-AF65-F5344CB8AC3E}">
        <p14:creationId xmlns:p14="http://schemas.microsoft.com/office/powerpoint/2010/main" val="4852732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367B0E-1E71-4D88-8913-6EBD9A6B74AF}" type="slidenum">
              <a:rPr lang="en-US" smtClean="0"/>
              <a:pPr/>
              <a:t>37</a:t>
            </a:fld>
            <a:endParaRPr lang="en-US" dirty="0"/>
          </a:p>
        </p:txBody>
      </p:sp>
    </p:spTree>
    <p:extLst>
      <p:ext uri="{BB962C8B-B14F-4D97-AF65-F5344CB8AC3E}">
        <p14:creationId xmlns:p14="http://schemas.microsoft.com/office/powerpoint/2010/main" val="17844238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367B0E-1E71-4D88-8913-6EBD9A6B74AF}" type="slidenum">
              <a:rPr lang="en-US" smtClean="0"/>
              <a:pPr/>
              <a:t>38</a:t>
            </a:fld>
            <a:endParaRPr lang="en-US" dirty="0"/>
          </a:p>
        </p:txBody>
      </p:sp>
    </p:spTree>
    <p:extLst>
      <p:ext uri="{BB962C8B-B14F-4D97-AF65-F5344CB8AC3E}">
        <p14:creationId xmlns:p14="http://schemas.microsoft.com/office/powerpoint/2010/main" val="26867481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367B0E-1E71-4D88-8913-6EBD9A6B74AF}" type="slidenum">
              <a:rPr lang="en-US" smtClean="0"/>
              <a:pPr/>
              <a:t>39</a:t>
            </a:fld>
            <a:endParaRPr lang="en-US" dirty="0"/>
          </a:p>
        </p:txBody>
      </p:sp>
    </p:spTree>
    <p:extLst>
      <p:ext uri="{BB962C8B-B14F-4D97-AF65-F5344CB8AC3E}">
        <p14:creationId xmlns:p14="http://schemas.microsoft.com/office/powerpoint/2010/main" val="42358479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367B0E-1E71-4D88-8913-6EBD9A6B74AF}" type="slidenum">
              <a:rPr lang="en-US" smtClean="0"/>
              <a:pPr/>
              <a:t>40</a:t>
            </a:fld>
            <a:endParaRPr lang="en-US" dirty="0"/>
          </a:p>
        </p:txBody>
      </p:sp>
    </p:spTree>
    <p:extLst>
      <p:ext uri="{BB962C8B-B14F-4D97-AF65-F5344CB8AC3E}">
        <p14:creationId xmlns:p14="http://schemas.microsoft.com/office/powerpoint/2010/main" val="37377956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367B0E-1E71-4D88-8913-6EBD9A6B74AF}" type="slidenum">
              <a:rPr lang="en-US" smtClean="0"/>
              <a:pPr/>
              <a:t>41</a:t>
            </a:fld>
            <a:endParaRPr lang="en-US" dirty="0"/>
          </a:p>
        </p:txBody>
      </p:sp>
    </p:spTree>
    <p:extLst>
      <p:ext uri="{BB962C8B-B14F-4D97-AF65-F5344CB8AC3E}">
        <p14:creationId xmlns:p14="http://schemas.microsoft.com/office/powerpoint/2010/main" val="18940906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367B0E-1E71-4D88-8913-6EBD9A6B74AF}" type="slidenum">
              <a:rPr lang="en-US" smtClean="0"/>
              <a:pPr/>
              <a:t>42</a:t>
            </a:fld>
            <a:endParaRPr lang="en-US" dirty="0"/>
          </a:p>
        </p:txBody>
      </p:sp>
    </p:spTree>
    <p:extLst>
      <p:ext uri="{BB962C8B-B14F-4D97-AF65-F5344CB8AC3E}">
        <p14:creationId xmlns:p14="http://schemas.microsoft.com/office/powerpoint/2010/main" val="15891849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367B0E-1E71-4D88-8913-6EBD9A6B74AF}" type="slidenum">
              <a:rPr lang="en-US" smtClean="0"/>
              <a:pPr/>
              <a:t>43</a:t>
            </a:fld>
            <a:endParaRPr lang="en-US" dirty="0"/>
          </a:p>
        </p:txBody>
      </p:sp>
    </p:spTree>
    <p:extLst>
      <p:ext uri="{BB962C8B-B14F-4D97-AF65-F5344CB8AC3E}">
        <p14:creationId xmlns:p14="http://schemas.microsoft.com/office/powerpoint/2010/main" val="30168031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367B0E-1E71-4D88-8913-6EBD9A6B74AF}" type="slidenum">
              <a:rPr lang="en-US" smtClean="0"/>
              <a:pPr/>
              <a:t>44</a:t>
            </a:fld>
            <a:endParaRPr lang="en-US" dirty="0"/>
          </a:p>
        </p:txBody>
      </p:sp>
    </p:spTree>
    <p:extLst>
      <p:ext uri="{BB962C8B-B14F-4D97-AF65-F5344CB8AC3E}">
        <p14:creationId xmlns:p14="http://schemas.microsoft.com/office/powerpoint/2010/main" val="2828428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367B0E-1E71-4D88-8913-6EBD9A6B74AF}" type="slidenum">
              <a:rPr lang="en-US" smtClean="0"/>
              <a:pPr/>
              <a:t>3</a:t>
            </a:fld>
            <a:endParaRPr lang="en-US" dirty="0"/>
          </a:p>
        </p:txBody>
      </p:sp>
    </p:spTree>
    <p:extLst>
      <p:ext uri="{BB962C8B-B14F-4D97-AF65-F5344CB8AC3E}">
        <p14:creationId xmlns:p14="http://schemas.microsoft.com/office/powerpoint/2010/main" val="17628603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367B0E-1E71-4D88-8913-6EBD9A6B74AF}" type="slidenum">
              <a:rPr lang="en-US" smtClean="0"/>
              <a:pPr/>
              <a:t>45</a:t>
            </a:fld>
            <a:endParaRPr lang="en-US" dirty="0"/>
          </a:p>
        </p:txBody>
      </p:sp>
    </p:spTree>
    <p:extLst>
      <p:ext uri="{BB962C8B-B14F-4D97-AF65-F5344CB8AC3E}">
        <p14:creationId xmlns:p14="http://schemas.microsoft.com/office/powerpoint/2010/main" val="40641565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367B0E-1E71-4D88-8913-6EBD9A6B74AF}" type="slidenum">
              <a:rPr lang="en-US" smtClean="0"/>
              <a:pPr/>
              <a:t>46</a:t>
            </a:fld>
            <a:endParaRPr lang="en-US" dirty="0"/>
          </a:p>
        </p:txBody>
      </p:sp>
    </p:spTree>
    <p:extLst>
      <p:ext uri="{BB962C8B-B14F-4D97-AF65-F5344CB8AC3E}">
        <p14:creationId xmlns:p14="http://schemas.microsoft.com/office/powerpoint/2010/main" val="7543277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367B0E-1E71-4D88-8913-6EBD9A6B74AF}" type="slidenum">
              <a:rPr lang="en-US" smtClean="0"/>
              <a:pPr/>
              <a:t>47</a:t>
            </a:fld>
            <a:endParaRPr lang="en-US" dirty="0"/>
          </a:p>
        </p:txBody>
      </p:sp>
    </p:spTree>
    <p:extLst>
      <p:ext uri="{BB962C8B-B14F-4D97-AF65-F5344CB8AC3E}">
        <p14:creationId xmlns:p14="http://schemas.microsoft.com/office/powerpoint/2010/main" val="6948066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367B0E-1E71-4D88-8913-6EBD9A6B74AF}" type="slidenum">
              <a:rPr lang="en-US" smtClean="0"/>
              <a:pPr/>
              <a:t>48</a:t>
            </a:fld>
            <a:endParaRPr lang="en-US" dirty="0"/>
          </a:p>
        </p:txBody>
      </p:sp>
    </p:spTree>
    <p:extLst>
      <p:ext uri="{BB962C8B-B14F-4D97-AF65-F5344CB8AC3E}">
        <p14:creationId xmlns:p14="http://schemas.microsoft.com/office/powerpoint/2010/main" val="32841756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367B0E-1E71-4D88-8913-6EBD9A6B74AF}" type="slidenum">
              <a:rPr lang="en-US" smtClean="0"/>
              <a:pPr/>
              <a:t>49</a:t>
            </a:fld>
            <a:endParaRPr lang="en-US" dirty="0"/>
          </a:p>
        </p:txBody>
      </p:sp>
    </p:spTree>
    <p:extLst>
      <p:ext uri="{BB962C8B-B14F-4D97-AF65-F5344CB8AC3E}">
        <p14:creationId xmlns:p14="http://schemas.microsoft.com/office/powerpoint/2010/main" val="24184253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367B0E-1E71-4D88-8913-6EBD9A6B74AF}" type="slidenum">
              <a:rPr lang="en-US" smtClean="0"/>
              <a:pPr/>
              <a:t>50</a:t>
            </a:fld>
            <a:endParaRPr lang="en-US" dirty="0"/>
          </a:p>
        </p:txBody>
      </p:sp>
    </p:spTree>
    <p:extLst>
      <p:ext uri="{BB962C8B-B14F-4D97-AF65-F5344CB8AC3E}">
        <p14:creationId xmlns:p14="http://schemas.microsoft.com/office/powerpoint/2010/main" val="36607614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367B0E-1E71-4D88-8913-6EBD9A6B74AF}" type="slidenum">
              <a:rPr lang="en-US" smtClean="0"/>
              <a:pPr/>
              <a:t>51</a:t>
            </a:fld>
            <a:endParaRPr lang="en-US" dirty="0"/>
          </a:p>
        </p:txBody>
      </p:sp>
    </p:spTree>
    <p:extLst>
      <p:ext uri="{BB962C8B-B14F-4D97-AF65-F5344CB8AC3E}">
        <p14:creationId xmlns:p14="http://schemas.microsoft.com/office/powerpoint/2010/main" val="1858121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367B0E-1E71-4D88-8913-6EBD9A6B74AF}" type="slidenum">
              <a:rPr lang="en-US" smtClean="0"/>
              <a:pPr/>
              <a:t>4</a:t>
            </a:fld>
            <a:endParaRPr lang="en-US" dirty="0"/>
          </a:p>
        </p:txBody>
      </p:sp>
    </p:spTree>
    <p:extLst>
      <p:ext uri="{BB962C8B-B14F-4D97-AF65-F5344CB8AC3E}">
        <p14:creationId xmlns:p14="http://schemas.microsoft.com/office/powerpoint/2010/main" val="3553129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367B0E-1E71-4D88-8913-6EBD9A6B74AF}" type="slidenum">
              <a:rPr lang="en-US" smtClean="0"/>
              <a:pPr/>
              <a:t>5</a:t>
            </a:fld>
            <a:endParaRPr lang="en-US" dirty="0"/>
          </a:p>
        </p:txBody>
      </p:sp>
    </p:spTree>
    <p:extLst>
      <p:ext uri="{BB962C8B-B14F-4D97-AF65-F5344CB8AC3E}">
        <p14:creationId xmlns:p14="http://schemas.microsoft.com/office/powerpoint/2010/main" val="665686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recently available data for 2019-2020. </a:t>
            </a:r>
          </a:p>
        </p:txBody>
      </p:sp>
      <p:sp>
        <p:nvSpPr>
          <p:cNvPr id="4" name="Slide Number Placeholder 3"/>
          <p:cNvSpPr>
            <a:spLocks noGrp="1"/>
          </p:cNvSpPr>
          <p:nvPr>
            <p:ph type="sldNum" sz="quarter" idx="5"/>
          </p:nvPr>
        </p:nvSpPr>
        <p:spPr/>
        <p:txBody>
          <a:bodyPr/>
          <a:lstStyle/>
          <a:p>
            <a:fld id="{EC367B0E-1E71-4D88-8913-6EBD9A6B74AF}" type="slidenum">
              <a:rPr lang="en-US" smtClean="0"/>
              <a:pPr/>
              <a:t>6</a:t>
            </a:fld>
            <a:endParaRPr lang="en-US" dirty="0"/>
          </a:p>
        </p:txBody>
      </p:sp>
    </p:spTree>
    <p:extLst>
      <p:ext uri="{BB962C8B-B14F-4D97-AF65-F5344CB8AC3E}">
        <p14:creationId xmlns:p14="http://schemas.microsoft.com/office/powerpoint/2010/main" val="277143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367B0E-1E71-4D88-8913-6EBD9A6B74AF}" type="slidenum">
              <a:rPr lang="en-US" smtClean="0"/>
              <a:pPr/>
              <a:t>8</a:t>
            </a:fld>
            <a:endParaRPr lang="en-US" dirty="0"/>
          </a:p>
        </p:txBody>
      </p:sp>
    </p:spTree>
    <p:extLst>
      <p:ext uri="{BB962C8B-B14F-4D97-AF65-F5344CB8AC3E}">
        <p14:creationId xmlns:p14="http://schemas.microsoft.com/office/powerpoint/2010/main" val="2604029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367B0E-1E71-4D88-8913-6EBD9A6B74AF}" type="slidenum">
              <a:rPr lang="en-US" smtClean="0"/>
              <a:pPr/>
              <a:t>9</a:t>
            </a:fld>
            <a:endParaRPr lang="en-US" dirty="0"/>
          </a:p>
        </p:txBody>
      </p:sp>
    </p:spTree>
    <p:extLst>
      <p:ext uri="{BB962C8B-B14F-4D97-AF65-F5344CB8AC3E}">
        <p14:creationId xmlns:p14="http://schemas.microsoft.com/office/powerpoint/2010/main" val="9810655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page">
    <p:spTree>
      <p:nvGrpSpPr>
        <p:cNvPr id="1" name=""/>
        <p:cNvGrpSpPr/>
        <p:nvPr/>
      </p:nvGrpSpPr>
      <p:grpSpPr>
        <a:xfrm>
          <a:off x="0" y="0"/>
          <a:ext cx="0" cy="0"/>
          <a:chOff x="0" y="0"/>
          <a:chExt cx="0" cy="0"/>
        </a:xfrm>
      </p:grpSpPr>
      <p:sp>
        <p:nvSpPr>
          <p:cNvPr id="6" name="Rectangle 5"/>
          <p:cNvSpPr/>
          <p:nvPr userDrawn="1"/>
        </p:nvSpPr>
        <p:spPr>
          <a:xfrm>
            <a:off x="457200" y="361950"/>
            <a:ext cx="8229600" cy="106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userDrawn="1"/>
        </p:nvGrpSpPr>
        <p:grpSpPr>
          <a:xfrm>
            <a:off x="-28575" y="3505200"/>
            <a:ext cx="9172575" cy="1639199"/>
            <a:chOff x="-28575" y="3505200"/>
            <a:chExt cx="9172575" cy="1639199"/>
          </a:xfrm>
        </p:grpSpPr>
        <p:sp>
          <p:nvSpPr>
            <p:cNvPr id="13" name="Rectangle 12" descr="blue background"/>
            <p:cNvSpPr/>
            <p:nvPr userDrawn="1"/>
          </p:nvSpPr>
          <p:spPr>
            <a:xfrm>
              <a:off x="-10486" y="3505200"/>
              <a:ext cx="9154486" cy="1639199"/>
            </a:xfrm>
            <a:prstGeom prst="rect">
              <a:avLst/>
            </a:prstGeom>
            <a:solidFill>
              <a:srgbClr val="205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SCHEV"/>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2206" y="3787366"/>
              <a:ext cx="5015819" cy="902847"/>
            </a:xfrm>
            <a:prstGeom prst="rect">
              <a:avLst/>
            </a:prstGeom>
          </p:spPr>
        </p:pic>
        <p:pic>
          <p:nvPicPr>
            <p:cNvPr id="1026" name="Picture 2" descr="graphic element"/>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575" y="4838700"/>
              <a:ext cx="9163050" cy="1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Text Placeholder 10"/>
          <p:cNvSpPr>
            <a:spLocks noGrp="1"/>
          </p:cNvSpPr>
          <p:nvPr>
            <p:ph type="body" sz="quarter" idx="11" hasCustomPrompt="1"/>
          </p:nvPr>
        </p:nvSpPr>
        <p:spPr>
          <a:xfrm>
            <a:off x="914399" y="2219325"/>
            <a:ext cx="7324725" cy="1028700"/>
          </a:xfrm>
          <a:prstGeom prst="rect">
            <a:avLst/>
          </a:prstGeom>
        </p:spPr>
        <p:txBody>
          <a:bodyPr/>
          <a:lstStyle>
            <a:lvl1pPr>
              <a:defRPr baseline="0"/>
            </a:lvl1pPr>
          </a:lstStyle>
          <a:p>
            <a:pPr lvl="0"/>
            <a:r>
              <a:rPr lang="en-US" dirty="0"/>
              <a:t>Presenter Name</a:t>
            </a:r>
          </a:p>
          <a:p>
            <a:pPr lvl="0"/>
            <a:r>
              <a:rPr lang="en-US" dirty="0"/>
              <a:t>Date</a:t>
            </a:r>
          </a:p>
        </p:txBody>
      </p:sp>
      <p:sp>
        <p:nvSpPr>
          <p:cNvPr id="2" name="Title 1"/>
          <p:cNvSpPr>
            <a:spLocks noGrp="1"/>
          </p:cNvSpPr>
          <p:nvPr>
            <p:ph type="title"/>
          </p:nvPr>
        </p:nvSpPr>
        <p:spPr>
          <a:xfrm>
            <a:off x="628650" y="773400"/>
            <a:ext cx="7886700" cy="993775"/>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011715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ection Title ">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742951"/>
            <a:ext cx="9144000" cy="1102519"/>
          </a:xfrm>
          <a:prstGeom prst="rect">
            <a:avLst/>
          </a:prstGeom>
        </p:spPr>
        <p:txBody>
          <a:bodyPr/>
          <a:lstStyle>
            <a:lvl1pPr algn="ctr">
              <a:defRPr baseline="0"/>
            </a:lvl1pPr>
          </a:lstStyle>
          <a:p>
            <a:r>
              <a:rPr lang="en-US" dirty="0"/>
              <a:t>Section Title </a:t>
            </a:r>
          </a:p>
        </p:txBody>
      </p:sp>
      <p:sp>
        <p:nvSpPr>
          <p:cNvPr id="3" name="Subtitle 2"/>
          <p:cNvSpPr>
            <a:spLocks noGrp="1"/>
          </p:cNvSpPr>
          <p:nvPr>
            <p:ph type="subTitle" idx="1" hasCustomPrompt="1"/>
          </p:nvPr>
        </p:nvSpPr>
        <p:spPr>
          <a:xfrm>
            <a:off x="1393634" y="1989233"/>
            <a:ext cx="6400800" cy="1314450"/>
          </a:xfrm>
          <a:prstGeom prst="rect">
            <a:avLst/>
          </a:prstGeom>
        </p:spPr>
        <p:txBody>
          <a:bodyPr>
            <a:normAutofit/>
          </a:bodyPr>
          <a:lstStyle>
            <a:lvl1pPr marL="0" indent="0" algn="ctr">
              <a:buNone/>
              <a:defRPr sz="28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SUBTITLE </a:t>
            </a:r>
          </a:p>
        </p:txBody>
      </p:sp>
      <p:sp>
        <p:nvSpPr>
          <p:cNvPr id="12" name="Slide Number Placeholder 11"/>
          <p:cNvSpPr>
            <a:spLocks noGrp="1"/>
          </p:cNvSpPr>
          <p:nvPr>
            <p:ph type="sldNum" sz="quarter" idx="12"/>
          </p:nvPr>
        </p:nvSpPr>
        <p:spPr/>
        <p:txBody>
          <a:bodyPr/>
          <a:lstStyle>
            <a:lvl1pPr>
              <a:defRPr>
                <a:solidFill>
                  <a:schemeClr val="bg1"/>
                </a:solidFill>
              </a:defRPr>
            </a:lvl1pPr>
          </a:lstStyle>
          <a:p>
            <a:fld id="{04E195D4-3F35-4E05-B500-7E7FD17C6DB3}" type="slidenum">
              <a:rPr lang="en-US" smtClean="0"/>
              <a:pPr/>
              <a:t>‹#›</a:t>
            </a:fld>
            <a:endParaRPr lang="en-US" dirty="0"/>
          </a:p>
        </p:txBody>
      </p:sp>
    </p:spTree>
    <p:extLst>
      <p:ext uri="{BB962C8B-B14F-4D97-AF65-F5344CB8AC3E}">
        <p14:creationId xmlns:p14="http://schemas.microsoft.com/office/powerpoint/2010/main" val="2067570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1"/>
                </a:solidFill>
              </a:defRPr>
            </a:lvl1pPr>
          </a:lstStyle>
          <a:p>
            <a:fld id="{04E195D4-3F35-4E05-B500-7E7FD17C6DB3}" type="slidenum">
              <a:rPr lang="en-US" smtClean="0"/>
              <a:pPr/>
              <a:t>‹#›</a:t>
            </a:fld>
            <a:endParaRPr lang="en-US" dirty="0"/>
          </a:p>
        </p:txBody>
      </p:sp>
      <p:sp>
        <p:nvSpPr>
          <p:cNvPr id="4" name="Content Placeholder 2"/>
          <p:cNvSpPr>
            <a:spLocks noGrp="1"/>
          </p:cNvSpPr>
          <p:nvPr>
            <p:ph idx="1"/>
          </p:nvPr>
        </p:nvSpPr>
        <p:spPr>
          <a:xfrm>
            <a:off x="481433" y="1035703"/>
            <a:ext cx="7543800" cy="3459179"/>
          </a:xfrm>
          <a:prstGeom prst="rect">
            <a:avLst/>
          </a:prstGeom>
        </p:spPr>
        <p:txBody>
          <a:bodyPr/>
          <a:lstStyle>
            <a:lvl1pPr marL="457200" indent="-274320" algn="l">
              <a:buFont typeface="Arial" panose="020B0604020202020204" pitchFamily="34" charset="0"/>
              <a:buChar char="•"/>
              <a:defRPr sz="3200"/>
            </a:lvl1pPr>
            <a:lvl2pPr marL="800100" indent="-342900" algn="l">
              <a:buFont typeface="Arial" panose="020B0604020202020204" pitchFamily="34" charset="0"/>
              <a:buChar char="•"/>
              <a:defRPr baseline="0"/>
            </a:lvl2pPr>
            <a:lvl3pPr algn="l">
              <a:defRPr baseline="0"/>
            </a:lvl3pPr>
            <a:lvl4pPr algn="l">
              <a:defRPr/>
            </a:lvl4pPr>
            <a:lvl5pPr algn="l">
              <a:defRPr/>
            </a:lvl5pPr>
          </a:lstStyle>
          <a:p>
            <a:pPr lvl="0"/>
            <a:r>
              <a:rPr lang="en-US"/>
              <a:t>Edit Master text styles</a:t>
            </a:r>
          </a:p>
          <a:p>
            <a:pPr lvl="1"/>
            <a:r>
              <a:rPr lang="en-US"/>
              <a:t>Second level</a:t>
            </a:r>
          </a:p>
          <a:p>
            <a:pPr lvl="2"/>
            <a:r>
              <a:rPr lang="en-US"/>
              <a:t>Third level</a:t>
            </a:r>
          </a:p>
        </p:txBody>
      </p:sp>
      <p:sp>
        <p:nvSpPr>
          <p:cNvPr id="5" name="Title 21"/>
          <p:cNvSpPr>
            <a:spLocks noGrp="1"/>
          </p:cNvSpPr>
          <p:nvPr>
            <p:ph type="title" hasCustomPrompt="1"/>
          </p:nvPr>
        </p:nvSpPr>
        <p:spPr>
          <a:xfrm>
            <a:off x="146304" y="215258"/>
            <a:ext cx="8292616" cy="609600"/>
          </a:xfrm>
          <a:prstGeom prst="rect">
            <a:avLst/>
          </a:prstGeom>
        </p:spPr>
        <p:txBody>
          <a:bodyPr>
            <a:noAutofit/>
          </a:bodyPr>
          <a:lstStyle>
            <a:lvl1pPr algn="l">
              <a:defRPr sz="4000"/>
            </a:lvl1pPr>
          </a:lstStyle>
          <a:p>
            <a:r>
              <a:rPr lang="en-US" dirty="0"/>
              <a:t>Page Title</a:t>
            </a:r>
          </a:p>
        </p:txBody>
      </p:sp>
      <p:cxnSp>
        <p:nvCxnSpPr>
          <p:cNvPr id="6" name="Straight Connector 5" descr="underline"/>
          <p:cNvCxnSpPr/>
          <p:nvPr userDrawn="1"/>
        </p:nvCxnSpPr>
        <p:spPr>
          <a:xfrm>
            <a:off x="187286" y="837283"/>
            <a:ext cx="8449937" cy="0"/>
          </a:xfrm>
          <a:prstGeom prst="line">
            <a:avLst/>
          </a:prstGeom>
          <a:ln w="19050">
            <a:solidFill>
              <a:srgbClr val="20558A">
                <a:alpha val="5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9812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ng Title 2 lines and Content">
    <p:spTree>
      <p:nvGrpSpPr>
        <p:cNvPr id="1" name=""/>
        <p:cNvGrpSpPr/>
        <p:nvPr/>
      </p:nvGrpSpPr>
      <p:grpSpPr>
        <a:xfrm>
          <a:off x="0" y="0"/>
          <a:ext cx="0" cy="0"/>
          <a:chOff x="0" y="0"/>
          <a:chExt cx="0" cy="0"/>
        </a:xfrm>
      </p:grpSpPr>
      <p:sp>
        <p:nvSpPr>
          <p:cNvPr id="7" name="Subtitle 2"/>
          <p:cNvSpPr>
            <a:spLocks noGrp="1"/>
          </p:cNvSpPr>
          <p:nvPr>
            <p:ph type="subTitle" idx="1" hasCustomPrompt="1"/>
          </p:nvPr>
        </p:nvSpPr>
        <p:spPr>
          <a:xfrm>
            <a:off x="182697" y="868869"/>
            <a:ext cx="6400800" cy="609600"/>
          </a:xfrm>
          <a:prstGeom prst="rect">
            <a:avLst/>
          </a:prstGeom>
        </p:spPr>
        <p:txBody>
          <a:bodyPr>
            <a:normAutofit/>
          </a:bodyPr>
          <a:lstStyle>
            <a:lvl1pPr marL="0" indent="0" algn="l">
              <a:buNone/>
              <a:defRPr sz="28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if needed </a:t>
            </a:r>
          </a:p>
        </p:txBody>
      </p:sp>
      <p:sp>
        <p:nvSpPr>
          <p:cNvPr id="13" name="Slide Number Placeholder 12"/>
          <p:cNvSpPr>
            <a:spLocks noGrp="1"/>
          </p:cNvSpPr>
          <p:nvPr>
            <p:ph type="sldNum" sz="quarter" idx="12"/>
          </p:nvPr>
        </p:nvSpPr>
        <p:spPr/>
        <p:txBody>
          <a:bodyPr/>
          <a:lstStyle>
            <a:lvl1pPr>
              <a:defRPr>
                <a:solidFill>
                  <a:schemeClr val="bg1"/>
                </a:solidFill>
              </a:defRPr>
            </a:lvl1pPr>
          </a:lstStyle>
          <a:p>
            <a:fld id="{04E195D4-3F35-4E05-B500-7E7FD17C6DB3}" type="slidenum">
              <a:rPr lang="en-US" smtClean="0"/>
              <a:pPr/>
              <a:t>‹#›</a:t>
            </a:fld>
            <a:endParaRPr lang="en-US" dirty="0"/>
          </a:p>
        </p:txBody>
      </p:sp>
      <p:sp>
        <p:nvSpPr>
          <p:cNvPr id="8" name="Title 21"/>
          <p:cNvSpPr>
            <a:spLocks noGrp="1"/>
          </p:cNvSpPr>
          <p:nvPr>
            <p:ph type="title" hasCustomPrompt="1"/>
          </p:nvPr>
        </p:nvSpPr>
        <p:spPr>
          <a:xfrm>
            <a:off x="146304" y="215258"/>
            <a:ext cx="8292616" cy="609600"/>
          </a:xfrm>
          <a:prstGeom prst="rect">
            <a:avLst/>
          </a:prstGeom>
        </p:spPr>
        <p:txBody>
          <a:bodyPr>
            <a:noAutofit/>
          </a:bodyPr>
          <a:lstStyle>
            <a:lvl1pPr algn="l">
              <a:defRPr sz="4000" baseline="0"/>
            </a:lvl1pPr>
          </a:lstStyle>
          <a:p>
            <a:r>
              <a:rPr lang="en-US" dirty="0"/>
              <a:t>Page Title – use if have long title</a:t>
            </a:r>
          </a:p>
        </p:txBody>
      </p:sp>
      <p:cxnSp>
        <p:nvCxnSpPr>
          <p:cNvPr id="4" name="Straight Connector 3" descr="underline for title"/>
          <p:cNvCxnSpPr/>
          <p:nvPr userDrawn="1"/>
        </p:nvCxnSpPr>
        <p:spPr>
          <a:xfrm>
            <a:off x="187286" y="837283"/>
            <a:ext cx="8449937" cy="0"/>
          </a:xfrm>
          <a:prstGeom prst="line">
            <a:avLst/>
          </a:prstGeom>
          <a:ln w="19050">
            <a:solidFill>
              <a:srgbClr val="20558A">
                <a:alpha val="50000"/>
              </a:srgbClr>
            </a:solidFill>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3"/>
          </p:nvPr>
        </p:nvSpPr>
        <p:spPr>
          <a:xfrm>
            <a:off x="187325" y="1544370"/>
            <a:ext cx="8450263" cy="2941638"/>
          </a:xfrm>
          <a:prstGeom prst="rect">
            <a:avLst/>
          </a:prstGeom>
        </p:spPr>
        <p:txBody>
          <a:bodyPr/>
          <a:lstStyle>
            <a:lvl1pPr marL="457200" indent="-274320" algn="l">
              <a:buFont typeface="Arial" panose="020B0604020202020204" pitchFamily="34" charset="0"/>
              <a:buChar char="•"/>
              <a:defRPr sz="3200"/>
            </a:lvl1pPr>
            <a:lvl2pPr marL="800100" indent="-342900" algn="l">
              <a:buFont typeface="Arial" panose="020B0604020202020204" pitchFamily="34" charset="0"/>
              <a:buChar char="•"/>
              <a:defRPr baseline="0"/>
            </a:lvl2pPr>
            <a:lvl3pPr algn="l">
              <a:defRPr/>
            </a:lvl3pPr>
            <a:lvl4pPr marL="1714500" indent="-342900" algn="l">
              <a:buFont typeface="Arial" panose="020B0604020202020204" pitchFamily="34" charset="0"/>
              <a:buChar char="•"/>
              <a:defRPr/>
            </a:lvl4pPr>
            <a:lvl5pPr marL="2171700" indent="-342900" algn="l">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77533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511614" y="1138687"/>
            <a:ext cx="4175185" cy="3455937"/>
          </a:xfrm>
          <a:prstGeom prst="rect">
            <a:avLst/>
          </a:prstGeom>
        </p:spPr>
        <p:txBody>
          <a:bodyPr/>
          <a:lstStyle>
            <a:lvl1pPr algn="l">
              <a:defRPr sz="3200">
                <a:solidFill>
                  <a:schemeClr val="tx1"/>
                </a:solidFill>
              </a:defRPr>
            </a:lvl1pPr>
            <a:lvl2pPr marL="740664" indent="-320040" algn="l">
              <a:buFont typeface="Arial" panose="020B0604020202020204" pitchFamily="34" charset="0"/>
              <a:buChar char="•"/>
              <a:defRPr sz="2800" baseline="0"/>
            </a:lvl2pPr>
            <a:lvl3pPr indent="-320040" algn="l">
              <a:defRPr sz="2400">
                <a:latin typeface="Franklin Gothic Medium Cond" panose="020B0606030402020204" pitchFamily="34" charset="0"/>
              </a:defRPr>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fld id="{04E195D4-3F35-4E05-B500-7E7FD17C6DB3}" type="slidenum">
              <a:rPr lang="en-US" smtClean="0"/>
              <a:pPr/>
              <a:t>‹#›</a:t>
            </a:fld>
            <a:endParaRPr lang="en-US" dirty="0"/>
          </a:p>
        </p:txBody>
      </p:sp>
      <p:cxnSp>
        <p:nvCxnSpPr>
          <p:cNvPr id="7" name="Straight Connector 6"/>
          <p:cNvCxnSpPr/>
          <p:nvPr userDrawn="1"/>
        </p:nvCxnSpPr>
        <p:spPr>
          <a:xfrm>
            <a:off x="187286" y="837283"/>
            <a:ext cx="8449937" cy="0"/>
          </a:xfrm>
          <a:prstGeom prst="line">
            <a:avLst/>
          </a:prstGeom>
          <a:ln w="19050">
            <a:solidFill>
              <a:srgbClr val="20558A">
                <a:alpha val="50000"/>
              </a:srgbClr>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187286" y="1144438"/>
            <a:ext cx="4175185" cy="3455937"/>
          </a:xfrm>
          <a:prstGeom prst="rect">
            <a:avLst/>
          </a:prstGeom>
        </p:spPr>
        <p:txBody>
          <a:bodyPr/>
          <a:lstStyle>
            <a:lvl1pPr algn="l">
              <a:defRPr sz="3200">
                <a:solidFill>
                  <a:schemeClr val="tx1"/>
                </a:solidFill>
              </a:defRPr>
            </a:lvl1pPr>
            <a:lvl2pPr marL="740664" indent="-320040" algn="l">
              <a:buFont typeface="Arial" panose="020B0604020202020204" pitchFamily="34" charset="0"/>
              <a:buChar char="•"/>
              <a:defRPr sz="2800" baseline="0"/>
            </a:lvl2pPr>
            <a:lvl3pPr marL="1143000" indent="-320040" algn="l">
              <a:defRPr sz="2400">
                <a:latin typeface="Franklin Gothic Medium Cond" panose="020B0606030402020204" pitchFamily="34" charset="0"/>
              </a:defRPr>
            </a:lvl3pPr>
            <a:lvl4pPr algn="l">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p:txBody>
      </p:sp>
      <p:sp>
        <p:nvSpPr>
          <p:cNvPr id="9" name="Title 21"/>
          <p:cNvSpPr>
            <a:spLocks noGrp="1"/>
          </p:cNvSpPr>
          <p:nvPr>
            <p:ph type="title" hasCustomPrompt="1"/>
          </p:nvPr>
        </p:nvSpPr>
        <p:spPr>
          <a:xfrm>
            <a:off x="146304" y="215258"/>
            <a:ext cx="8292616" cy="609600"/>
          </a:xfrm>
          <a:prstGeom prst="rect">
            <a:avLst/>
          </a:prstGeom>
        </p:spPr>
        <p:txBody>
          <a:bodyPr>
            <a:noAutofit/>
          </a:bodyPr>
          <a:lstStyle>
            <a:lvl1pPr algn="l">
              <a:defRPr sz="4000" baseline="0"/>
            </a:lvl1pPr>
          </a:lstStyle>
          <a:p>
            <a:r>
              <a:rPr lang="en-US" dirty="0"/>
              <a:t>2 Column</a:t>
            </a:r>
          </a:p>
        </p:txBody>
      </p:sp>
    </p:spTree>
    <p:extLst>
      <p:ext uri="{BB962C8B-B14F-4D97-AF65-F5344CB8AC3E}">
        <p14:creationId xmlns:p14="http://schemas.microsoft.com/office/powerpoint/2010/main" val="9333282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descr="bottom blue background bar"/>
          <p:cNvSpPr/>
          <p:nvPr/>
        </p:nvSpPr>
        <p:spPr>
          <a:xfrm>
            <a:off x="-10486" y="4827185"/>
            <a:ext cx="9154486" cy="317214"/>
          </a:xfrm>
          <a:prstGeom prst="rect">
            <a:avLst/>
          </a:prstGeom>
          <a:solidFill>
            <a:srgbClr val="205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6553200" y="4819020"/>
            <a:ext cx="2133600" cy="273844"/>
          </a:xfrm>
          <a:prstGeom prst="rect">
            <a:avLst/>
          </a:prstGeom>
        </p:spPr>
        <p:txBody>
          <a:bodyPr vert="horz" lIns="91440" tIns="45720" rIns="91440" bIns="45720" rtlCol="0" anchor="ctr"/>
          <a:lstStyle>
            <a:lvl1pPr algn="r">
              <a:defRPr sz="1200">
                <a:solidFill>
                  <a:schemeClr val="bg1"/>
                </a:solidFill>
              </a:defRPr>
            </a:lvl1pPr>
          </a:lstStyle>
          <a:p>
            <a:fld id="{04E195D4-3F35-4E05-B500-7E7FD17C6DB3}" type="slidenum">
              <a:rPr lang="en-US" smtClean="0"/>
              <a:pPr/>
              <a:t>‹#›</a:t>
            </a:fld>
            <a:endParaRPr lang="en-US" dirty="0"/>
          </a:p>
        </p:txBody>
      </p:sp>
      <p:pic>
        <p:nvPicPr>
          <p:cNvPr id="8" name="Picture 7" descr="SCHEV"/>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190" y="4818871"/>
            <a:ext cx="1757548" cy="316359"/>
          </a:xfrm>
          <a:prstGeom prst="rect">
            <a:avLst/>
          </a:prstGeom>
        </p:spPr>
      </p:pic>
    </p:spTree>
    <p:extLst>
      <p:ext uri="{BB962C8B-B14F-4D97-AF65-F5344CB8AC3E}">
        <p14:creationId xmlns:p14="http://schemas.microsoft.com/office/powerpoint/2010/main" val="2108065159"/>
      </p:ext>
    </p:extLst>
  </p:cSld>
  <p:clrMap bg1="lt1" tx1="dk1" bg2="lt2" tx2="dk2" accent1="accent1" accent2="accent2" accent3="accent3" accent4="accent4" accent5="accent5" accent6="accent6" hlink="hlink" folHlink="folHlink"/>
  <p:sldLayoutIdLst>
    <p:sldLayoutId id="2147483696" r:id="rId1"/>
    <p:sldLayoutId id="2147483687" r:id="rId2"/>
    <p:sldLayoutId id="2147483695" r:id="rId3"/>
    <p:sldLayoutId id="2147483688" r:id="rId4"/>
    <p:sldLayoutId id="2147483693" r:id="rId5"/>
  </p:sldLayoutIdLst>
  <p:hf hdr="0" ftr="0" dt="0"/>
  <p:txStyles>
    <p:titleStyle>
      <a:lvl1pPr algn="ctr" defTabSz="914400" rtl="0" eaLnBrk="1" latinLnBrk="0" hangingPunct="1">
        <a:spcBef>
          <a:spcPct val="0"/>
        </a:spcBef>
        <a:buNone/>
        <a:defRPr sz="4800" i="0" kern="1200" baseline="0">
          <a:solidFill>
            <a:schemeClr val="tx1"/>
          </a:solidFill>
          <a:latin typeface="Franklin Gothic Medium" panose="020B0603020102020204" pitchFamily="34" charset="0"/>
          <a:ea typeface="+mj-ea"/>
          <a:cs typeface="+mj-cs"/>
        </a:defRPr>
      </a:lvl1pPr>
    </p:titleStyle>
    <p:body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2800" kern="1200" baseline="0">
          <a:solidFill>
            <a:srgbClr val="000000"/>
          </a:solidFill>
          <a:latin typeface="Franklin Gothic Medium Cond" panose="020B0606030402020204" pitchFamily="34" charset="0"/>
          <a:ea typeface="+mn-ea"/>
          <a:cs typeface="+mn-cs"/>
        </a:defRPr>
      </a:lvl1pPr>
      <a:lvl2pPr marL="457200" indent="0" algn="ctr" defTabSz="914400" rtl="0" eaLnBrk="1" latinLnBrk="0" hangingPunct="1">
        <a:spcBef>
          <a:spcPct val="20000"/>
        </a:spcBef>
        <a:buFont typeface="Arial" panose="020B0604020202020204" pitchFamily="34" charset="0"/>
        <a:buNone/>
        <a:defRPr sz="2400" kern="1200" baseline="0">
          <a:solidFill>
            <a:srgbClr val="20558A"/>
          </a:solidFill>
          <a:latin typeface="Franklin Gothic Medium Cond" panose="020B06060304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747679"/>
          </a:solidFill>
          <a:latin typeface="Franklin Gothic Book" panose="020B0503020102020204" pitchFamily="34" charset="0"/>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law.lis.virginia.gov/vacode/title23.1/chapter3/section23.1-301/"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collegepulse.com/methodology"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hyperlink" Target="https://reports.collegepulse.com/outlook-on-admissions"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hyperlink" Target="https://law.lis.virginia.gov/vacode/title23.1/chapter10/section23.1-1002/"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hyperlink" Target="http://law.lis.virginia.gov/vacode/23.1-203/"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law.lis.virginia.gov/vacode/23.1-203/"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s://law.lis.virginia.gov/vacode/23.1-907/"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budget.lis.virginia.gov/item/2023/1/HB1400/Introduced/4/4-9.01/"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hyperlink" Target="https://budget.lis.virginia.gov/item/2023/1/HB1400/Introduced/4/4-9.01/"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https://budget.lis.virginia.gov/item/2023/1/HB1400/Introduced/4/4-2.01/"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8442" y="359299"/>
            <a:ext cx="8746957" cy="2020600"/>
          </a:xfrm>
        </p:spPr>
        <p:txBody>
          <a:bodyPr>
            <a:normAutofit fontScale="90000"/>
          </a:bodyPr>
          <a:lstStyle/>
          <a:p>
            <a:r>
              <a:rPr lang="en-US" dirty="0" smtClean="0"/>
              <a:t>Appendices - Preparing </a:t>
            </a:r>
            <a:r>
              <a:rPr lang="en-US" dirty="0"/>
              <a:t>for Future Enrollment Changes: Relevant Findings and Potential Actions</a:t>
            </a:r>
            <a:br>
              <a:rPr lang="en-US" dirty="0"/>
            </a:br>
            <a:r>
              <a:rPr lang="en-US" dirty="0"/>
              <a:t/>
            </a:r>
            <a:br>
              <a:rPr lang="en-US" dirty="0"/>
            </a:br>
            <a:endParaRPr lang="en-US" dirty="0"/>
          </a:p>
        </p:txBody>
      </p:sp>
      <p:sp>
        <p:nvSpPr>
          <p:cNvPr id="4" name="Text Placeholder 5">
            <a:extLst>
              <a:ext uri="{FF2B5EF4-FFF2-40B4-BE49-F238E27FC236}">
                <a16:creationId xmlns:a16="http://schemas.microsoft.com/office/drawing/2014/main" id="{067F68A4-A48E-4482-A8DF-A273D3668E18}"/>
              </a:ext>
            </a:extLst>
          </p:cNvPr>
          <p:cNvSpPr txBox="1">
            <a:spLocks/>
          </p:cNvSpPr>
          <p:nvPr/>
        </p:nvSpPr>
        <p:spPr>
          <a:xfrm>
            <a:off x="775885" y="2379899"/>
            <a:ext cx="7324725" cy="1136303"/>
          </a:xfrm>
          <a:prstGeom prst="rect">
            <a:avLst/>
          </a:prstGeom>
        </p:spPr>
        <p:txBody>
          <a:bodyPr>
            <a:noAutofit/>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2800" kern="1200" baseline="0">
                <a:solidFill>
                  <a:srgbClr val="000000"/>
                </a:solidFill>
                <a:latin typeface="Franklin Gothic Medium Cond" panose="020B0606030402020204" pitchFamily="34" charset="0"/>
                <a:ea typeface="+mn-ea"/>
                <a:cs typeface="+mn-cs"/>
              </a:defRPr>
            </a:lvl1pPr>
            <a:lvl2pPr marL="457200" indent="0" algn="ctr" defTabSz="914400" rtl="0" eaLnBrk="1" latinLnBrk="0" hangingPunct="1">
              <a:spcBef>
                <a:spcPct val="20000"/>
              </a:spcBef>
              <a:buFont typeface="Arial" panose="020B0604020202020204" pitchFamily="34" charset="0"/>
              <a:buNone/>
              <a:defRPr sz="2400" kern="1200" baseline="0">
                <a:solidFill>
                  <a:srgbClr val="20558A"/>
                </a:solidFill>
                <a:latin typeface="Franklin Gothic Medium Cond" panose="020B06060304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747679"/>
                </a:solidFill>
                <a:latin typeface="Franklin Gothic Book" panose="020B0503020102020204" pitchFamily="34" charset="0"/>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b="1" dirty="0"/>
              <a:t>Council Meeting</a:t>
            </a:r>
          </a:p>
          <a:p>
            <a:r>
              <a:rPr lang="en-US" sz="2000" b="1" dirty="0"/>
              <a:t>March 21, 2023</a:t>
            </a:r>
          </a:p>
          <a:p>
            <a:endParaRPr lang="en-US" sz="1400" b="1" dirty="0"/>
          </a:p>
          <a:p>
            <a:r>
              <a:rPr lang="en-US" sz="1400" b="1" dirty="0"/>
              <a:t>Peter Blake, Director</a:t>
            </a:r>
          </a:p>
          <a:p>
            <a:endParaRPr lang="en-US" sz="2000" b="1" dirty="0"/>
          </a:p>
        </p:txBody>
      </p:sp>
    </p:spTree>
    <p:extLst>
      <p:ext uri="{BB962C8B-B14F-4D97-AF65-F5344CB8AC3E}">
        <p14:creationId xmlns:p14="http://schemas.microsoft.com/office/powerpoint/2010/main" val="41974018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64AB37-2B4E-D14C-9364-1571AEAB4529}"/>
              </a:ext>
            </a:extLst>
          </p:cNvPr>
          <p:cNvSpPr>
            <a:spLocks noGrp="1"/>
          </p:cNvSpPr>
          <p:nvPr>
            <p:ph type="sldNum" sz="quarter" idx="10"/>
          </p:nvPr>
        </p:nvSpPr>
        <p:spPr/>
        <p:txBody>
          <a:bodyPr/>
          <a:lstStyle/>
          <a:p>
            <a:fld id="{04E195D4-3F35-4E05-B500-7E7FD17C6DB3}" type="slidenum">
              <a:rPr lang="en-US" smtClean="0"/>
              <a:pPr/>
              <a:t>9</a:t>
            </a:fld>
            <a:endParaRPr lang="en-US" dirty="0"/>
          </a:p>
        </p:txBody>
      </p:sp>
      <p:sp>
        <p:nvSpPr>
          <p:cNvPr id="4" name="Title 3">
            <a:extLst>
              <a:ext uri="{FF2B5EF4-FFF2-40B4-BE49-F238E27FC236}">
                <a16:creationId xmlns:a16="http://schemas.microsoft.com/office/drawing/2014/main" id="{97C5D0B3-69D8-DF4F-ADF4-544B17FB14F4}"/>
              </a:ext>
            </a:extLst>
          </p:cNvPr>
          <p:cNvSpPr>
            <a:spLocks noGrp="1"/>
          </p:cNvSpPr>
          <p:nvPr>
            <p:ph type="title"/>
          </p:nvPr>
        </p:nvSpPr>
        <p:spPr/>
        <p:txBody>
          <a:bodyPr>
            <a:normAutofit/>
          </a:bodyPr>
          <a:lstStyle/>
          <a:p>
            <a:r>
              <a:rPr lang="en-US" sz="3200" dirty="0"/>
              <a:t>GEAR UP Virginia – 8</a:t>
            </a:r>
            <a:r>
              <a:rPr lang="en-US" sz="3200" baseline="30000" dirty="0"/>
              <a:t>th</a:t>
            </a:r>
            <a:r>
              <a:rPr lang="en-US" sz="3200" dirty="0"/>
              <a:t> Grade Student Survey</a:t>
            </a:r>
          </a:p>
        </p:txBody>
      </p:sp>
      <p:sp>
        <p:nvSpPr>
          <p:cNvPr id="6" name="Content Placeholder 2">
            <a:extLst>
              <a:ext uri="{FF2B5EF4-FFF2-40B4-BE49-F238E27FC236}">
                <a16:creationId xmlns:a16="http://schemas.microsoft.com/office/drawing/2014/main" id="{63244F85-9EAB-4B4E-8FE7-0E215DB50202}"/>
              </a:ext>
            </a:extLst>
          </p:cNvPr>
          <p:cNvSpPr>
            <a:spLocks noGrp="1"/>
          </p:cNvSpPr>
          <p:nvPr>
            <p:ph idx="1"/>
          </p:nvPr>
        </p:nvSpPr>
        <p:spPr>
          <a:xfrm>
            <a:off x="422738" y="930280"/>
            <a:ext cx="8016182" cy="3783317"/>
          </a:xfrm>
        </p:spPr>
        <p:txBody>
          <a:bodyPr>
            <a:normAutofit/>
          </a:bodyPr>
          <a:lstStyle/>
          <a:p>
            <a:pPr marL="114300" indent="0">
              <a:buNone/>
            </a:pPr>
            <a:r>
              <a:rPr lang="en-US" sz="2800" dirty="0"/>
              <a:t>Findings from the fall 2022  GUV 8</a:t>
            </a:r>
            <a:r>
              <a:rPr lang="en-US" sz="2800" baseline="30000" dirty="0"/>
              <a:t>th</a:t>
            </a:r>
            <a:r>
              <a:rPr lang="en-US" sz="2800" dirty="0"/>
              <a:t> grade survey: 3,565 student responses and 745 parent responses. </a:t>
            </a:r>
          </a:p>
          <a:p>
            <a:r>
              <a:rPr lang="en-US" sz="2000" dirty="0">
                <a:solidFill>
                  <a:srgbClr val="20558A"/>
                </a:solidFill>
              </a:rPr>
              <a:t>78% of girls and 66 % of boys want to pursue at least an Associate degree.</a:t>
            </a:r>
          </a:p>
          <a:p>
            <a:r>
              <a:rPr lang="en-US" sz="2000" dirty="0">
                <a:solidFill>
                  <a:srgbClr val="20558A"/>
                </a:solidFill>
              </a:rPr>
              <a:t>61% of girls and 48% of boys want to pursue a Bachelor’s degree. </a:t>
            </a:r>
          </a:p>
          <a:p>
            <a:r>
              <a:rPr lang="en-US" sz="2000" dirty="0">
                <a:solidFill>
                  <a:srgbClr val="20558A"/>
                </a:solidFill>
              </a:rPr>
              <a:t>Girls (58%) are more likely to say they have talked with someone at their school about college compared to boys (51%).</a:t>
            </a:r>
          </a:p>
          <a:p>
            <a:r>
              <a:rPr lang="en-US" sz="2000" dirty="0">
                <a:solidFill>
                  <a:srgbClr val="20558A"/>
                </a:solidFill>
              </a:rPr>
              <a:t>45% of all students, regardless of gender and race, answered "don't know" (the most common response) when asked about their parents' highest level of education.</a:t>
            </a:r>
          </a:p>
          <a:p>
            <a:pPr lvl="2"/>
            <a:endParaRPr lang="en-US" sz="1400" dirty="0">
              <a:solidFill>
                <a:srgbClr val="20558A"/>
              </a:solidFill>
              <a:latin typeface="Franklin Gothic Medium" panose="020B0603020102020204" pitchFamily="34" charset="0"/>
            </a:endParaRPr>
          </a:p>
          <a:p>
            <a:pPr marL="114300" indent="0">
              <a:buNone/>
            </a:pPr>
            <a:endParaRPr lang="en-US" dirty="0">
              <a:solidFill>
                <a:srgbClr val="20558A"/>
              </a:solidFill>
              <a:latin typeface="Franklin Gothic Medium" panose="020B0603020102020204" pitchFamily="34" charset="0"/>
            </a:endParaRPr>
          </a:p>
        </p:txBody>
      </p:sp>
    </p:spTree>
    <p:extLst>
      <p:ext uri="{BB962C8B-B14F-4D97-AF65-F5344CB8AC3E}">
        <p14:creationId xmlns:p14="http://schemas.microsoft.com/office/powerpoint/2010/main" val="30633693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64AB37-2B4E-D14C-9364-1571AEAB4529}"/>
              </a:ext>
            </a:extLst>
          </p:cNvPr>
          <p:cNvSpPr>
            <a:spLocks noGrp="1"/>
          </p:cNvSpPr>
          <p:nvPr>
            <p:ph type="sldNum" sz="quarter" idx="10"/>
          </p:nvPr>
        </p:nvSpPr>
        <p:spPr/>
        <p:txBody>
          <a:bodyPr/>
          <a:lstStyle/>
          <a:p>
            <a:fld id="{04E195D4-3F35-4E05-B500-7E7FD17C6DB3}" type="slidenum">
              <a:rPr lang="en-US" smtClean="0"/>
              <a:pPr/>
              <a:t>10</a:t>
            </a:fld>
            <a:endParaRPr lang="en-US" dirty="0"/>
          </a:p>
        </p:txBody>
      </p:sp>
      <p:sp>
        <p:nvSpPr>
          <p:cNvPr id="4" name="Title 3">
            <a:extLst>
              <a:ext uri="{FF2B5EF4-FFF2-40B4-BE49-F238E27FC236}">
                <a16:creationId xmlns:a16="http://schemas.microsoft.com/office/drawing/2014/main" id="{97C5D0B3-69D8-DF4F-ADF4-544B17FB14F4}"/>
              </a:ext>
            </a:extLst>
          </p:cNvPr>
          <p:cNvSpPr>
            <a:spLocks noGrp="1"/>
          </p:cNvSpPr>
          <p:nvPr>
            <p:ph type="title"/>
          </p:nvPr>
        </p:nvSpPr>
        <p:spPr/>
        <p:txBody>
          <a:bodyPr>
            <a:normAutofit/>
          </a:bodyPr>
          <a:lstStyle/>
          <a:p>
            <a:r>
              <a:rPr lang="en-US" sz="3200" dirty="0"/>
              <a:t>GUV 8</a:t>
            </a:r>
            <a:r>
              <a:rPr lang="en-US" sz="3200" baseline="30000" dirty="0"/>
              <a:t>th</a:t>
            </a:r>
            <a:r>
              <a:rPr lang="en-US" sz="3200" dirty="0"/>
              <a:t> Grade Student Survey cont’d.</a:t>
            </a:r>
          </a:p>
        </p:txBody>
      </p:sp>
      <p:sp>
        <p:nvSpPr>
          <p:cNvPr id="6" name="Content Placeholder 2">
            <a:extLst>
              <a:ext uri="{FF2B5EF4-FFF2-40B4-BE49-F238E27FC236}">
                <a16:creationId xmlns:a16="http://schemas.microsoft.com/office/drawing/2014/main" id="{63244F85-9EAB-4B4E-8FE7-0E215DB50202}"/>
              </a:ext>
            </a:extLst>
          </p:cNvPr>
          <p:cNvSpPr>
            <a:spLocks noGrp="1"/>
          </p:cNvSpPr>
          <p:nvPr>
            <p:ph idx="1"/>
          </p:nvPr>
        </p:nvSpPr>
        <p:spPr>
          <a:xfrm>
            <a:off x="422738" y="930280"/>
            <a:ext cx="8016182" cy="3783317"/>
          </a:xfrm>
        </p:spPr>
        <p:txBody>
          <a:bodyPr>
            <a:normAutofit/>
          </a:bodyPr>
          <a:lstStyle/>
          <a:p>
            <a:pPr marL="114300" indent="0">
              <a:buNone/>
            </a:pPr>
            <a:r>
              <a:rPr lang="en-US" sz="2800" dirty="0"/>
              <a:t>Findings from the fall 2022 GUV 8</a:t>
            </a:r>
            <a:r>
              <a:rPr lang="en-US" sz="2800" baseline="30000" dirty="0"/>
              <a:t>th</a:t>
            </a:r>
            <a:r>
              <a:rPr lang="en-US" sz="2800" dirty="0"/>
              <a:t> grade survey: 3,565 student responses and 745 parent responses. </a:t>
            </a:r>
          </a:p>
          <a:p>
            <a:r>
              <a:rPr lang="en-US" sz="1800" dirty="0">
                <a:solidFill>
                  <a:srgbClr val="20558A"/>
                </a:solidFill>
              </a:rPr>
              <a:t>Girls (73%) are more likely to believe they will be able to afford a public 4-year institution compared to boys (68%).</a:t>
            </a:r>
          </a:p>
          <a:p>
            <a:r>
              <a:rPr lang="en-US" sz="1800" dirty="0">
                <a:solidFill>
                  <a:srgbClr val="20558A"/>
                </a:solidFill>
              </a:rPr>
              <a:t>Girls (47%) are more likely to believe they will be able to afford a private 4-year institution compared to boys (41%).</a:t>
            </a:r>
          </a:p>
          <a:p>
            <a:r>
              <a:rPr lang="en-US" sz="1800" dirty="0">
                <a:solidFill>
                  <a:srgbClr val="20558A"/>
                </a:solidFill>
              </a:rPr>
              <a:t>Girls (79%) are more likely to believe they will be able to afford a public 2-year institution compared to boys (72%).</a:t>
            </a:r>
          </a:p>
          <a:p>
            <a:r>
              <a:rPr lang="en-US" sz="1800" dirty="0">
                <a:solidFill>
                  <a:srgbClr val="20558A"/>
                </a:solidFill>
              </a:rPr>
              <a:t>Girls (61%) and white students (60%) are more likely to want to earn at least a Bachelor's degree compared to other groups. (Boys at 48%)</a:t>
            </a:r>
          </a:p>
          <a:p>
            <a:r>
              <a:rPr lang="en-US" sz="1800" dirty="0">
                <a:solidFill>
                  <a:srgbClr val="20558A"/>
                </a:solidFill>
              </a:rPr>
              <a:t>Girls (78%) are more likely to want to earn an Associate degree or higher compared to boys (66%).</a:t>
            </a:r>
          </a:p>
          <a:p>
            <a:pPr lvl="2"/>
            <a:endParaRPr lang="en-US" sz="1400" dirty="0">
              <a:solidFill>
                <a:srgbClr val="20558A"/>
              </a:solidFill>
              <a:latin typeface="Franklin Gothic Medium" panose="020B0603020102020204" pitchFamily="34" charset="0"/>
            </a:endParaRPr>
          </a:p>
          <a:p>
            <a:pPr marL="114300" indent="0">
              <a:buNone/>
            </a:pPr>
            <a:endParaRPr lang="en-US" dirty="0">
              <a:solidFill>
                <a:srgbClr val="20558A"/>
              </a:solidFill>
              <a:latin typeface="Franklin Gothic Medium" panose="020B0603020102020204" pitchFamily="34" charset="0"/>
            </a:endParaRPr>
          </a:p>
        </p:txBody>
      </p:sp>
    </p:spTree>
    <p:extLst>
      <p:ext uri="{BB962C8B-B14F-4D97-AF65-F5344CB8AC3E}">
        <p14:creationId xmlns:p14="http://schemas.microsoft.com/office/powerpoint/2010/main" val="3973326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64AB37-2B4E-D14C-9364-1571AEAB4529}"/>
              </a:ext>
            </a:extLst>
          </p:cNvPr>
          <p:cNvSpPr>
            <a:spLocks noGrp="1"/>
          </p:cNvSpPr>
          <p:nvPr>
            <p:ph type="sldNum" sz="quarter" idx="10"/>
          </p:nvPr>
        </p:nvSpPr>
        <p:spPr/>
        <p:txBody>
          <a:bodyPr/>
          <a:lstStyle/>
          <a:p>
            <a:fld id="{04E195D4-3F35-4E05-B500-7E7FD17C6DB3}" type="slidenum">
              <a:rPr lang="en-US" smtClean="0"/>
              <a:pPr/>
              <a:t>11</a:t>
            </a:fld>
            <a:endParaRPr lang="en-US" dirty="0"/>
          </a:p>
        </p:txBody>
      </p:sp>
      <p:sp>
        <p:nvSpPr>
          <p:cNvPr id="4" name="Title 3">
            <a:extLst>
              <a:ext uri="{FF2B5EF4-FFF2-40B4-BE49-F238E27FC236}">
                <a16:creationId xmlns:a16="http://schemas.microsoft.com/office/drawing/2014/main" id="{97C5D0B3-69D8-DF4F-ADF4-544B17FB14F4}"/>
              </a:ext>
            </a:extLst>
          </p:cNvPr>
          <p:cNvSpPr>
            <a:spLocks noGrp="1"/>
          </p:cNvSpPr>
          <p:nvPr>
            <p:ph type="title"/>
          </p:nvPr>
        </p:nvSpPr>
        <p:spPr/>
        <p:txBody>
          <a:bodyPr>
            <a:normAutofit fontScale="90000"/>
          </a:bodyPr>
          <a:lstStyle/>
          <a:p>
            <a:r>
              <a:rPr lang="en-US" dirty="0"/>
              <a:t>GEAR UP Virginia - Student Focus Group</a:t>
            </a:r>
          </a:p>
        </p:txBody>
      </p:sp>
      <p:sp>
        <p:nvSpPr>
          <p:cNvPr id="6" name="Content Placeholder 2">
            <a:extLst>
              <a:ext uri="{FF2B5EF4-FFF2-40B4-BE49-F238E27FC236}">
                <a16:creationId xmlns:a16="http://schemas.microsoft.com/office/drawing/2014/main" id="{63244F85-9EAB-4B4E-8FE7-0E215DB50202}"/>
              </a:ext>
            </a:extLst>
          </p:cNvPr>
          <p:cNvSpPr>
            <a:spLocks noGrp="1"/>
          </p:cNvSpPr>
          <p:nvPr>
            <p:ph idx="1"/>
          </p:nvPr>
        </p:nvSpPr>
        <p:spPr>
          <a:xfrm>
            <a:off x="422738" y="930280"/>
            <a:ext cx="8016182" cy="3888740"/>
          </a:xfrm>
        </p:spPr>
        <p:txBody>
          <a:bodyPr>
            <a:normAutofit fontScale="77500" lnSpcReduction="20000"/>
          </a:bodyPr>
          <a:lstStyle/>
          <a:p>
            <a:pPr marL="114300" indent="0">
              <a:buNone/>
            </a:pPr>
            <a:r>
              <a:rPr lang="en-US" dirty="0"/>
              <a:t>Fall 2022 GUV focus group: 47 students from 4 high schools (24 girls and 23 boys).</a:t>
            </a:r>
          </a:p>
          <a:p>
            <a:pPr lvl="1"/>
            <a:r>
              <a:rPr lang="en-US" sz="2600" dirty="0">
                <a:solidFill>
                  <a:srgbClr val="20558A"/>
                </a:solidFill>
              </a:rPr>
              <a:t>88% of girls and 76% of boys want to pursue at least an Associate degree (boys less interested in immediately pursuing college; also considering the military, CDL, working at a relative’s business).</a:t>
            </a:r>
          </a:p>
          <a:p>
            <a:pPr lvl="1"/>
            <a:r>
              <a:rPr lang="en-US" sz="2600" dirty="0">
                <a:solidFill>
                  <a:srgbClr val="20558A"/>
                </a:solidFill>
              </a:rPr>
              <a:t>Boys interested in entrepreneurship (minimal exposure at school on the topic).</a:t>
            </a:r>
          </a:p>
          <a:p>
            <a:pPr lvl="1"/>
            <a:r>
              <a:rPr lang="en-US" sz="2600" dirty="0">
                <a:solidFill>
                  <a:srgbClr val="20558A"/>
                </a:solidFill>
              </a:rPr>
              <a:t>Girls interested in careers requiring more than a Bachelor’s degree (i.e. Nurse practitioner, attorney).</a:t>
            </a:r>
          </a:p>
          <a:p>
            <a:pPr lvl="1"/>
            <a:r>
              <a:rPr lang="en-US" sz="2600" dirty="0">
                <a:solidFill>
                  <a:srgbClr val="20558A"/>
                </a:solidFill>
              </a:rPr>
              <a:t>Cost of college as a top concern. </a:t>
            </a:r>
          </a:p>
          <a:p>
            <a:pPr lvl="2"/>
            <a:r>
              <a:rPr lang="en-US" sz="1800" dirty="0">
                <a:solidFill>
                  <a:srgbClr val="20558A"/>
                </a:solidFill>
                <a:latin typeface="Franklin Gothic Medium Cond" panose="020B0606030402020204" pitchFamily="34" charset="0"/>
              </a:rPr>
              <a:t>Both girls and boys overestimated the cost of community college as well as a four-year, in-state public college/university.</a:t>
            </a:r>
          </a:p>
          <a:p>
            <a:pPr lvl="1"/>
            <a:r>
              <a:rPr lang="en-US" sz="2600" dirty="0">
                <a:solidFill>
                  <a:srgbClr val="20558A"/>
                </a:solidFill>
              </a:rPr>
              <a:t>Students identify a “loss of joy” in education in themselves and school staff. </a:t>
            </a:r>
          </a:p>
          <a:p>
            <a:pPr lvl="3"/>
            <a:endParaRPr lang="en-US" dirty="0">
              <a:solidFill>
                <a:srgbClr val="20558A"/>
              </a:solidFill>
              <a:latin typeface="Franklin Gothic Medium" panose="020B0603020102020204" pitchFamily="34" charset="0"/>
            </a:endParaRPr>
          </a:p>
        </p:txBody>
      </p:sp>
    </p:spTree>
    <p:extLst>
      <p:ext uri="{BB962C8B-B14F-4D97-AF65-F5344CB8AC3E}">
        <p14:creationId xmlns:p14="http://schemas.microsoft.com/office/powerpoint/2010/main" val="384091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64AB37-2B4E-D14C-9364-1571AEAB4529}"/>
              </a:ext>
            </a:extLst>
          </p:cNvPr>
          <p:cNvSpPr>
            <a:spLocks noGrp="1"/>
          </p:cNvSpPr>
          <p:nvPr>
            <p:ph type="sldNum" sz="quarter" idx="10"/>
          </p:nvPr>
        </p:nvSpPr>
        <p:spPr/>
        <p:txBody>
          <a:bodyPr/>
          <a:lstStyle/>
          <a:p>
            <a:fld id="{04E195D4-3F35-4E05-B500-7E7FD17C6DB3}" type="slidenum">
              <a:rPr lang="en-US" smtClean="0"/>
              <a:pPr/>
              <a:t>12</a:t>
            </a:fld>
            <a:endParaRPr lang="en-US" dirty="0"/>
          </a:p>
        </p:txBody>
      </p:sp>
      <p:sp>
        <p:nvSpPr>
          <p:cNvPr id="4" name="Title 3">
            <a:extLst>
              <a:ext uri="{FF2B5EF4-FFF2-40B4-BE49-F238E27FC236}">
                <a16:creationId xmlns:a16="http://schemas.microsoft.com/office/drawing/2014/main" id="{97C5D0B3-69D8-DF4F-ADF4-544B17FB14F4}"/>
              </a:ext>
            </a:extLst>
          </p:cNvPr>
          <p:cNvSpPr>
            <a:spLocks noGrp="1"/>
          </p:cNvSpPr>
          <p:nvPr>
            <p:ph type="title"/>
          </p:nvPr>
        </p:nvSpPr>
        <p:spPr/>
        <p:txBody>
          <a:bodyPr>
            <a:normAutofit/>
          </a:bodyPr>
          <a:lstStyle/>
          <a:p>
            <a:r>
              <a:rPr lang="en-US" sz="2800" dirty="0"/>
              <a:t>Appendix: Indiana Research, Survey and Findings </a:t>
            </a:r>
          </a:p>
        </p:txBody>
      </p:sp>
      <p:sp>
        <p:nvSpPr>
          <p:cNvPr id="6" name="Content Placeholder 2">
            <a:extLst>
              <a:ext uri="{FF2B5EF4-FFF2-40B4-BE49-F238E27FC236}">
                <a16:creationId xmlns:a16="http://schemas.microsoft.com/office/drawing/2014/main" id="{63244F85-9EAB-4B4E-8FE7-0E215DB50202}"/>
              </a:ext>
            </a:extLst>
          </p:cNvPr>
          <p:cNvSpPr>
            <a:spLocks noGrp="1"/>
          </p:cNvSpPr>
          <p:nvPr>
            <p:ph idx="1"/>
          </p:nvPr>
        </p:nvSpPr>
        <p:spPr>
          <a:xfrm>
            <a:off x="5573111" y="4466006"/>
            <a:ext cx="2774732" cy="353014"/>
          </a:xfrm>
        </p:spPr>
        <p:txBody>
          <a:bodyPr>
            <a:normAutofit/>
          </a:bodyPr>
          <a:lstStyle/>
          <a:p>
            <a:pPr marL="114300" indent="0">
              <a:buNone/>
            </a:pPr>
            <a:r>
              <a:rPr lang="en-US" sz="1000" dirty="0"/>
              <a:t>Source: Indiana Commission for Higher Education</a:t>
            </a:r>
          </a:p>
        </p:txBody>
      </p:sp>
      <p:sp>
        <p:nvSpPr>
          <p:cNvPr id="10" name="Content Placeholder 2">
            <a:extLst>
              <a:ext uri="{FF2B5EF4-FFF2-40B4-BE49-F238E27FC236}">
                <a16:creationId xmlns:a16="http://schemas.microsoft.com/office/drawing/2014/main" id="{6BDA861B-85A4-244A-83A4-3296B4A2DB66}"/>
              </a:ext>
            </a:extLst>
          </p:cNvPr>
          <p:cNvSpPr txBox="1">
            <a:spLocks/>
          </p:cNvSpPr>
          <p:nvPr/>
        </p:nvSpPr>
        <p:spPr>
          <a:xfrm>
            <a:off x="449317" y="1014491"/>
            <a:ext cx="7989603" cy="3614896"/>
          </a:xfrm>
          <a:prstGeom prst="rect">
            <a:avLst/>
          </a:prstGeom>
        </p:spPr>
        <p:txBody>
          <a:bodyPr>
            <a:normAutofit lnSpcReduction="10000"/>
          </a:bodyPr>
          <a:lstStyle>
            <a:lvl1pPr marL="457200" marR="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3200" kern="1200" baseline="0">
                <a:solidFill>
                  <a:srgbClr val="000000"/>
                </a:solidFill>
                <a:latin typeface="Franklin Gothic Medium Cond" panose="020B0606030402020204" pitchFamily="34" charset="0"/>
                <a:ea typeface="+mn-ea"/>
                <a:cs typeface="+mn-cs"/>
              </a:defRPr>
            </a:lvl1pPr>
            <a:lvl2pPr marL="800100" indent="-342900" algn="l" defTabSz="914400" rtl="0" eaLnBrk="1" latinLnBrk="0" hangingPunct="1">
              <a:spcBef>
                <a:spcPct val="20000"/>
              </a:spcBef>
              <a:buFont typeface="Arial" panose="020B0604020202020204" pitchFamily="34" charset="0"/>
              <a:buChar char="•"/>
              <a:defRPr sz="2400" kern="1200" baseline="0">
                <a:solidFill>
                  <a:srgbClr val="20558A"/>
                </a:solidFill>
                <a:latin typeface="Franklin Gothic Medium Cond" panose="020B06060304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rgbClr val="747679"/>
                </a:solidFill>
                <a:latin typeface="Franklin Gothic Book" panose="020B0503020102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00050" indent="-285750"/>
            <a:r>
              <a:rPr lang="en-US" sz="1800" dirty="0"/>
              <a:t>2022 Indiana study rooted in two core questions: </a:t>
            </a:r>
          </a:p>
          <a:p>
            <a:pPr marL="914400" lvl="1" indent="-457200"/>
            <a:r>
              <a:rPr lang="en-US" sz="1400" dirty="0"/>
              <a:t>“What attitudes do Hoosiers hold about higher education?”</a:t>
            </a:r>
          </a:p>
          <a:p>
            <a:pPr marL="914400" lvl="1" indent="-457200"/>
            <a:r>
              <a:rPr lang="en-US" sz="1400" dirty="0"/>
              <a:t>“Why are/aren’t people in Indiana enrolling or promoting college?”</a:t>
            </a:r>
          </a:p>
          <a:p>
            <a:pPr marL="457200" lvl="1" indent="0">
              <a:buNone/>
            </a:pPr>
            <a:endParaRPr lang="en-US" sz="1400" dirty="0"/>
          </a:p>
          <a:p>
            <a:pPr marL="400050" indent="-285750"/>
            <a:r>
              <a:rPr lang="en-US" sz="1800" dirty="0"/>
              <a:t>Multi-stage research process including interviews, focus groups and a survey of 1,200 Hoosiers.</a:t>
            </a:r>
          </a:p>
          <a:p>
            <a:pPr marL="114300" indent="0">
              <a:buNone/>
            </a:pPr>
            <a:endParaRPr lang="en-US" sz="1800" dirty="0">
              <a:solidFill>
                <a:srgbClr val="20558A"/>
              </a:solidFill>
            </a:endParaRPr>
          </a:p>
          <a:p>
            <a:pPr marL="400050" indent="-285750"/>
            <a:r>
              <a:rPr lang="en-US" sz="1800" dirty="0"/>
              <a:t>Objective of Research: “Through messaging and communication, hep most high school students and adult learners see that post-high school education is worth it and accessible to them to drive consideration and enrollment.” </a:t>
            </a:r>
          </a:p>
          <a:p>
            <a:pPr marL="114300" indent="0">
              <a:buNone/>
            </a:pPr>
            <a:endParaRPr lang="en-US" sz="1800" dirty="0"/>
          </a:p>
          <a:p>
            <a:pPr marL="400050" indent="-285750"/>
            <a:r>
              <a:rPr lang="en-US" sz="1800" dirty="0"/>
              <a:t>Findings: </a:t>
            </a:r>
          </a:p>
          <a:p>
            <a:pPr marL="742950" lvl="1" indent="-285750"/>
            <a:r>
              <a:rPr lang="en-US" sz="1400" dirty="0"/>
              <a:t>Interview findings: College is too expensive (84%) and a degree doesn’t mean as much as it used to (60%). </a:t>
            </a:r>
          </a:p>
          <a:p>
            <a:pPr marL="742950" lvl="1" indent="-285750"/>
            <a:r>
              <a:rPr lang="en-US" sz="1400" dirty="0"/>
              <a:t>Messaging matters. </a:t>
            </a:r>
          </a:p>
          <a:p>
            <a:pPr marL="114300" indent="0">
              <a:buNone/>
            </a:pPr>
            <a:endParaRPr lang="en-US" sz="1800" dirty="0"/>
          </a:p>
          <a:p>
            <a:pPr marL="114300" indent="0">
              <a:buNone/>
            </a:pPr>
            <a:endParaRPr lang="en-US" sz="1800" dirty="0"/>
          </a:p>
        </p:txBody>
      </p:sp>
    </p:spTree>
    <p:extLst>
      <p:ext uri="{BB962C8B-B14F-4D97-AF65-F5344CB8AC3E}">
        <p14:creationId xmlns:p14="http://schemas.microsoft.com/office/powerpoint/2010/main" val="2228613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64AB37-2B4E-D14C-9364-1571AEAB4529}"/>
              </a:ext>
            </a:extLst>
          </p:cNvPr>
          <p:cNvSpPr>
            <a:spLocks noGrp="1"/>
          </p:cNvSpPr>
          <p:nvPr>
            <p:ph type="sldNum" sz="quarter" idx="10"/>
          </p:nvPr>
        </p:nvSpPr>
        <p:spPr/>
        <p:txBody>
          <a:bodyPr/>
          <a:lstStyle/>
          <a:p>
            <a:fld id="{04E195D4-3F35-4E05-B500-7E7FD17C6DB3}" type="slidenum">
              <a:rPr lang="en-US" smtClean="0"/>
              <a:pPr/>
              <a:t>13</a:t>
            </a:fld>
            <a:endParaRPr lang="en-US" dirty="0"/>
          </a:p>
        </p:txBody>
      </p:sp>
      <p:sp>
        <p:nvSpPr>
          <p:cNvPr id="4" name="Title 3">
            <a:extLst>
              <a:ext uri="{FF2B5EF4-FFF2-40B4-BE49-F238E27FC236}">
                <a16:creationId xmlns:a16="http://schemas.microsoft.com/office/drawing/2014/main" id="{97C5D0B3-69D8-DF4F-ADF4-544B17FB14F4}"/>
              </a:ext>
            </a:extLst>
          </p:cNvPr>
          <p:cNvSpPr>
            <a:spLocks noGrp="1"/>
          </p:cNvSpPr>
          <p:nvPr>
            <p:ph type="title"/>
          </p:nvPr>
        </p:nvSpPr>
        <p:spPr/>
        <p:txBody>
          <a:bodyPr>
            <a:normAutofit fontScale="90000"/>
          </a:bodyPr>
          <a:lstStyle/>
          <a:p>
            <a:r>
              <a:rPr lang="en-US" sz="2800" dirty="0"/>
              <a:t>Appendix: National Survey of Recent High School Graduates</a:t>
            </a:r>
          </a:p>
        </p:txBody>
      </p:sp>
      <p:sp>
        <p:nvSpPr>
          <p:cNvPr id="6" name="Content Placeholder 2">
            <a:extLst>
              <a:ext uri="{FF2B5EF4-FFF2-40B4-BE49-F238E27FC236}">
                <a16:creationId xmlns:a16="http://schemas.microsoft.com/office/drawing/2014/main" id="{63244F85-9EAB-4B4E-8FE7-0E215DB50202}"/>
              </a:ext>
            </a:extLst>
          </p:cNvPr>
          <p:cNvSpPr>
            <a:spLocks noGrp="1"/>
          </p:cNvSpPr>
          <p:nvPr>
            <p:ph idx="1"/>
          </p:nvPr>
        </p:nvSpPr>
        <p:spPr>
          <a:xfrm>
            <a:off x="3561347" y="4561592"/>
            <a:ext cx="5251577" cy="353014"/>
          </a:xfrm>
        </p:spPr>
        <p:txBody>
          <a:bodyPr>
            <a:normAutofit/>
          </a:bodyPr>
          <a:lstStyle/>
          <a:p>
            <a:pPr marL="114300" indent="0">
              <a:buNone/>
            </a:pPr>
            <a:r>
              <a:rPr lang="en-US" sz="1000" dirty="0"/>
              <a:t>Source: You Science National Survey findings (from 500 recently graduated high school students) </a:t>
            </a:r>
          </a:p>
        </p:txBody>
      </p:sp>
      <p:pic>
        <p:nvPicPr>
          <p:cNvPr id="5" name="Picture 4">
            <a:extLst>
              <a:ext uri="{FF2B5EF4-FFF2-40B4-BE49-F238E27FC236}">
                <a16:creationId xmlns:a16="http://schemas.microsoft.com/office/drawing/2014/main" id="{8A7BC22B-6F88-8740-9067-8559D3429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1274" y="1171531"/>
            <a:ext cx="4227646" cy="3300816"/>
          </a:xfrm>
          <a:prstGeom prst="rect">
            <a:avLst/>
          </a:prstGeom>
        </p:spPr>
      </p:pic>
      <p:pic>
        <p:nvPicPr>
          <p:cNvPr id="7" name="Picture 6" descr="Timeline&#10;&#10;Description automatically generated">
            <a:extLst>
              <a:ext uri="{FF2B5EF4-FFF2-40B4-BE49-F238E27FC236}">
                <a16:creationId xmlns:a16="http://schemas.microsoft.com/office/drawing/2014/main" id="{BC68E436-523D-4A7C-8316-361289D03F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4642" y="1171531"/>
            <a:ext cx="2100996" cy="3566568"/>
          </a:xfrm>
          <a:prstGeom prst="rect">
            <a:avLst/>
          </a:prstGeom>
        </p:spPr>
      </p:pic>
      <p:sp>
        <p:nvSpPr>
          <p:cNvPr id="8" name="TextBox 7">
            <a:extLst>
              <a:ext uri="{FF2B5EF4-FFF2-40B4-BE49-F238E27FC236}">
                <a16:creationId xmlns:a16="http://schemas.microsoft.com/office/drawing/2014/main" id="{8DBF7A0B-D83E-4612-B9A6-94922B165312}"/>
              </a:ext>
            </a:extLst>
          </p:cNvPr>
          <p:cNvSpPr txBox="1"/>
          <p:nvPr/>
        </p:nvSpPr>
        <p:spPr>
          <a:xfrm>
            <a:off x="895193" y="860277"/>
            <a:ext cx="2953325" cy="307777"/>
          </a:xfrm>
          <a:prstGeom prst="rect">
            <a:avLst/>
          </a:prstGeom>
          <a:noFill/>
        </p:spPr>
        <p:txBody>
          <a:bodyPr wrap="square" rtlCol="0">
            <a:spAutoFit/>
          </a:bodyPr>
          <a:lstStyle/>
          <a:p>
            <a:r>
              <a:rPr lang="en-US" sz="1400" b="1" u="sng" dirty="0"/>
              <a:t>Survey Summary – All Students</a:t>
            </a:r>
          </a:p>
        </p:txBody>
      </p:sp>
      <p:sp>
        <p:nvSpPr>
          <p:cNvPr id="9" name="TextBox 8">
            <a:extLst>
              <a:ext uri="{FF2B5EF4-FFF2-40B4-BE49-F238E27FC236}">
                <a16:creationId xmlns:a16="http://schemas.microsoft.com/office/drawing/2014/main" id="{01646449-82A1-4FA8-9E0A-57F5D5129020}"/>
              </a:ext>
            </a:extLst>
          </p:cNvPr>
          <p:cNvSpPr txBox="1"/>
          <p:nvPr/>
        </p:nvSpPr>
        <p:spPr>
          <a:xfrm>
            <a:off x="4994154" y="860521"/>
            <a:ext cx="2953325" cy="307777"/>
          </a:xfrm>
          <a:prstGeom prst="rect">
            <a:avLst/>
          </a:prstGeom>
          <a:noFill/>
        </p:spPr>
        <p:txBody>
          <a:bodyPr wrap="square" rtlCol="0">
            <a:spAutoFit/>
          </a:bodyPr>
          <a:lstStyle/>
          <a:p>
            <a:r>
              <a:rPr lang="en-US" sz="1400" b="1" u="sng" dirty="0"/>
              <a:t>Survey Findings – By Gender</a:t>
            </a:r>
          </a:p>
        </p:txBody>
      </p:sp>
    </p:spTree>
    <p:extLst>
      <p:ext uri="{BB962C8B-B14F-4D97-AF65-F5344CB8AC3E}">
        <p14:creationId xmlns:p14="http://schemas.microsoft.com/office/powerpoint/2010/main" val="2608871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64AB37-2B4E-D14C-9364-1571AEAB4529}"/>
              </a:ext>
            </a:extLst>
          </p:cNvPr>
          <p:cNvSpPr>
            <a:spLocks noGrp="1"/>
          </p:cNvSpPr>
          <p:nvPr>
            <p:ph type="sldNum" sz="quarter" idx="10"/>
          </p:nvPr>
        </p:nvSpPr>
        <p:spPr/>
        <p:txBody>
          <a:bodyPr/>
          <a:lstStyle/>
          <a:p>
            <a:fld id="{04E195D4-3F35-4E05-B500-7E7FD17C6DB3}" type="slidenum">
              <a:rPr lang="en-US" smtClean="0"/>
              <a:pPr/>
              <a:t>14</a:t>
            </a:fld>
            <a:endParaRPr lang="en-US" dirty="0"/>
          </a:p>
        </p:txBody>
      </p:sp>
      <p:sp>
        <p:nvSpPr>
          <p:cNvPr id="4" name="Title 3">
            <a:extLst>
              <a:ext uri="{FF2B5EF4-FFF2-40B4-BE49-F238E27FC236}">
                <a16:creationId xmlns:a16="http://schemas.microsoft.com/office/drawing/2014/main" id="{97C5D0B3-69D8-DF4F-ADF4-544B17FB14F4}"/>
              </a:ext>
            </a:extLst>
          </p:cNvPr>
          <p:cNvSpPr>
            <a:spLocks noGrp="1"/>
          </p:cNvSpPr>
          <p:nvPr>
            <p:ph type="title"/>
          </p:nvPr>
        </p:nvSpPr>
        <p:spPr/>
        <p:txBody>
          <a:bodyPr>
            <a:normAutofit fontScale="90000"/>
          </a:bodyPr>
          <a:lstStyle/>
          <a:p>
            <a:r>
              <a:rPr lang="en-US" sz="3200" dirty="0"/>
              <a:t>High School Student Post-secondary Plans cont’d.</a:t>
            </a:r>
          </a:p>
        </p:txBody>
      </p:sp>
      <p:sp>
        <p:nvSpPr>
          <p:cNvPr id="7" name="Content Placeholder 2">
            <a:extLst>
              <a:ext uri="{FF2B5EF4-FFF2-40B4-BE49-F238E27FC236}">
                <a16:creationId xmlns:a16="http://schemas.microsoft.com/office/drawing/2014/main" id="{7B0355C6-E6A3-47EB-BD03-FD2C331376AB}"/>
              </a:ext>
            </a:extLst>
          </p:cNvPr>
          <p:cNvSpPr txBox="1">
            <a:spLocks/>
          </p:cNvSpPr>
          <p:nvPr/>
        </p:nvSpPr>
        <p:spPr>
          <a:xfrm>
            <a:off x="422738" y="868141"/>
            <a:ext cx="8016182" cy="3783317"/>
          </a:xfrm>
          <a:prstGeom prst="rect">
            <a:avLst/>
          </a:prstGeom>
        </p:spPr>
        <p:txBody>
          <a:bodyPr>
            <a:normAutofit/>
          </a:bodyPr>
          <a:lstStyle>
            <a:lvl1pPr marL="457200" marR="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3200" kern="1200" baseline="0">
                <a:solidFill>
                  <a:srgbClr val="000000"/>
                </a:solidFill>
                <a:latin typeface="Franklin Gothic Medium Cond" panose="020B0606030402020204" pitchFamily="34" charset="0"/>
                <a:ea typeface="+mn-ea"/>
                <a:cs typeface="+mn-cs"/>
              </a:defRPr>
            </a:lvl1pPr>
            <a:lvl2pPr marL="800100" indent="-342900" algn="l" defTabSz="914400" rtl="0" eaLnBrk="1" latinLnBrk="0" hangingPunct="1">
              <a:spcBef>
                <a:spcPct val="20000"/>
              </a:spcBef>
              <a:buFont typeface="Arial" panose="020B0604020202020204" pitchFamily="34" charset="0"/>
              <a:buChar char="•"/>
              <a:defRPr sz="2400" kern="1200" baseline="0">
                <a:solidFill>
                  <a:srgbClr val="20558A"/>
                </a:solidFill>
                <a:latin typeface="Franklin Gothic Medium Cond" panose="020B06060304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rgbClr val="747679"/>
                </a:solidFill>
                <a:latin typeface="Franklin Gothic Book" panose="020B0503020102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 indent="0">
              <a:buNone/>
            </a:pPr>
            <a:r>
              <a:rPr lang="en-US" sz="1600" dirty="0"/>
              <a:t>Reasons why surveyed 18-30 year old's ended up not going to college or finishing their degree:</a:t>
            </a:r>
          </a:p>
        </p:txBody>
      </p:sp>
      <p:pic>
        <p:nvPicPr>
          <p:cNvPr id="6" name="Picture 5">
            <a:extLst>
              <a:ext uri="{FF2B5EF4-FFF2-40B4-BE49-F238E27FC236}">
                <a16:creationId xmlns:a16="http://schemas.microsoft.com/office/drawing/2014/main" id="{EC61E2D0-08C7-2C4E-9826-CEE2287C35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7672" y="1340018"/>
            <a:ext cx="4993839" cy="3354723"/>
          </a:xfrm>
          <a:prstGeom prst="rect">
            <a:avLst/>
          </a:prstGeom>
        </p:spPr>
      </p:pic>
      <p:sp>
        <p:nvSpPr>
          <p:cNvPr id="5" name="Content Placeholder 2">
            <a:extLst>
              <a:ext uri="{FF2B5EF4-FFF2-40B4-BE49-F238E27FC236}">
                <a16:creationId xmlns:a16="http://schemas.microsoft.com/office/drawing/2014/main" id="{4C931076-78A1-E642-81BF-6EB08A2EFD93}"/>
              </a:ext>
            </a:extLst>
          </p:cNvPr>
          <p:cNvSpPr txBox="1">
            <a:spLocks/>
          </p:cNvSpPr>
          <p:nvPr/>
        </p:nvSpPr>
        <p:spPr>
          <a:xfrm>
            <a:off x="146304" y="4582536"/>
            <a:ext cx="2791105" cy="236484"/>
          </a:xfrm>
          <a:prstGeom prst="rect">
            <a:avLst/>
          </a:prstGeom>
        </p:spPr>
        <p:txBody>
          <a:bodyPr>
            <a:normAutofit fontScale="92500"/>
          </a:bodyPr>
          <a:lstStyle>
            <a:lvl1pPr marL="457200" marR="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3200" kern="1200" baseline="0">
                <a:solidFill>
                  <a:srgbClr val="000000"/>
                </a:solidFill>
                <a:latin typeface="Franklin Gothic Medium Cond" panose="020B0606030402020204" pitchFamily="34" charset="0"/>
                <a:ea typeface="+mn-ea"/>
                <a:cs typeface="+mn-cs"/>
              </a:defRPr>
            </a:lvl1pPr>
            <a:lvl2pPr marL="800100" indent="-342900" algn="l" defTabSz="914400" rtl="0" eaLnBrk="1" latinLnBrk="0" hangingPunct="1">
              <a:spcBef>
                <a:spcPct val="20000"/>
              </a:spcBef>
              <a:buFont typeface="Arial" panose="020B0604020202020204" pitchFamily="34" charset="0"/>
              <a:buChar char="•"/>
              <a:defRPr sz="2400" kern="1200" baseline="0">
                <a:solidFill>
                  <a:srgbClr val="20558A"/>
                </a:solidFill>
                <a:latin typeface="Franklin Gothic Medium Cond" panose="020B06060304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rgbClr val="747679"/>
                </a:solidFill>
                <a:latin typeface="Franklin Gothic Book" panose="020B0503020102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 indent="0">
              <a:buFont typeface="Arial" panose="020B0604020202020204" pitchFamily="34" charset="0"/>
              <a:buNone/>
            </a:pPr>
            <a:r>
              <a:rPr lang="en-US" sz="1000" dirty="0"/>
              <a:t>Source: HCM-EDGE Research “Where are the Students?”</a:t>
            </a:r>
          </a:p>
        </p:txBody>
      </p:sp>
    </p:spTree>
    <p:extLst>
      <p:ext uri="{BB962C8B-B14F-4D97-AF65-F5344CB8AC3E}">
        <p14:creationId xmlns:p14="http://schemas.microsoft.com/office/powerpoint/2010/main" val="37885779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64AB37-2B4E-D14C-9364-1571AEAB4529}"/>
              </a:ext>
            </a:extLst>
          </p:cNvPr>
          <p:cNvSpPr>
            <a:spLocks noGrp="1"/>
          </p:cNvSpPr>
          <p:nvPr>
            <p:ph type="sldNum" sz="quarter" idx="10"/>
          </p:nvPr>
        </p:nvSpPr>
        <p:spPr/>
        <p:txBody>
          <a:bodyPr/>
          <a:lstStyle/>
          <a:p>
            <a:fld id="{04E195D4-3F35-4E05-B500-7E7FD17C6DB3}" type="slidenum">
              <a:rPr lang="en-US" smtClean="0"/>
              <a:pPr/>
              <a:t>15</a:t>
            </a:fld>
            <a:endParaRPr lang="en-US" dirty="0"/>
          </a:p>
        </p:txBody>
      </p:sp>
      <p:sp>
        <p:nvSpPr>
          <p:cNvPr id="4" name="Title 3">
            <a:extLst>
              <a:ext uri="{FF2B5EF4-FFF2-40B4-BE49-F238E27FC236}">
                <a16:creationId xmlns:a16="http://schemas.microsoft.com/office/drawing/2014/main" id="{97C5D0B3-69D8-DF4F-ADF4-544B17FB14F4}"/>
              </a:ext>
            </a:extLst>
          </p:cNvPr>
          <p:cNvSpPr>
            <a:spLocks noGrp="1"/>
          </p:cNvSpPr>
          <p:nvPr>
            <p:ph type="title"/>
          </p:nvPr>
        </p:nvSpPr>
        <p:spPr/>
        <p:txBody>
          <a:bodyPr>
            <a:normAutofit fontScale="90000"/>
          </a:bodyPr>
          <a:lstStyle/>
          <a:p>
            <a:r>
              <a:rPr lang="en-US" sz="3200" dirty="0"/>
              <a:t>High School Student Post-secondary Plans cont’d.</a:t>
            </a:r>
          </a:p>
        </p:txBody>
      </p:sp>
      <p:sp>
        <p:nvSpPr>
          <p:cNvPr id="5" name="Content Placeholder 2">
            <a:extLst>
              <a:ext uri="{FF2B5EF4-FFF2-40B4-BE49-F238E27FC236}">
                <a16:creationId xmlns:a16="http://schemas.microsoft.com/office/drawing/2014/main" id="{4C931076-78A1-E642-81BF-6EB08A2EFD93}"/>
              </a:ext>
            </a:extLst>
          </p:cNvPr>
          <p:cNvSpPr txBox="1">
            <a:spLocks/>
          </p:cNvSpPr>
          <p:nvPr/>
        </p:nvSpPr>
        <p:spPr>
          <a:xfrm>
            <a:off x="146304" y="4582536"/>
            <a:ext cx="2791105" cy="236484"/>
          </a:xfrm>
          <a:prstGeom prst="rect">
            <a:avLst/>
          </a:prstGeom>
        </p:spPr>
        <p:txBody>
          <a:bodyPr>
            <a:normAutofit fontScale="92500"/>
          </a:bodyPr>
          <a:lstStyle>
            <a:lvl1pPr marL="457200" marR="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3200" kern="1200" baseline="0">
                <a:solidFill>
                  <a:srgbClr val="000000"/>
                </a:solidFill>
                <a:latin typeface="Franklin Gothic Medium Cond" panose="020B0606030402020204" pitchFamily="34" charset="0"/>
                <a:ea typeface="+mn-ea"/>
                <a:cs typeface="+mn-cs"/>
              </a:defRPr>
            </a:lvl1pPr>
            <a:lvl2pPr marL="800100" indent="-342900" algn="l" defTabSz="914400" rtl="0" eaLnBrk="1" latinLnBrk="0" hangingPunct="1">
              <a:spcBef>
                <a:spcPct val="20000"/>
              </a:spcBef>
              <a:buFont typeface="Arial" panose="020B0604020202020204" pitchFamily="34" charset="0"/>
              <a:buChar char="•"/>
              <a:defRPr sz="2400" kern="1200" baseline="0">
                <a:solidFill>
                  <a:srgbClr val="20558A"/>
                </a:solidFill>
                <a:latin typeface="Franklin Gothic Medium Cond" panose="020B06060304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rgbClr val="747679"/>
                </a:solidFill>
                <a:latin typeface="Franklin Gothic Book" panose="020B0503020102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 indent="0">
              <a:buFont typeface="Arial" panose="020B0604020202020204" pitchFamily="34" charset="0"/>
              <a:buNone/>
            </a:pPr>
            <a:r>
              <a:rPr lang="en-US" sz="1000" dirty="0"/>
              <a:t>Source: HCM-EDGE Research “Where are the Students?”</a:t>
            </a:r>
          </a:p>
        </p:txBody>
      </p:sp>
      <p:sp>
        <p:nvSpPr>
          <p:cNvPr id="8" name="Content Placeholder 2">
            <a:extLst>
              <a:ext uri="{FF2B5EF4-FFF2-40B4-BE49-F238E27FC236}">
                <a16:creationId xmlns:a16="http://schemas.microsoft.com/office/drawing/2014/main" id="{85839FF8-4AE3-4F44-96B8-8F9E5A202E33}"/>
              </a:ext>
            </a:extLst>
          </p:cNvPr>
          <p:cNvSpPr txBox="1">
            <a:spLocks/>
          </p:cNvSpPr>
          <p:nvPr/>
        </p:nvSpPr>
        <p:spPr>
          <a:xfrm>
            <a:off x="449317" y="1014491"/>
            <a:ext cx="7989603" cy="3614896"/>
          </a:xfrm>
          <a:prstGeom prst="rect">
            <a:avLst/>
          </a:prstGeom>
        </p:spPr>
        <p:txBody>
          <a:bodyPr>
            <a:normAutofit/>
          </a:bodyPr>
          <a:lstStyle>
            <a:lvl1pPr marL="457200" marR="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3200" kern="1200" baseline="0">
                <a:solidFill>
                  <a:srgbClr val="000000"/>
                </a:solidFill>
                <a:latin typeface="Franklin Gothic Medium Cond" panose="020B0606030402020204" pitchFamily="34" charset="0"/>
                <a:ea typeface="+mn-ea"/>
                <a:cs typeface="+mn-cs"/>
              </a:defRPr>
            </a:lvl1pPr>
            <a:lvl2pPr marL="800100" indent="-342900" algn="l" defTabSz="914400" rtl="0" eaLnBrk="1" latinLnBrk="0" hangingPunct="1">
              <a:spcBef>
                <a:spcPct val="20000"/>
              </a:spcBef>
              <a:buFont typeface="Arial" panose="020B0604020202020204" pitchFamily="34" charset="0"/>
              <a:buChar char="•"/>
              <a:defRPr sz="2400" kern="1200" baseline="0">
                <a:solidFill>
                  <a:srgbClr val="20558A"/>
                </a:solidFill>
                <a:latin typeface="Franklin Gothic Medium Cond" panose="020B06060304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rgbClr val="747679"/>
                </a:solidFill>
                <a:latin typeface="Franklin Gothic Book" panose="020B0503020102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 indent="0">
              <a:buNone/>
            </a:pPr>
            <a:r>
              <a:rPr lang="en-US" sz="2800" dirty="0"/>
              <a:t>HCM-EDGE Research Process - 2022</a:t>
            </a:r>
          </a:p>
          <a:p>
            <a:pPr marL="571500" indent="-457200"/>
            <a:r>
              <a:rPr lang="en-US" sz="2200" dirty="0">
                <a:solidFill>
                  <a:schemeClr val="tx1"/>
                </a:solidFill>
              </a:rPr>
              <a:t>Qualitative research – 11 focus groups with high school graduates ages 18-30 who did not pursue college or dropped out of a 2-year or 4-year college program.</a:t>
            </a:r>
          </a:p>
          <a:p>
            <a:pPr marL="571500" indent="-457200"/>
            <a:r>
              <a:rPr lang="en-US" sz="2200" dirty="0">
                <a:solidFill>
                  <a:schemeClr val="tx1"/>
                </a:solidFill>
              </a:rPr>
              <a:t>Quantitative research – survey of 1,675 high school graduates in 7 target states (CA, FL, NY, OH, TN, TX and WA).</a:t>
            </a:r>
          </a:p>
          <a:p>
            <a:pPr marL="571500" indent="-457200"/>
            <a:r>
              <a:rPr lang="en-US" sz="2200" dirty="0">
                <a:solidFill>
                  <a:schemeClr val="tx1"/>
                </a:solidFill>
              </a:rPr>
              <a:t>Statistical analysis of data and reporting. </a:t>
            </a:r>
          </a:p>
          <a:p>
            <a:pPr marL="114300" indent="0">
              <a:buNone/>
            </a:pPr>
            <a:endParaRPr lang="en-US" sz="1800" dirty="0"/>
          </a:p>
          <a:p>
            <a:pPr marL="114300" indent="0">
              <a:buNone/>
            </a:pPr>
            <a:endParaRPr lang="en-US" sz="1800" dirty="0"/>
          </a:p>
        </p:txBody>
      </p:sp>
    </p:spTree>
    <p:extLst>
      <p:ext uri="{BB962C8B-B14F-4D97-AF65-F5344CB8AC3E}">
        <p14:creationId xmlns:p14="http://schemas.microsoft.com/office/powerpoint/2010/main" val="3413142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64AB37-2B4E-D14C-9364-1571AEAB4529}"/>
              </a:ext>
            </a:extLst>
          </p:cNvPr>
          <p:cNvSpPr>
            <a:spLocks noGrp="1"/>
          </p:cNvSpPr>
          <p:nvPr>
            <p:ph type="sldNum" sz="quarter" idx="10"/>
          </p:nvPr>
        </p:nvSpPr>
        <p:spPr/>
        <p:txBody>
          <a:bodyPr/>
          <a:lstStyle/>
          <a:p>
            <a:fld id="{04E195D4-3F35-4E05-B500-7E7FD17C6DB3}" type="slidenum">
              <a:rPr lang="en-US" smtClean="0"/>
              <a:pPr/>
              <a:t>16</a:t>
            </a:fld>
            <a:endParaRPr lang="en-US" dirty="0"/>
          </a:p>
        </p:txBody>
      </p:sp>
      <p:sp>
        <p:nvSpPr>
          <p:cNvPr id="4" name="Title 3">
            <a:extLst>
              <a:ext uri="{FF2B5EF4-FFF2-40B4-BE49-F238E27FC236}">
                <a16:creationId xmlns:a16="http://schemas.microsoft.com/office/drawing/2014/main" id="{97C5D0B3-69D8-DF4F-ADF4-544B17FB14F4}"/>
              </a:ext>
            </a:extLst>
          </p:cNvPr>
          <p:cNvSpPr>
            <a:spLocks noGrp="1"/>
          </p:cNvSpPr>
          <p:nvPr>
            <p:ph type="title"/>
          </p:nvPr>
        </p:nvSpPr>
        <p:spPr/>
        <p:txBody>
          <a:bodyPr>
            <a:normAutofit/>
          </a:bodyPr>
          <a:lstStyle/>
          <a:p>
            <a:r>
              <a:rPr lang="en-US" sz="2400" dirty="0"/>
              <a:t>Appendix: Forthcoming Surveys, Reports and Research</a:t>
            </a:r>
          </a:p>
        </p:txBody>
      </p:sp>
      <p:sp>
        <p:nvSpPr>
          <p:cNvPr id="6" name="Content Placeholder 2">
            <a:extLst>
              <a:ext uri="{FF2B5EF4-FFF2-40B4-BE49-F238E27FC236}">
                <a16:creationId xmlns:a16="http://schemas.microsoft.com/office/drawing/2014/main" id="{63244F85-9EAB-4B4E-8FE7-0E215DB50202}"/>
              </a:ext>
            </a:extLst>
          </p:cNvPr>
          <p:cNvSpPr>
            <a:spLocks noGrp="1"/>
          </p:cNvSpPr>
          <p:nvPr>
            <p:ph idx="1"/>
          </p:nvPr>
        </p:nvSpPr>
        <p:spPr>
          <a:xfrm>
            <a:off x="422738" y="930280"/>
            <a:ext cx="8016182" cy="3783317"/>
          </a:xfrm>
        </p:spPr>
        <p:txBody>
          <a:bodyPr>
            <a:normAutofit lnSpcReduction="10000"/>
          </a:bodyPr>
          <a:lstStyle/>
          <a:p>
            <a:pPr marL="571500" indent="-457200"/>
            <a:r>
              <a:rPr lang="en-US" dirty="0"/>
              <a:t>Organization for Economic Cooperation and Development (OECD) Report – Final report in June 2023 includes a survey of Virginia secondary students with state, national and international comparison.</a:t>
            </a:r>
          </a:p>
          <a:p>
            <a:pPr marL="571500" indent="-457200"/>
            <a:r>
              <a:rPr lang="en-US" dirty="0"/>
              <a:t>Ongoing discussions with VCU Douglas Wilder School of Government and Public Affairs, Survey and Evaluation Research Laboratory. </a:t>
            </a:r>
          </a:p>
        </p:txBody>
      </p:sp>
    </p:spTree>
    <p:extLst>
      <p:ext uri="{BB962C8B-B14F-4D97-AF65-F5344CB8AC3E}">
        <p14:creationId xmlns:p14="http://schemas.microsoft.com/office/powerpoint/2010/main" val="3564760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64AB37-2B4E-D14C-9364-1571AEAB4529}"/>
              </a:ext>
            </a:extLst>
          </p:cNvPr>
          <p:cNvSpPr>
            <a:spLocks noGrp="1"/>
          </p:cNvSpPr>
          <p:nvPr>
            <p:ph type="sldNum" sz="quarter" idx="10"/>
          </p:nvPr>
        </p:nvSpPr>
        <p:spPr/>
        <p:txBody>
          <a:bodyPr/>
          <a:lstStyle/>
          <a:p>
            <a:fld id="{04E195D4-3F35-4E05-B500-7E7FD17C6DB3}" type="slidenum">
              <a:rPr lang="en-US" smtClean="0"/>
              <a:pPr/>
              <a:t>17</a:t>
            </a:fld>
            <a:endParaRPr lang="en-US" dirty="0"/>
          </a:p>
        </p:txBody>
      </p:sp>
      <p:sp>
        <p:nvSpPr>
          <p:cNvPr id="4" name="Title 3">
            <a:extLst>
              <a:ext uri="{FF2B5EF4-FFF2-40B4-BE49-F238E27FC236}">
                <a16:creationId xmlns:a16="http://schemas.microsoft.com/office/drawing/2014/main" id="{97C5D0B3-69D8-DF4F-ADF4-544B17FB14F4}"/>
              </a:ext>
            </a:extLst>
          </p:cNvPr>
          <p:cNvSpPr>
            <a:spLocks noGrp="1"/>
          </p:cNvSpPr>
          <p:nvPr>
            <p:ph type="title"/>
          </p:nvPr>
        </p:nvSpPr>
        <p:spPr/>
        <p:txBody>
          <a:bodyPr>
            <a:normAutofit fontScale="90000"/>
          </a:bodyPr>
          <a:lstStyle/>
          <a:p>
            <a:r>
              <a:rPr lang="en-US" dirty="0"/>
              <a:t>Appendix: National Enrollment “Cliff”</a:t>
            </a:r>
          </a:p>
        </p:txBody>
      </p:sp>
      <p:pic>
        <p:nvPicPr>
          <p:cNvPr id="6" name="Picture 5">
            <a:extLst>
              <a:ext uri="{FF2B5EF4-FFF2-40B4-BE49-F238E27FC236}">
                <a16:creationId xmlns:a16="http://schemas.microsoft.com/office/drawing/2014/main" id="{6F5ECFAD-4703-6D4E-BE4C-DCD9BDD8C5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350" y="1092425"/>
            <a:ext cx="6529424" cy="3560407"/>
          </a:xfrm>
          <a:prstGeom prst="rect">
            <a:avLst/>
          </a:prstGeom>
        </p:spPr>
      </p:pic>
      <p:sp>
        <p:nvSpPr>
          <p:cNvPr id="5" name="TextBox 4">
            <a:extLst>
              <a:ext uri="{FF2B5EF4-FFF2-40B4-BE49-F238E27FC236}">
                <a16:creationId xmlns:a16="http://schemas.microsoft.com/office/drawing/2014/main" id="{5C7EFD2B-2AC5-1C4C-ADB6-63DFCEB9F0D6}"/>
              </a:ext>
            </a:extLst>
          </p:cNvPr>
          <p:cNvSpPr txBox="1"/>
          <p:nvPr/>
        </p:nvSpPr>
        <p:spPr>
          <a:xfrm>
            <a:off x="6553201" y="1867830"/>
            <a:ext cx="1708768" cy="1754326"/>
          </a:xfrm>
          <a:prstGeom prst="rect">
            <a:avLst/>
          </a:prstGeom>
          <a:noFill/>
        </p:spPr>
        <p:txBody>
          <a:bodyPr wrap="square" rtlCol="0">
            <a:spAutoFit/>
          </a:bodyPr>
          <a:lstStyle/>
          <a:p>
            <a:r>
              <a:rPr lang="en-US" sz="1000" dirty="0">
                <a:solidFill>
                  <a:srgbClr val="000000"/>
                </a:solidFill>
              </a:rPr>
              <a:t>In all states the decline of high-school graduates from affluent families is projected to be higher than the overall decline.  It is the affluent students who are sought after by universities as they recruit out-of-state students.</a:t>
            </a:r>
            <a:endParaRPr lang="en-US" sz="1000" b="0" i="0" u="none" strike="noStrike" dirty="0">
              <a:solidFill>
                <a:srgbClr val="000000"/>
              </a:solidFill>
              <a:effectLst/>
            </a:endParaRPr>
          </a:p>
          <a:p>
            <a:endParaRPr lang="en-US" dirty="0"/>
          </a:p>
        </p:txBody>
      </p:sp>
    </p:spTree>
    <p:extLst>
      <p:ext uri="{BB962C8B-B14F-4D97-AF65-F5344CB8AC3E}">
        <p14:creationId xmlns:p14="http://schemas.microsoft.com/office/powerpoint/2010/main" val="8214224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64AB37-2B4E-D14C-9364-1571AEAB4529}"/>
              </a:ext>
            </a:extLst>
          </p:cNvPr>
          <p:cNvSpPr>
            <a:spLocks noGrp="1"/>
          </p:cNvSpPr>
          <p:nvPr>
            <p:ph type="sldNum" sz="quarter" idx="10"/>
          </p:nvPr>
        </p:nvSpPr>
        <p:spPr/>
        <p:txBody>
          <a:bodyPr/>
          <a:lstStyle/>
          <a:p>
            <a:fld id="{04E195D4-3F35-4E05-B500-7E7FD17C6DB3}" type="slidenum">
              <a:rPr lang="en-US" smtClean="0"/>
              <a:pPr/>
              <a:t>18</a:t>
            </a:fld>
            <a:endParaRPr lang="en-US" dirty="0"/>
          </a:p>
        </p:txBody>
      </p:sp>
      <p:sp>
        <p:nvSpPr>
          <p:cNvPr id="4" name="Title 3">
            <a:extLst>
              <a:ext uri="{FF2B5EF4-FFF2-40B4-BE49-F238E27FC236}">
                <a16:creationId xmlns:a16="http://schemas.microsoft.com/office/drawing/2014/main" id="{97C5D0B3-69D8-DF4F-ADF4-544B17FB14F4}"/>
              </a:ext>
            </a:extLst>
          </p:cNvPr>
          <p:cNvSpPr>
            <a:spLocks noGrp="1"/>
          </p:cNvSpPr>
          <p:nvPr>
            <p:ph type="title"/>
          </p:nvPr>
        </p:nvSpPr>
        <p:spPr/>
        <p:txBody>
          <a:bodyPr>
            <a:normAutofit fontScale="90000"/>
          </a:bodyPr>
          <a:lstStyle/>
          <a:p>
            <a:r>
              <a:rPr lang="en-US" dirty="0"/>
              <a:t>Appendix: Pipeline Projections</a:t>
            </a:r>
          </a:p>
        </p:txBody>
      </p:sp>
      <p:pic>
        <p:nvPicPr>
          <p:cNvPr id="10" name="Picture 9">
            <a:extLst>
              <a:ext uri="{FF2B5EF4-FFF2-40B4-BE49-F238E27FC236}">
                <a16:creationId xmlns:a16="http://schemas.microsoft.com/office/drawing/2014/main" id="{CAA19939-CC06-BE4D-AA28-6190F31822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1822" y="1017432"/>
            <a:ext cx="4103240" cy="3801588"/>
          </a:xfrm>
          <a:prstGeom prst="rect">
            <a:avLst/>
          </a:prstGeom>
        </p:spPr>
      </p:pic>
    </p:spTree>
    <p:extLst>
      <p:ext uri="{BB962C8B-B14F-4D97-AF65-F5344CB8AC3E}">
        <p14:creationId xmlns:p14="http://schemas.microsoft.com/office/powerpoint/2010/main" val="3888669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64AB37-2B4E-D14C-9364-1571AEAB4529}"/>
              </a:ext>
            </a:extLst>
          </p:cNvPr>
          <p:cNvSpPr>
            <a:spLocks noGrp="1"/>
          </p:cNvSpPr>
          <p:nvPr>
            <p:ph type="sldNum" sz="quarter" idx="10"/>
          </p:nvPr>
        </p:nvSpPr>
        <p:spPr/>
        <p:txBody>
          <a:bodyPr/>
          <a:lstStyle/>
          <a:p>
            <a:fld id="{04E195D4-3F35-4E05-B500-7E7FD17C6DB3}" type="slidenum">
              <a:rPr lang="en-US" smtClean="0"/>
              <a:pPr/>
              <a:t>1</a:t>
            </a:fld>
            <a:endParaRPr lang="en-US" dirty="0"/>
          </a:p>
        </p:txBody>
      </p:sp>
      <p:sp>
        <p:nvSpPr>
          <p:cNvPr id="4" name="Title 3">
            <a:extLst>
              <a:ext uri="{FF2B5EF4-FFF2-40B4-BE49-F238E27FC236}">
                <a16:creationId xmlns:a16="http://schemas.microsoft.com/office/drawing/2014/main" id="{97C5D0B3-69D8-DF4F-ADF4-544B17FB14F4}"/>
              </a:ext>
            </a:extLst>
          </p:cNvPr>
          <p:cNvSpPr>
            <a:spLocks noGrp="1"/>
          </p:cNvSpPr>
          <p:nvPr>
            <p:ph type="title"/>
          </p:nvPr>
        </p:nvSpPr>
        <p:spPr/>
        <p:txBody>
          <a:bodyPr>
            <a:normAutofit/>
          </a:bodyPr>
          <a:lstStyle/>
          <a:p>
            <a:r>
              <a:rPr lang="en-US" sz="3200" dirty="0"/>
              <a:t>Appendix: Top Jobs Act of 2010</a:t>
            </a:r>
          </a:p>
        </p:txBody>
      </p:sp>
      <p:sp>
        <p:nvSpPr>
          <p:cNvPr id="10" name="Content Placeholder 2">
            <a:extLst>
              <a:ext uri="{FF2B5EF4-FFF2-40B4-BE49-F238E27FC236}">
                <a16:creationId xmlns:a16="http://schemas.microsoft.com/office/drawing/2014/main" id="{23CBAF57-1FB7-479F-A7F4-C2D9F57A9678}"/>
              </a:ext>
            </a:extLst>
          </p:cNvPr>
          <p:cNvSpPr txBox="1">
            <a:spLocks/>
          </p:cNvSpPr>
          <p:nvPr/>
        </p:nvSpPr>
        <p:spPr>
          <a:xfrm>
            <a:off x="284521" y="1033828"/>
            <a:ext cx="8016182" cy="3783317"/>
          </a:xfrm>
          <a:prstGeom prst="rect">
            <a:avLst/>
          </a:prstGeom>
        </p:spPr>
        <p:txBody>
          <a:bodyPr>
            <a:normAutofit lnSpcReduction="10000"/>
          </a:bodyPr>
          <a:lstStyle>
            <a:lvl1pPr marL="457200" marR="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3200" kern="1200" baseline="0">
                <a:solidFill>
                  <a:srgbClr val="000000"/>
                </a:solidFill>
                <a:latin typeface="Franklin Gothic Medium Cond" panose="020B0606030402020204" pitchFamily="34" charset="0"/>
                <a:ea typeface="+mn-ea"/>
                <a:cs typeface="+mn-cs"/>
              </a:defRPr>
            </a:lvl1pPr>
            <a:lvl2pPr marL="800100" indent="-342900" algn="l" defTabSz="914400" rtl="0" eaLnBrk="1" latinLnBrk="0" hangingPunct="1">
              <a:spcBef>
                <a:spcPct val="20000"/>
              </a:spcBef>
              <a:buFont typeface="Arial" panose="020B0604020202020204" pitchFamily="34" charset="0"/>
              <a:buChar char="•"/>
              <a:defRPr sz="2400" kern="1200" baseline="0">
                <a:solidFill>
                  <a:srgbClr val="20558A"/>
                </a:solidFill>
                <a:latin typeface="Franklin Gothic Medium Cond" panose="020B06060304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rgbClr val="747679"/>
                </a:solidFill>
                <a:latin typeface="Franklin Gothic Book" panose="020B0503020102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 indent="0">
              <a:buNone/>
            </a:pPr>
            <a:r>
              <a:rPr lang="en-US" sz="1800" dirty="0">
                <a:effectLst/>
                <a:ea typeface="Times New Roman" panose="02020603050405020304" pitchFamily="18" charset="0"/>
                <a:cs typeface="Times New Roman" panose="02020603050405020304" pitchFamily="18" charset="0"/>
              </a:rPr>
              <a:t>From the Top Jobs Act of 2010 (Code of Virginia)</a:t>
            </a:r>
            <a:endParaRPr lang="en-US" sz="1800" dirty="0">
              <a:ea typeface="Times New Roman" panose="02020603050405020304" pitchFamily="18" charset="0"/>
              <a:cs typeface="Times New Roman" panose="02020603050405020304" pitchFamily="18" charset="0"/>
            </a:endParaRPr>
          </a:p>
          <a:p>
            <a:pPr marL="114300" indent="0">
              <a:buNone/>
            </a:pPr>
            <a:r>
              <a:rPr lang="en-US" sz="1800" u="sng" dirty="0">
                <a:solidFill>
                  <a:srgbClr val="1155CC"/>
                </a:solidFill>
                <a:effectLst/>
                <a:ea typeface="Times New Roman" panose="02020603050405020304" pitchFamily="18" charset="0"/>
                <a:cs typeface="Times New Roman" panose="02020603050405020304" pitchFamily="18" charset="0"/>
                <a:hlinkClick r:id="rId3"/>
              </a:rPr>
              <a:t>https://law.lis.virginia.gov/vacode/title23.1/chapter3/section23.1-301/</a:t>
            </a:r>
            <a:endParaRPr lang="en-US" sz="1800" u="sng" dirty="0">
              <a:solidFill>
                <a:srgbClr val="1155CC"/>
              </a:solidFill>
              <a:ea typeface="Times New Roman" panose="02020603050405020304" pitchFamily="18" charset="0"/>
              <a:cs typeface="Times New Roman" panose="02020603050405020304" pitchFamily="18" charset="0"/>
            </a:endParaRPr>
          </a:p>
          <a:p>
            <a:pPr marL="114300" indent="0">
              <a:buNone/>
            </a:pPr>
            <a:r>
              <a:rPr lang="en-US" sz="1800" dirty="0">
                <a:solidFill>
                  <a:srgbClr val="444444"/>
                </a:solidFill>
                <a:effectLst/>
                <a:ea typeface="Times New Roman" panose="02020603050405020304" pitchFamily="18" charset="0"/>
              </a:rPr>
              <a:t>3. To (i) place the Commonwealth among the most highly educated states and countries by conferring approximately 100,000 cumulative additional undergraduate degrees on Virginians between 2011 and 2025, accompanied by a comparable percentage increase in privately conferred undergraduate degrees in the Commonwealth over the same period and (ii) achieve this purpose by expanding enrollment of Virginians at public institutions of higher education and private institutions of higher education, improving undergraduate graduation and retention rates in the higher education system in the Commonwealth, and increasing degree completion by Virginians with partial credit toward a college degree, including students with ongoing job and family commitments who require access to nontraditional college-level educational opportunities;</a:t>
            </a:r>
            <a:br>
              <a:rPr lang="en-US" sz="1800" dirty="0">
                <a:solidFill>
                  <a:srgbClr val="444444"/>
                </a:solidFill>
                <a:effectLst/>
                <a:ea typeface="Times New Roman" panose="02020603050405020304" pitchFamily="18" charset="0"/>
              </a:rPr>
            </a:br>
            <a:r>
              <a:rPr lang="en-US" sz="1800" dirty="0">
                <a:effectLst/>
                <a:ea typeface="Times New Roman" panose="02020603050405020304" pitchFamily="18" charset="0"/>
              </a:rPr>
              <a:t/>
            </a:r>
            <a:br>
              <a:rPr lang="en-US" sz="1800" dirty="0">
                <a:effectLst/>
                <a:ea typeface="Times New Roman" panose="02020603050405020304" pitchFamily="18" charset="0"/>
              </a:rPr>
            </a:br>
            <a:endParaRPr lang="en-US" sz="1800" dirty="0"/>
          </a:p>
        </p:txBody>
      </p:sp>
    </p:spTree>
    <p:extLst>
      <p:ext uri="{BB962C8B-B14F-4D97-AF65-F5344CB8AC3E}">
        <p14:creationId xmlns:p14="http://schemas.microsoft.com/office/powerpoint/2010/main" val="1991446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64AB37-2B4E-D14C-9364-1571AEAB4529}"/>
              </a:ext>
            </a:extLst>
          </p:cNvPr>
          <p:cNvSpPr>
            <a:spLocks noGrp="1"/>
          </p:cNvSpPr>
          <p:nvPr>
            <p:ph type="sldNum" sz="quarter" idx="10"/>
          </p:nvPr>
        </p:nvSpPr>
        <p:spPr/>
        <p:txBody>
          <a:bodyPr/>
          <a:lstStyle/>
          <a:p>
            <a:fld id="{04E195D4-3F35-4E05-B500-7E7FD17C6DB3}" type="slidenum">
              <a:rPr lang="en-US" smtClean="0"/>
              <a:pPr/>
              <a:t>19</a:t>
            </a:fld>
            <a:endParaRPr lang="en-US" dirty="0"/>
          </a:p>
        </p:txBody>
      </p:sp>
      <p:sp>
        <p:nvSpPr>
          <p:cNvPr id="4" name="Title 3">
            <a:extLst>
              <a:ext uri="{FF2B5EF4-FFF2-40B4-BE49-F238E27FC236}">
                <a16:creationId xmlns:a16="http://schemas.microsoft.com/office/drawing/2014/main" id="{97C5D0B3-69D8-DF4F-ADF4-544B17FB14F4}"/>
              </a:ext>
            </a:extLst>
          </p:cNvPr>
          <p:cNvSpPr>
            <a:spLocks noGrp="1"/>
          </p:cNvSpPr>
          <p:nvPr>
            <p:ph type="title"/>
          </p:nvPr>
        </p:nvSpPr>
        <p:spPr/>
        <p:txBody>
          <a:bodyPr>
            <a:normAutofit fontScale="90000"/>
          </a:bodyPr>
          <a:lstStyle/>
          <a:p>
            <a:r>
              <a:rPr lang="en-US" dirty="0"/>
              <a:t>Appendix: Student College Choice Survey</a:t>
            </a:r>
          </a:p>
        </p:txBody>
      </p:sp>
      <p:sp>
        <p:nvSpPr>
          <p:cNvPr id="5" name="Content Placeholder 2">
            <a:extLst>
              <a:ext uri="{FF2B5EF4-FFF2-40B4-BE49-F238E27FC236}">
                <a16:creationId xmlns:a16="http://schemas.microsoft.com/office/drawing/2014/main" id="{FAE8BEDF-0E2F-EA43-85AC-43C7CAD1AB4D}"/>
              </a:ext>
            </a:extLst>
          </p:cNvPr>
          <p:cNvSpPr txBox="1">
            <a:spLocks/>
          </p:cNvSpPr>
          <p:nvPr/>
        </p:nvSpPr>
        <p:spPr>
          <a:xfrm>
            <a:off x="449317" y="1014491"/>
            <a:ext cx="7989603" cy="3614896"/>
          </a:xfrm>
          <a:prstGeom prst="rect">
            <a:avLst/>
          </a:prstGeom>
        </p:spPr>
        <p:txBody>
          <a:bodyPr>
            <a:normAutofit fontScale="40000" lnSpcReduction="20000"/>
          </a:bodyPr>
          <a:lstStyle>
            <a:lvl1pPr marL="457200" marR="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3200" kern="1200" baseline="0">
                <a:solidFill>
                  <a:srgbClr val="000000"/>
                </a:solidFill>
                <a:latin typeface="Franklin Gothic Medium Cond" panose="020B0606030402020204" pitchFamily="34" charset="0"/>
                <a:ea typeface="+mn-ea"/>
                <a:cs typeface="+mn-cs"/>
              </a:defRPr>
            </a:lvl1pPr>
            <a:lvl2pPr marL="800100" indent="-342900" algn="l" defTabSz="914400" rtl="0" eaLnBrk="1" latinLnBrk="0" hangingPunct="1">
              <a:spcBef>
                <a:spcPct val="20000"/>
              </a:spcBef>
              <a:buFont typeface="Arial" panose="020B0604020202020204" pitchFamily="34" charset="0"/>
              <a:buChar char="•"/>
              <a:defRPr sz="2400" kern="1200" baseline="0">
                <a:solidFill>
                  <a:srgbClr val="20558A"/>
                </a:solidFill>
                <a:latin typeface="Franklin Gothic Medium Cond" panose="020B06060304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rgbClr val="747679"/>
                </a:solidFill>
                <a:latin typeface="Franklin Gothic Book" panose="020B0503020102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 indent="0">
              <a:buNone/>
            </a:pPr>
            <a:r>
              <a:rPr lang="en-US" sz="3800" dirty="0"/>
              <a:t>Inside Higher Ed and College Pulse survey</a:t>
            </a:r>
          </a:p>
          <a:p>
            <a:r>
              <a:rPr lang="en-US" sz="3400" dirty="0">
                <a:solidFill>
                  <a:schemeClr val="tx1"/>
                </a:solidFill>
              </a:rPr>
              <a:t>Sample of 2,001 undergraduate students who are currently enrolled in the U.S.</a:t>
            </a:r>
          </a:p>
          <a:p>
            <a:r>
              <a:rPr lang="en-US" sz="3400" dirty="0">
                <a:solidFill>
                  <a:schemeClr val="tx1"/>
                </a:solidFill>
              </a:rPr>
              <a:t>The sample was drawn from College Pulse’s Undergraduate Student Panel that includes over 400,000 verified students representing more than 1,000 different colleges and universities in all 50 states. Panel members are recruited by a number of methods to help ensure diversity in the panel population, including web advertising, permission-based email campaigns, and partnerships with university organizations.</a:t>
            </a:r>
          </a:p>
          <a:p>
            <a:r>
              <a:rPr lang="en-US" sz="3400" dirty="0">
                <a:solidFill>
                  <a:schemeClr val="tx1"/>
                </a:solidFill>
              </a:rPr>
              <a:t>To reduce the effects of any non-response bias, a post-stratification adjustment was applied based on demographic distributions from the 2017 Current Population Survey (CPS). The post-stratification weight rebalanced the sample based on the following benchmarks: age, race and ethnicity, and gender. The sample weighting was accomplished using an iterative proportional fitting (IFP) process that simultaneously balances the distributions of all variables. Weights were trimmed to prevent individual interviews from having too much influence on the final results.</a:t>
            </a:r>
          </a:p>
          <a:p>
            <a:r>
              <a:rPr lang="en-US" sz="3400" dirty="0">
                <a:solidFill>
                  <a:schemeClr val="tx1"/>
                </a:solidFill>
              </a:rPr>
              <a:t>The margin of error for this survey is +/- 2.5%. Margins of error are typically calculated on probability-based samples and are not technically correct for non-probability online samples. We supply them here to provide a general assessment of error ranges that may be associated with the data.</a:t>
            </a:r>
          </a:p>
          <a:p>
            <a:r>
              <a:rPr lang="en-US" sz="3400" dirty="0">
                <a:solidFill>
                  <a:schemeClr val="tx1"/>
                </a:solidFill>
              </a:rPr>
              <a:t>This survey was fielded between February 23rd, 2022 and March 1st, 2022</a:t>
            </a:r>
          </a:p>
          <a:p>
            <a:r>
              <a:rPr lang="en-US" sz="3400" dirty="0">
                <a:solidFill>
                  <a:schemeClr val="tx1"/>
                </a:solidFill>
              </a:rPr>
              <a:t>For more information about our methodology, </a:t>
            </a:r>
            <a:r>
              <a:rPr lang="en-US" sz="3400" dirty="0">
                <a:solidFill>
                  <a:schemeClr val="tx1"/>
                </a:solidFill>
                <a:hlinkClick r:id="rId3">
                  <a:extLst>
                    <a:ext uri="{A12FA001-AC4F-418D-AE19-62706E023703}">
                      <ahyp:hlinkClr xmlns:ahyp="http://schemas.microsoft.com/office/drawing/2018/hyperlinkcolor" xmlns="" val="tx"/>
                    </a:ext>
                  </a:extLst>
                </a:hlinkClick>
              </a:rPr>
              <a:t>click here</a:t>
            </a:r>
            <a:r>
              <a:rPr lang="en-US" sz="3400" dirty="0">
                <a:solidFill>
                  <a:schemeClr val="tx1"/>
                </a:solidFill>
              </a:rPr>
              <a:t>.</a:t>
            </a:r>
            <a:r>
              <a:rPr lang="en-US" sz="2400" dirty="0"/>
              <a:t/>
            </a:r>
            <a:br>
              <a:rPr lang="en-US" sz="2400" dirty="0"/>
            </a:br>
            <a:endParaRPr lang="en-US" sz="1800" dirty="0"/>
          </a:p>
          <a:p>
            <a:pPr marL="114300" indent="0">
              <a:buNone/>
            </a:pPr>
            <a:endParaRPr lang="en-US" sz="1800" dirty="0"/>
          </a:p>
        </p:txBody>
      </p:sp>
      <p:sp>
        <p:nvSpPr>
          <p:cNvPr id="6" name="Content Placeholder 2">
            <a:extLst>
              <a:ext uri="{FF2B5EF4-FFF2-40B4-BE49-F238E27FC236}">
                <a16:creationId xmlns:a16="http://schemas.microsoft.com/office/drawing/2014/main" id="{C9316278-AE31-CC4E-A62F-84F7FB14E6A4}"/>
              </a:ext>
            </a:extLst>
          </p:cNvPr>
          <p:cNvSpPr txBox="1">
            <a:spLocks/>
          </p:cNvSpPr>
          <p:nvPr/>
        </p:nvSpPr>
        <p:spPr>
          <a:xfrm>
            <a:off x="146304" y="4429760"/>
            <a:ext cx="5329936" cy="389259"/>
          </a:xfrm>
          <a:prstGeom prst="rect">
            <a:avLst/>
          </a:prstGeom>
        </p:spPr>
        <p:txBody>
          <a:bodyPr>
            <a:normAutofit/>
          </a:bodyPr>
          <a:lstStyle>
            <a:lvl1pPr marL="457200" marR="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3200" kern="1200" baseline="0">
                <a:solidFill>
                  <a:srgbClr val="000000"/>
                </a:solidFill>
                <a:latin typeface="Franklin Gothic Medium Cond" panose="020B0606030402020204" pitchFamily="34" charset="0"/>
                <a:ea typeface="+mn-ea"/>
                <a:cs typeface="+mn-cs"/>
              </a:defRPr>
            </a:lvl1pPr>
            <a:lvl2pPr marL="800100" indent="-342900" algn="l" defTabSz="914400" rtl="0" eaLnBrk="1" latinLnBrk="0" hangingPunct="1">
              <a:spcBef>
                <a:spcPct val="20000"/>
              </a:spcBef>
              <a:buFont typeface="Arial" panose="020B0604020202020204" pitchFamily="34" charset="0"/>
              <a:buChar char="•"/>
              <a:defRPr sz="2400" kern="1200" baseline="0">
                <a:solidFill>
                  <a:srgbClr val="20558A"/>
                </a:solidFill>
                <a:latin typeface="Franklin Gothic Medium Cond" panose="020B06060304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rgbClr val="747679"/>
                </a:solidFill>
                <a:latin typeface="Franklin Gothic Book" panose="020B0503020102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 indent="0">
              <a:buNone/>
            </a:pPr>
            <a:r>
              <a:rPr lang="en-US" sz="800" dirty="0"/>
              <a:t>Source: Inside Higher Ed and College Pulse </a:t>
            </a:r>
            <a:r>
              <a:rPr lang="en-US" sz="800" dirty="0">
                <a:hlinkClick r:id="rId4"/>
              </a:rPr>
              <a:t>Student Voice survey</a:t>
            </a:r>
            <a:r>
              <a:rPr lang="en-US" sz="800" dirty="0"/>
              <a:t> </a:t>
            </a:r>
          </a:p>
        </p:txBody>
      </p:sp>
    </p:spTree>
    <p:extLst>
      <p:ext uri="{BB962C8B-B14F-4D97-AF65-F5344CB8AC3E}">
        <p14:creationId xmlns:p14="http://schemas.microsoft.com/office/powerpoint/2010/main" val="36194672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64AB37-2B4E-D14C-9364-1571AEAB4529}"/>
              </a:ext>
            </a:extLst>
          </p:cNvPr>
          <p:cNvSpPr>
            <a:spLocks noGrp="1"/>
          </p:cNvSpPr>
          <p:nvPr>
            <p:ph type="sldNum" sz="quarter" idx="10"/>
          </p:nvPr>
        </p:nvSpPr>
        <p:spPr/>
        <p:txBody>
          <a:bodyPr/>
          <a:lstStyle/>
          <a:p>
            <a:fld id="{04E195D4-3F35-4E05-B500-7E7FD17C6DB3}" type="slidenum">
              <a:rPr lang="en-US" smtClean="0"/>
              <a:pPr/>
              <a:t>20</a:t>
            </a:fld>
            <a:endParaRPr lang="en-US" dirty="0"/>
          </a:p>
        </p:txBody>
      </p:sp>
      <p:sp>
        <p:nvSpPr>
          <p:cNvPr id="4" name="Title 3">
            <a:extLst>
              <a:ext uri="{FF2B5EF4-FFF2-40B4-BE49-F238E27FC236}">
                <a16:creationId xmlns:a16="http://schemas.microsoft.com/office/drawing/2014/main" id="{97C5D0B3-69D8-DF4F-ADF4-544B17FB14F4}"/>
              </a:ext>
            </a:extLst>
          </p:cNvPr>
          <p:cNvSpPr>
            <a:spLocks noGrp="1"/>
          </p:cNvSpPr>
          <p:nvPr>
            <p:ph type="title"/>
          </p:nvPr>
        </p:nvSpPr>
        <p:spPr/>
        <p:txBody>
          <a:bodyPr>
            <a:normAutofit fontScale="90000"/>
          </a:bodyPr>
          <a:lstStyle/>
          <a:p>
            <a:r>
              <a:rPr lang="en-US" sz="2800" dirty="0"/>
              <a:t>Appendix: Recent FAFSA Submission/Completion Rates</a:t>
            </a:r>
          </a:p>
        </p:txBody>
      </p:sp>
      <p:sp>
        <p:nvSpPr>
          <p:cNvPr id="8" name="Content Placeholder 2">
            <a:extLst>
              <a:ext uri="{FF2B5EF4-FFF2-40B4-BE49-F238E27FC236}">
                <a16:creationId xmlns:a16="http://schemas.microsoft.com/office/drawing/2014/main" id="{4F890C39-04D7-7A4F-A6C0-C90C28F596FC}"/>
              </a:ext>
            </a:extLst>
          </p:cNvPr>
          <p:cNvSpPr txBox="1">
            <a:spLocks/>
          </p:cNvSpPr>
          <p:nvPr/>
        </p:nvSpPr>
        <p:spPr>
          <a:xfrm>
            <a:off x="487414" y="4431231"/>
            <a:ext cx="7093308" cy="302610"/>
          </a:xfrm>
          <a:prstGeom prst="rect">
            <a:avLst/>
          </a:prstGeom>
        </p:spPr>
        <p:txBody>
          <a:bodyPr>
            <a:normAutofit/>
          </a:bodyPr>
          <a:lstStyle>
            <a:lvl1pPr marL="457200" marR="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3200" kern="1200" baseline="0">
                <a:solidFill>
                  <a:srgbClr val="000000"/>
                </a:solidFill>
                <a:latin typeface="Franklin Gothic Medium Cond" panose="020B0606030402020204" pitchFamily="34" charset="0"/>
                <a:ea typeface="+mn-ea"/>
                <a:cs typeface="+mn-cs"/>
              </a:defRPr>
            </a:lvl1pPr>
            <a:lvl2pPr marL="800100" indent="-342900" algn="l" defTabSz="914400" rtl="0" eaLnBrk="1" latinLnBrk="0" hangingPunct="1">
              <a:spcBef>
                <a:spcPct val="20000"/>
              </a:spcBef>
              <a:buFont typeface="Arial" panose="020B0604020202020204" pitchFamily="34" charset="0"/>
              <a:buChar char="•"/>
              <a:defRPr sz="2400" kern="1200" baseline="0">
                <a:solidFill>
                  <a:srgbClr val="20558A"/>
                </a:solidFill>
                <a:latin typeface="Franklin Gothic Medium Cond" panose="020B06060304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rgbClr val="747679"/>
                </a:solidFill>
                <a:latin typeface="Franklin Gothic Book" panose="020B0503020102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 indent="0">
              <a:buFont typeface="Arial" panose="020B0604020202020204" pitchFamily="34" charset="0"/>
              <a:buNone/>
            </a:pPr>
            <a:r>
              <a:rPr lang="en-US" sz="1100" dirty="0"/>
              <a:t>Source: Form Your Future and studentaid.gov </a:t>
            </a:r>
            <a:endParaRPr lang="en-US" dirty="0"/>
          </a:p>
        </p:txBody>
      </p:sp>
      <p:sp>
        <p:nvSpPr>
          <p:cNvPr id="9" name="Content Placeholder 2">
            <a:extLst>
              <a:ext uri="{FF2B5EF4-FFF2-40B4-BE49-F238E27FC236}">
                <a16:creationId xmlns:a16="http://schemas.microsoft.com/office/drawing/2014/main" id="{62D6BCFC-AB2F-E14B-AD74-2E6838D2735E}"/>
              </a:ext>
            </a:extLst>
          </p:cNvPr>
          <p:cNvSpPr>
            <a:spLocks noGrp="1"/>
          </p:cNvSpPr>
          <p:nvPr>
            <p:ph idx="1"/>
          </p:nvPr>
        </p:nvSpPr>
        <p:spPr>
          <a:xfrm>
            <a:off x="389038" y="910037"/>
            <a:ext cx="7664997" cy="1782849"/>
          </a:xfrm>
        </p:spPr>
        <p:txBody>
          <a:bodyPr/>
          <a:lstStyle/>
          <a:p>
            <a:pPr marL="400050" indent="-285750"/>
            <a:r>
              <a:rPr lang="en-US" sz="1400" dirty="0"/>
              <a:t>Free Application for Federal Student Aid (FAFSA) serves as an indicator for post-secondary plans. </a:t>
            </a:r>
          </a:p>
          <a:p>
            <a:pPr marL="400050" indent="-285750"/>
            <a:endParaRPr lang="en-US" sz="1400" dirty="0"/>
          </a:p>
          <a:p>
            <a:pPr marL="400050" indent="-285750"/>
            <a:r>
              <a:rPr lang="en-US" sz="1400" dirty="0">
                <a:ea typeface="Palatino Linotype" panose="02040502050505030304" pitchFamily="18" charset="0"/>
                <a:cs typeface="Palatino Linotype" panose="02040502050505030304" pitchFamily="18" charset="0"/>
              </a:rPr>
              <a:t>FAFSA completions in Virginia are up this year compared to the previous year. This could be interpreted as a slightly greater interest in college by current high school seniors. </a:t>
            </a:r>
          </a:p>
          <a:p>
            <a:pPr marL="400050" indent="-285750"/>
            <a:endParaRPr lang="en-US" sz="1400" dirty="0">
              <a:ea typeface="Palatino Linotype" panose="02040502050505030304" pitchFamily="18" charset="0"/>
              <a:cs typeface="Palatino Linotype" panose="02040502050505030304" pitchFamily="18" charset="0"/>
            </a:endParaRPr>
          </a:p>
          <a:p>
            <a:pPr marL="400050" indent="-285750"/>
            <a:r>
              <a:rPr lang="en-US" sz="1400" dirty="0">
                <a:ea typeface="Palatino Linotype" panose="02040502050505030304" pitchFamily="18" charset="0"/>
                <a:cs typeface="Palatino Linotype" panose="02040502050505030304" pitchFamily="18" charset="0"/>
              </a:rPr>
              <a:t>Virginia currently ranks 17</a:t>
            </a:r>
            <a:r>
              <a:rPr lang="en-US" sz="1400" baseline="30000" dirty="0">
                <a:ea typeface="Palatino Linotype" panose="02040502050505030304" pitchFamily="18" charset="0"/>
                <a:cs typeface="Palatino Linotype" panose="02040502050505030304" pitchFamily="18" charset="0"/>
              </a:rPr>
              <a:t>th</a:t>
            </a:r>
            <a:r>
              <a:rPr lang="en-US" sz="1400" dirty="0">
                <a:ea typeface="Palatino Linotype" panose="02040502050505030304" pitchFamily="18" charset="0"/>
                <a:cs typeface="Palatino Linotype" panose="02040502050505030304" pitchFamily="18" charset="0"/>
              </a:rPr>
              <a:t> in the country at 38.9% completion of FAFSAs statewide. The national average is 37.3%.</a:t>
            </a:r>
          </a:p>
          <a:p>
            <a:pPr marL="114300" indent="0">
              <a:buNone/>
            </a:pPr>
            <a:endParaRPr lang="en-US" sz="1600" dirty="0">
              <a:ea typeface="Palatino Linotype" panose="02040502050505030304" pitchFamily="18" charset="0"/>
              <a:cs typeface="Palatino Linotype" panose="02040502050505030304" pitchFamily="18" charset="0"/>
            </a:endParaRPr>
          </a:p>
          <a:p>
            <a:pPr marL="114300" indent="0">
              <a:buNone/>
            </a:pPr>
            <a:endParaRPr lang="en-US" sz="800" dirty="0">
              <a:ea typeface="Palatino Linotype" panose="02040502050505030304" pitchFamily="18" charset="0"/>
              <a:cs typeface="Palatino Linotype" panose="02040502050505030304" pitchFamily="18" charset="0"/>
            </a:endParaRPr>
          </a:p>
        </p:txBody>
      </p:sp>
      <p:graphicFrame>
        <p:nvGraphicFramePr>
          <p:cNvPr id="10" name="Table 9">
            <a:extLst>
              <a:ext uri="{FF2B5EF4-FFF2-40B4-BE49-F238E27FC236}">
                <a16:creationId xmlns:a16="http://schemas.microsoft.com/office/drawing/2014/main" id="{DC1D4846-B436-8844-99CA-06785A91A874}"/>
              </a:ext>
            </a:extLst>
          </p:cNvPr>
          <p:cNvGraphicFramePr>
            <a:graphicFrameLocks noGrp="1"/>
          </p:cNvGraphicFramePr>
          <p:nvPr>
            <p:extLst/>
          </p:nvPr>
        </p:nvGraphicFramePr>
        <p:xfrm>
          <a:off x="1510653" y="2678607"/>
          <a:ext cx="5836076" cy="1569720"/>
        </p:xfrm>
        <a:graphic>
          <a:graphicData uri="http://schemas.openxmlformats.org/drawingml/2006/table">
            <a:tbl>
              <a:tblPr firstRow="1" bandRow="1">
                <a:tableStyleId>{5C22544A-7EE6-4342-B048-85BDC9FD1C3A}</a:tableStyleId>
              </a:tblPr>
              <a:tblGrid>
                <a:gridCol w="1459019">
                  <a:extLst>
                    <a:ext uri="{9D8B030D-6E8A-4147-A177-3AD203B41FA5}">
                      <a16:colId xmlns:a16="http://schemas.microsoft.com/office/drawing/2014/main" val="927113523"/>
                    </a:ext>
                  </a:extLst>
                </a:gridCol>
                <a:gridCol w="1459019">
                  <a:extLst>
                    <a:ext uri="{9D8B030D-6E8A-4147-A177-3AD203B41FA5}">
                      <a16:colId xmlns:a16="http://schemas.microsoft.com/office/drawing/2014/main" val="3029200020"/>
                    </a:ext>
                  </a:extLst>
                </a:gridCol>
                <a:gridCol w="1459019">
                  <a:extLst>
                    <a:ext uri="{9D8B030D-6E8A-4147-A177-3AD203B41FA5}">
                      <a16:colId xmlns:a16="http://schemas.microsoft.com/office/drawing/2014/main" val="381757639"/>
                    </a:ext>
                  </a:extLst>
                </a:gridCol>
                <a:gridCol w="1459019">
                  <a:extLst>
                    <a:ext uri="{9D8B030D-6E8A-4147-A177-3AD203B41FA5}">
                      <a16:colId xmlns:a16="http://schemas.microsoft.com/office/drawing/2014/main" val="3301918786"/>
                    </a:ext>
                  </a:extLst>
                </a:gridCol>
              </a:tblGrid>
              <a:tr h="370840">
                <a:tc gridSpan="4">
                  <a:txBody>
                    <a:bodyPr/>
                    <a:lstStyle/>
                    <a:p>
                      <a:r>
                        <a:rPr lang="en-US" sz="1200" dirty="0"/>
                        <a:t>Estimated FAFSA Totals in Virginia from February 3, 2022 through February 3, 2023</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049782513"/>
                  </a:ext>
                </a:extLst>
              </a:tr>
              <a:tr h="370840">
                <a:tc>
                  <a:txBody>
                    <a:bodyPr/>
                    <a:lstStyle/>
                    <a:p>
                      <a:endParaRPr lang="en-US" sz="1000" dirty="0"/>
                    </a:p>
                  </a:txBody>
                  <a:tcPr/>
                </a:tc>
                <a:tc>
                  <a:txBody>
                    <a:bodyPr/>
                    <a:lstStyle/>
                    <a:p>
                      <a:pPr algn="ctr"/>
                      <a:r>
                        <a:rPr lang="en-US" sz="1000" b="1" u="sng" dirty="0"/>
                        <a:t>2022</a:t>
                      </a:r>
                    </a:p>
                  </a:txBody>
                  <a:tcPr/>
                </a:tc>
                <a:tc>
                  <a:txBody>
                    <a:bodyPr/>
                    <a:lstStyle/>
                    <a:p>
                      <a:pPr algn="ctr"/>
                      <a:r>
                        <a:rPr lang="en-US" sz="1000" b="1" u="sng" dirty="0"/>
                        <a:t>2023</a:t>
                      </a:r>
                    </a:p>
                  </a:txBody>
                  <a:tcPr/>
                </a:tc>
                <a:tc>
                  <a:txBody>
                    <a:bodyPr/>
                    <a:lstStyle/>
                    <a:p>
                      <a:pPr algn="ctr"/>
                      <a:r>
                        <a:rPr lang="en-US" sz="1000" b="1" u="sng" dirty="0"/>
                        <a:t>2022 to 2023 Increase</a:t>
                      </a:r>
                    </a:p>
                  </a:txBody>
                  <a:tcPr/>
                </a:tc>
                <a:extLst>
                  <a:ext uri="{0D108BD9-81ED-4DB2-BD59-A6C34878D82A}">
                    <a16:rowId xmlns:a16="http://schemas.microsoft.com/office/drawing/2014/main" val="1319543967"/>
                  </a:ext>
                </a:extLst>
              </a:tr>
              <a:tr h="370840">
                <a:tc>
                  <a:txBody>
                    <a:bodyPr/>
                    <a:lstStyle/>
                    <a:p>
                      <a:r>
                        <a:rPr lang="en-US" sz="1000" b="1" dirty="0"/>
                        <a:t>Submitted</a:t>
                      </a:r>
                    </a:p>
                  </a:txBody>
                  <a:tcPr/>
                </a:tc>
                <a:tc>
                  <a:txBody>
                    <a:bodyPr/>
                    <a:lstStyle/>
                    <a:p>
                      <a:pPr algn="ctr"/>
                      <a:r>
                        <a:rPr lang="en-US" sz="1000" dirty="0"/>
                        <a:t>39,772</a:t>
                      </a:r>
                    </a:p>
                  </a:txBody>
                  <a:tcPr/>
                </a:tc>
                <a:tc>
                  <a:txBody>
                    <a:bodyPr/>
                    <a:lstStyle/>
                    <a:p>
                      <a:pPr algn="ctr"/>
                      <a:r>
                        <a:rPr lang="en-US" sz="1000" dirty="0"/>
                        <a:t>42,052</a:t>
                      </a:r>
                    </a:p>
                  </a:txBody>
                  <a:tcPr/>
                </a:tc>
                <a:tc>
                  <a:txBody>
                    <a:bodyPr/>
                    <a:lstStyle/>
                    <a:p>
                      <a:pPr algn="ctr"/>
                      <a:r>
                        <a:rPr lang="en-US" sz="1000" dirty="0"/>
                        <a:t>2,280</a:t>
                      </a:r>
                    </a:p>
                  </a:txBody>
                  <a:tcPr/>
                </a:tc>
                <a:extLst>
                  <a:ext uri="{0D108BD9-81ED-4DB2-BD59-A6C34878D82A}">
                    <a16:rowId xmlns:a16="http://schemas.microsoft.com/office/drawing/2014/main" val="604753248"/>
                  </a:ext>
                </a:extLst>
              </a:tr>
              <a:tr h="370840">
                <a:tc>
                  <a:txBody>
                    <a:bodyPr/>
                    <a:lstStyle/>
                    <a:p>
                      <a:r>
                        <a:rPr lang="en-US" sz="1000" b="1" dirty="0"/>
                        <a:t>Completed</a:t>
                      </a:r>
                    </a:p>
                  </a:txBody>
                  <a:tcPr/>
                </a:tc>
                <a:tc>
                  <a:txBody>
                    <a:bodyPr/>
                    <a:lstStyle/>
                    <a:p>
                      <a:pPr algn="ctr"/>
                      <a:r>
                        <a:rPr lang="en-US" sz="1000" dirty="0"/>
                        <a:t>37,774</a:t>
                      </a:r>
                    </a:p>
                  </a:txBody>
                  <a:tcPr/>
                </a:tc>
                <a:tc>
                  <a:txBody>
                    <a:bodyPr/>
                    <a:lstStyle/>
                    <a:p>
                      <a:pPr algn="ctr"/>
                      <a:r>
                        <a:rPr lang="en-US" sz="1000" dirty="0"/>
                        <a:t>39,733</a:t>
                      </a:r>
                    </a:p>
                  </a:txBody>
                  <a:tcPr/>
                </a:tc>
                <a:tc>
                  <a:txBody>
                    <a:bodyPr/>
                    <a:lstStyle/>
                    <a:p>
                      <a:pPr algn="ctr"/>
                      <a:r>
                        <a:rPr lang="en-US" sz="1000" dirty="0"/>
                        <a:t>1,959</a:t>
                      </a:r>
                    </a:p>
                  </a:txBody>
                  <a:tcPr/>
                </a:tc>
                <a:extLst>
                  <a:ext uri="{0D108BD9-81ED-4DB2-BD59-A6C34878D82A}">
                    <a16:rowId xmlns:a16="http://schemas.microsoft.com/office/drawing/2014/main" val="1496832639"/>
                  </a:ext>
                </a:extLst>
              </a:tr>
            </a:tbl>
          </a:graphicData>
        </a:graphic>
      </p:graphicFrame>
    </p:spTree>
    <p:extLst>
      <p:ext uri="{BB962C8B-B14F-4D97-AF65-F5344CB8AC3E}">
        <p14:creationId xmlns:p14="http://schemas.microsoft.com/office/powerpoint/2010/main" val="39918604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64AB37-2B4E-D14C-9364-1571AEAB4529}"/>
              </a:ext>
            </a:extLst>
          </p:cNvPr>
          <p:cNvSpPr>
            <a:spLocks noGrp="1"/>
          </p:cNvSpPr>
          <p:nvPr>
            <p:ph type="sldNum" sz="quarter" idx="10"/>
          </p:nvPr>
        </p:nvSpPr>
        <p:spPr/>
        <p:txBody>
          <a:bodyPr/>
          <a:lstStyle/>
          <a:p>
            <a:fld id="{04E195D4-3F35-4E05-B500-7E7FD17C6DB3}" type="slidenum">
              <a:rPr lang="en-US" smtClean="0"/>
              <a:pPr/>
              <a:t>21</a:t>
            </a:fld>
            <a:endParaRPr lang="en-US" dirty="0"/>
          </a:p>
        </p:txBody>
      </p:sp>
      <p:sp>
        <p:nvSpPr>
          <p:cNvPr id="4" name="Title 3">
            <a:extLst>
              <a:ext uri="{FF2B5EF4-FFF2-40B4-BE49-F238E27FC236}">
                <a16:creationId xmlns:a16="http://schemas.microsoft.com/office/drawing/2014/main" id="{97C5D0B3-69D8-DF4F-ADF4-544B17FB14F4}"/>
              </a:ext>
            </a:extLst>
          </p:cNvPr>
          <p:cNvSpPr>
            <a:spLocks noGrp="1"/>
          </p:cNvSpPr>
          <p:nvPr>
            <p:ph type="title"/>
          </p:nvPr>
        </p:nvSpPr>
        <p:spPr/>
        <p:txBody>
          <a:bodyPr>
            <a:normAutofit/>
          </a:bodyPr>
          <a:lstStyle/>
          <a:p>
            <a:r>
              <a:rPr lang="en-US" sz="2800" dirty="0" smtClean="0"/>
              <a:t>Appendix: Applications </a:t>
            </a:r>
            <a:r>
              <a:rPr lang="en-US" sz="2800" dirty="0"/>
              <a:t>per Institution, 2012-2021</a:t>
            </a:r>
          </a:p>
        </p:txBody>
      </p:sp>
      <p:sp>
        <p:nvSpPr>
          <p:cNvPr id="8" name="Content Placeholder 2">
            <a:extLst>
              <a:ext uri="{FF2B5EF4-FFF2-40B4-BE49-F238E27FC236}">
                <a16:creationId xmlns:a16="http://schemas.microsoft.com/office/drawing/2014/main" id="{4F890C39-04D7-7A4F-A6C0-C90C28F596FC}"/>
              </a:ext>
            </a:extLst>
          </p:cNvPr>
          <p:cNvSpPr txBox="1">
            <a:spLocks/>
          </p:cNvSpPr>
          <p:nvPr/>
        </p:nvSpPr>
        <p:spPr>
          <a:xfrm>
            <a:off x="0" y="4562467"/>
            <a:ext cx="7506591" cy="188141"/>
          </a:xfrm>
          <a:prstGeom prst="rect">
            <a:avLst/>
          </a:prstGeom>
        </p:spPr>
        <p:txBody>
          <a:bodyPr>
            <a:normAutofit fontScale="92500" lnSpcReduction="10000"/>
          </a:bodyPr>
          <a:lstStyle>
            <a:lvl1pPr marL="457200" marR="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3200" kern="1200" baseline="0">
                <a:solidFill>
                  <a:srgbClr val="000000"/>
                </a:solidFill>
                <a:latin typeface="Franklin Gothic Medium Cond" panose="020B0606030402020204" pitchFamily="34" charset="0"/>
                <a:ea typeface="+mn-ea"/>
                <a:cs typeface="+mn-cs"/>
              </a:defRPr>
            </a:lvl1pPr>
            <a:lvl2pPr marL="800100" indent="-342900" algn="l" defTabSz="914400" rtl="0" eaLnBrk="1" latinLnBrk="0" hangingPunct="1">
              <a:spcBef>
                <a:spcPct val="20000"/>
              </a:spcBef>
              <a:buFont typeface="Arial" panose="020B0604020202020204" pitchFamily="34" charset="0"/>
              <a:buChar char="•"/>
              <a:defRPr sz="2400" kern="1200" baseline="0">
                <a:solidFill>
                  <a:srgbClr val="20558A"/>
                </a:solidFill>
                <a:latin typeface="Franklin Gothic Medium Cond" panose="020B06060304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rgbClr val="747679"/>
                </a:solidFill>
                <a:latin typeface="Franklin Gothic Book" panose="020B0503020102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 indent="0">
              <a:buNone/>
            </a:pPr>
            <a:r>
              <a:rPr lang="en-US" sz="800" dirty="0"/>
              <a:t>Source: SCHEV B08 Report</a:t>
            </a:r>
          </a:p>
        </p:txBody>
      </p:sp>
      <p:pic>
        <p:nvPicPr>
          <p:cNvPr id="3" name="Picture 2">
            <a:extLst>
              <a:ext uri="{FF2B5EF4-FFF2-40B4-BE49-F238E27FC236}">
                <a16:creationId xmlns:a16="http://schemas.microsoft.com/office/drawing/2014/main" id="{AF60CDD2-2233-4D4F-9DC4-C3D9877C25F9}"/>
              </a:ext>
            </a:extLst>
          </p:cNvPr>
          <p:cNvPicPr>
            <a:picLocks noChangeAspect="1"/>
          </p:cNvPicPr>
          <p:nvPr/>
        </p:nvPicPr>
        <p:blipFill>
          <a:blip r:embed="rId3"/>
          <a:stretch>
            <a:fillRect/>
          </a:stretch>
        </p:blipFill>
        <p:spPr>
          <a:xfrm>
            <a:off x="1337534" y="940712"/>
            <a:ext cx="5788116" cy="3694042"/>
          </a:xfrm>
          <a:prstGeom prst="rect">
            <a:avLst/>
          </a:prstGeom>
        </p:spPr>
      </p:pic>
    </p:spTree>
    <p:extLst>
      <p:ext uri="{BB962C8B-B14F-4D97-AF65-F5344CB8AC3E}">
        <p14:creationId xmlns:p14="http://schemas.microsoft.com/office/powerpoint/2010/main" val="10493833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64AB37-2B4E-D14C-9364-1571AEAB4529}"/>
              </a:ext>
            </a:extLst>
          </p:cNvPr>
          <p:cNvSpPr>
            <a:spLocks noGrp="1"/>
          </p:cNvSpPr>
          <p:nvPr>
            <p:ph type="sldNum" sz="quarter" idx="10"/>
          </p:nvPr>
        </p:nvSpPr>
        <p:spPr/>
        <p:txBody>
          <a:bodyPr/>
          <a:lstStyle/>
          <a:p>
            <a:fld id="{04E195D4-3F35-4E05-B500-7E7FD17C6DB3}" type="slidenum">
              <a:rPr lang="en-US" smtClean="0"/>
              <a:pPr/>
              <a:t>22</a:t>
            </a:fld>
            <a:endParaRPr lang="en-US" dirty="0"/>
          </a:p>
        </p:txBody>
      </p:sp>
      <p:sp>
        <p:nvSpPr>
          <p:cNvPr id="4" name="Title 3">
            <a:extLst>
              <a:ext uri="{FF2B5EF4-FFF2-40B4-BE49-F238E27FC236}">
                <a16:creationId xmlns:a16="http://schemas.microsoft.com/office/drawing/2014/main" id="{97C5D0B3-69D8-DF4F-ADF4-544B17FB14F4}"/>
              </a:ext>
            </a:extLst>
          </p:cNvPr>
          <p:cNvSpPr>
            <a:spLocks noGrp="1"/>
          </p:cNvSpPr>
          <p:nvPr>
            <p:ph type="title"/>
          </p:nvPr>
        </p:nvSpPr>
        <p:spPr/>
        <p:txBody>
          <a:bodyPr>
            <a:normAutofit fontScale="90000"/>
          </a:bodyPr>
          <a:lstStyle/>
          <a:p>
            <a:r>
              <a:rPr lang="en-US" sz="2800" dirty="0"/>
              <a:t>Appendix: Institution </a:t>
            </a:r>
            <a:r>
              <a:rPr lang="en-US" sz="2800" dirty="0"/>
              <a:t>Acceptance Rate Trends, 2012-2021</a:t>
            </a:r>
          </a:p>
        </p:txBody>
      </p:sp>
      <p:pic>
        <p:nvPicPr>
          <p:cNvPr id="3" name="Picture 2">
            <a:extLst>
              <a:ext uri="{FF2B5EF4-FFF2-40B4-BE49-F238E27FC236}">
                <a16:creationId xmlns:a16="http://schemas.microsoft.com/office/drawing/2014/main" id="{934CD68B-D95C-F74D-A399-56CC21D844A4}"/>
              </a:ext>
            </a:extLst>
          </p:cNvPr>
          <p:cNvPicPr>
            <a:picLocks noChangeAspect="1"/>
          </p:cNvPicPr>
          <p:nvPr/>
        </p:nvPicPr>
        <p:blipFill>
          <a:blip r:embed="rId3"/>
          <a:stretch>
            <a:fillRect/>
          </a:stretch>
        </p:blipFill>
        <p:spPr>
          <a:xfrm>
            <a:off x="1396706" y="1048659"/>
            <a:ext cx="5479223" cy="3496903"/>
          </a:xfrm>
          <a:prstGeom prst="rect">
            <a:avLst/>
          </a:prstGeom>
        </p:spPr>
      </p:pic>
      <p:sp>
        <p:nvSpPr>
          <p:cNvPr id="7" name="Content Placeholder 2">
            <a:extLst>
              <a:ext uri="{FF2B5EF4-FFF2-40B4-BE49-F238E27FC236}">
                <a16:creationId xmlns:a16="http://schemas.microsoft.com/office/drawing/2014/main" id="{0D59F200-AE24-354E-95A4-08CF3B47C5D7}"/>
              </a:ext>
            </a:extLst>
          </p:cNvPr>
          <p:cNvSpPr txBox="1">
            <a:spLocks/>
          </p:cNvSpPr>
          <p:nvPr/>
        </p:nvSpPr>
        <p:spPr>
          <a:xfrm>
            <a:off x="146304" y="4542221"/>
            <a:ext cx="5082988" cy="201854"/>
          </a:xfrm>
          <a:prstGeom prst="rect">
            <a:avLst/>
          </a:prstGeom>
        </p:spPr>
        <p:txBody>
          <a:bodyPr>
            <a:normAutofit lnSpcReduction="10000"/>
          </a:bodyPr>
          <a:lstStyle>
            <a:lvl1pPr marL="457200" marR="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3200" kern="1200" baseline="0">
                <a:solidFill>
                  <a:srgbClr val="000000"/>
                </a:solidFill>
                <a:latin typeface="Franklin Gothic Medium Cond" panose="020B0606030402020204" pitchFamily="34" charset="0"/>
                <a:ea typeface="+mn-ea"/>
                <a:cs typeface="+mn-cs"/>
              </a:defRPr>
            </a:lvl1pPr>
            <a:lvl2pPr marL="800100" indent="-342900" algn="l" defTabSz="914400" rtl="0" eaLnBrk="1" latinLnBrk="0" hangingPunct="1">
              <a:spcBef>
                <a:spcPct val="20000"/>
              </a:spcBef>
              <a:buFont typeface="Arial" panose="020B0604020202020204" pitchFamily="34" charset="0"/>
              <a:buChar char="•"/>
              <a:defRPr sz="2400" kern="1200" baseline="0">
                <a:solidFill>
                  <a:srgbClr val="20558A"/>
                </a:solidFill>
                <a:latin typeface="Franklin Gothic Medium Cond" panose="020B06060304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rgbClr val="747679"/>
                </a:solidFill>
                <a:latin typeface="Franklin Gothic Book" panose="020B0503020102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 indent="0">
              <a:buNone/>
            </a:pPr>
            <a:r>
              <a:rPr lang="en-US" sz="800" dirty="0"/>
              <a:t>Source: SCHEV B08 Report</a:t>
            </a:r>
          </a:p>
        </p:txBody>
      </p:sp>
    </p:spTree>
    <p:extLst>
      <p:ext uri="{BB962C8B-B14F-4D97-AF65-F5344CB8AC3E}">
        <p14:creationId xmlns:p14="http://schemas.microsoft.com/office/powerpoint/2010/main" val="28438872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64AB37-2B4E-D14C-9364-1571AEAB4529}"/>
              </a:ext>
            </a:extLst>
          </p:cNvPr>
          <p:cNvSpPr>
            <a:spLocks noGrp="1"/>
          </p:cNvSpPr>
          <p:nvPr>
            <p:ph type="sldNum" sz="quarter" idx="10"/>
          </p:nvPr>
        </p:nvSpPr>
        <p:spPr/>
        <p:txBody>
          <a:bodyPr/>
          <a:lstStyle/>
          <a:p>
            <a:fld id="{04E195D4-3F35-4E05-B500-7E7FD17C6DB3}" type="slidenum">
              <a:rPr lang="en-US" smtClean="0"/>
              <a:pPr/>
              <a:t>23</a:t>
            </a:fld>
            <a:endParaRPr lang="en-US" dirty="0"/>
          </a:p>
        </p:txBody>
      </p:sp>
      <p:sp>
        <p:nvSpPr>
          <p:cNvPr id="4" name="Title 3">
            <a:extLst>
              <a:ext uri="{FF2B5EF4-FFF2-40B4-BE49-F238E27FC236}">
                <a16:creationId xmlns:a16="http://schemas.microsoft.com/office/drawing/2014/main" id="{97C5D0B3-69D8-DF4F-ADF4-544B17FB14F4}"/>
              </a:ext>
            </a:extLst>
          </p:cNvPr>
          <p:cNvSpPr>
            <a:spLocks noGrp="1"/>
          </p:cNvSpPr>
          <p:nvPr>
            <p:ph type="title"/>
          </p:nvPr>
        </p:nvSpPr>
        <p:spPr/>
        <p:txBody>
          <a:bodyPr>
            <a:normAutofit/>
          </a:bodyPr>
          <a:lstStyle/>
          <a:p>
            <a:r>
              <a:rPr lang="en-US" sz="2800" dirty="0"/>
              <a:t>Appendix: Yield </a:t>
            </a:r>
            <a:r>
              <a:rPr lang="en-US" sz="2800" dirty="0"/>
              <a:t>Rate by Institution, 2012-2021</a:t>
            </a:r>
          </a:p>
        </p:txBody>
      </p:sp>
      <p:pic>
        <p:nvPicPr>
          <p:cNvPr id="3" name="Picture 2">
            <a:extLst>
              <a:ext uri="{FF2B5EF4-FFF2-40B4-BE49-F238E27FC236}">
                <a16:creationId xmlns:a16="http://schemas.microsoft.com/office/drawing/2014/main" id="{6EDCFCEC-F4BD-424C-BE60-61A14209C7E7}"/>
              </a:ext>
            </a:extLst>
          </p:cNvPr>
          <p:cNvPicPr>
            <a:picLocks noChangeAspect="1"/>
          </p:cNvPicPr>
          <p:nvPr/>
        </p:nvPicPr>
        <p:blipFill>
          <a:blip r:embed="rId3"/>
          <a:stretch>
            <a:fillRect/>
          </a:stretch>
        </p:blipFill>
        <p:spPr>
          <a:xfrm>
            <a:off x="1781810" y="910037"/>
            <a:ext cx="5838190" cy="3748858"/>
          </a:xfrm>
          <a:prstGeom prst="rect">
            <a:avLst/>
          </a:prstGeom>
        </p:spPr>
      </p:pic>
      <p:sp>
        <p:nvSpPr>
          <p:cNvPr id="6" name="Content Placeholder 2">
            <a:extLst>
              <a:ext uri="{FF2B5EF4-FFF2-40B4-BE49-F238E27FC236}">
                <a16:creationId xmlns:a16="http://schemas.microsoft.com/office/drawing/2014/main" id="{30D19E69-E188-EB44-A307-E693E66E1FBA}"/>
              </a:ext>
            </a:extLst>
          </p:cNvPr>
          <p:cNvSpPr txBox="1">
            <a:spLocks/>
          </p:cNvSpPr>
          <p:nvPr/>
        </p:nvSpPr>
        <p:spPr>
          <a:xfrm>
            <a:off x="146304" y="4542221"/>
            <a:ext cx="5082988" cy="201854"/>
          </a:xfrm>
          <a:prstGeom prst="rect">
            <a:avLst/>
          </a:prstGeom>
        </p:spPr>
        <p:txBody>
          <a:bodyPr>
            <a:normAutofit lnSpcReduction="10000"/>
          </a:bodyPr>
          <a:lstStyle>
            <a:lvl1pPr marL="457200" marR="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3200" kern="1200" baseline="0">
                <a:solidFill>
                  <a:srgbClr val="000000"/>
                </a:solidFill>
                <a:latin typeface="Franklin Gothic Medium Cond" panose="020B0606030402020204" pitchFamily="34" charset="0"/>
                <a:ea typeface="+mn-ea"/>
                <a:cs typeface="+mn-cs"/>
              </a:defRPr>
            </a:lvl1pPr>
            <a:lvl2pPr marL="800100" indent="-342900" algn="l" defTabSz="914400" rtl="0" eaLnBrk="1" latinLnBrk="0" hangingPunct="1">
              <a:spcBef>
                <a:spcPct val="20000"/>
              </a:spcBef>
              <a:buFont typeface="Arial" panose="020B0604020202020204" pitchFamily="34" charset="0"/>
              <a:buChar char="•"/>
              <a:defRPr sz="2400" kern="1200" baseline="0">
                <a:solidFill>
                  <a:srgbClr val="20558A"/>
                </a:solidFill>
                <a:latin typeface="Franklin Gothic Medium Cond" panose="020B06060304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rgbClr val="747679"/>
                </a:solidFill>
                <a:latin typeface="Franklin Gothic Book" panose="020B0503020102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 indent="0">
              <a:buNone/>
            </a:pPr>
            <a:r>
              <a:rPr lang="en-US" sz="800" dirty="0"/>
              <a:t>Source: SCHEV B08 Report</a:t>
            </a:r>
          </a:p>
        </p:txBody>
      </p:sp>
    </p:spTree>
    <p:extLst>
      <p:ext uri="{BB962C8B-B14F-4D97-AF65-F5344CB8AC3E}">
        <p14:creationId xmlns:p14="http://schemas.microsoft.com/office/powerpoint/2010/main" val="40953604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64AB37-2B4E-D14C-9364-1571AEAB4529}"/>
              </a:ext>
            </a:extLst>
          </p:cNvPr>
          <p:cNvSpPr>
            <a:spLocks noGrp="1"/>
          </p:cNvSpPr>
          <p:nvPr>
            <p:ph type="sldNum" sz="quarter" idx="10"/>
          </p:nvPr>
        </p:nvSpPr>
        <p:spPr/>
        <p:txBody>
          <a:bodyPr/>
          <a:lstStyle/>
          <a:p>
            <a:fld id="{04E195D4-3F35-4E05-B500-7E7FD17C6DB3}" type="slidenum">
              <a:rPr lang="en-US" smtClean="0"/>
              <a:pPr/>
              <a:t>24</a:t>
            </a:fld>
            <a:endParaRPr lang="en-US" dirty="0"/>
          </a:p>
        </p:txBody>
      </p:sp>
      <p:sp>
        <p:nvSpPr>
          <p:cNvPr id="4" name="Title 3">
            <a:extLst>
              <a:ext uri="{FF2B5EF4-FFF2-40B4-BE49-F238E27FC236}">
                <a16:creationId xmlns:a16="http://schemas.microsoft.com/office/drawing/2014/main" id="{97C5D0B3-69D8-DF4F-ADF4-544B17FB14F4}"/>
              </a:ext>
            </a:extLst>
          </p:cNvPr>
          <p:cNvSpPr>
            <a:spLocks noGrp="1"/>
          </p:cNvSpPr>
          <p:nvPr>
            <p:ph type="title"/>
          </p:nvPr>
        </p:nvSpPr>
        <p:spPr/>
        <p:txBody>
          <a:bodyPr>
            <a:normAutofit/>
          </a:bodyPr>
          <a:lstStyle/>
          <a:p>
            <a:r>
              <a:rPr lang="en-US" sz="2000" dirty="0"/>
              <a:t>Appendix: FTIC </a:t>
            </a:r>
            <a:r>
              <a:rPr lang="en-US" sz="2000" dirty="0"/>
              <a:t>Cohort Retention Rate by Institution, 2012-2021</a:t>
            </a:r>
          </a:p>
        </p:txBody>
      </p:sp>
      <p:sp>
        <p:nvSpPr>
          <p:cNvPr id="8" name="Content Placeholder 2">
            <a:extLst>
              <a:ext uri="{FF2B5EF4-FFF2-40B4-BE49-F238E27FC236}">
                <a16:creationId xmlns:a16="http://schemas.microsoft.com/office/drawing/2014/main" id="{4F890C39-04D7-7A4F-A6C0-C90C28F596FC}"/>
              </a:ext>
            </a:extLst>
          </p:cNvPr>
          <p:cNvSpPr txBox="1">
            <a:spLocks/>
          </p:cNvSpPr>
          <p:nvPr/>
        </p:nvSpPr>
        <p:spPr>
          <a:xfrm>
            <a:off x="146304" y="4512880"/>
            <a:ext cx="7093308" cy="302610"/>
          </a:xfrm>
          <a:prstGeom prst="rect">
            <a:avLst/>
          </a:prstGeom>
        </p:spPr>
        <p:txBody>
          <a:bodyPr>
            <a:normAutofit/>
          </a:bodyPr>
          <a:lstStyle>
            <a:lvl1pPr marL="457200" marR="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3200" kern="1200" baseline="0">
                <a:solidFill>
                  <a:srgbClr val="000000"/>
                </a:solidFill>
                <a:latin typeface="Franklin Gothic Medium Cond" panose="020B0606030402020204" pitchFamily="34" charset="0"/>
                <a:ea typeface="+mn-ea"/>
                <a:cs typeface="+mn-cs"/>
              </a:defRPr>
            </a:lvl1pPr>
            <a:lvl2pPr marL="800100" indent="-342900" algn="l" defTabSz="914400" rtl="0" eaLnBrk="1" latinLnBrk="0" hangingPunct="1">
              <a:spcBef>
                <a:spcPct val="20000"/>
              </a:spcBef>
              <a:buFont typeface="Arial" panose="020B0604020202020204" pitchFamily="34" charset="0"/>
              <a:buChar char="•"/>
              <a:defRPr sz="2400" kern="1200" baseline="0">
                <a:solidFill>
                  <a:srgbClr val="20558A"/>
                </a:solidFill>
                <a:latin typeface="Franklin Gothic Medium Cond" panose="020B06060304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rgbClr val="747679"/>
                </a:solidFill>
                <a:latin typeface="Franklin Gothic Book" panose="020B0503020102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 indent="0">
              <a:buFont typeface="Arial" panose="020B0604020202020204" pitchFamily="34" charset="0"/>
              <a:buNone/>
            </a:pPr>
            <a:r>
              <a:rPr lang="en-US" sz="800" dirty="0"/>
              <a:t>Source: SCHEV RT01 Report</a:t>
            </a:r>
          </a:p>
        </p:txBody>
      </p:sp>
      <p:pic>
        <p:nvPicPr>
          <p:cNvPr id="3" name="Picture 2">
            <a:extLst>
              <a:ext uri="{FF2B5EF4-FFF2-40B4-BE49-F238E27FC236}">
                <a16:creationId xmlns:a16="http://schemas.microsoft.com/office/drawing/2014/main" id="{85CDB1FF-9F02-5345-BB8D-5C7206F8E42F}"/>
              </a:ext>
            </a:extLst>
          </p:cNvPr>
          <p:cNvPicPr>
            <a:picLocks noChangeAspect="1"/>
          </p:cNvPicPr>
          <p:nvPr/>
        </p:nvPicPr>
        <p:blipFill>
          <a:blip r:embed="rId3"/>
          <a:stretch>
            <a:fillRect/>
          </a:stretch>
        </p:blipFill>
        <p:spPr>
          <a:xfrm>
            <a:off x="1466850" y="957340"/>
            <a:ext cx="5772762" cy="3706845"/>
          </a:xfrm>
          <a:prstGeom prst="rect">
            <a:avLst/>
          </a:prstGeom>
        </p:spPr>
      </p:pic>
    </p:spTree>
    <p:extLst>
      <p:ext uri="{BB962C8B-B14F-4D97-AF65-F5344CB8AC3E}">
        <p14:creationId xmlns:p14="http://schemas.microsoft.com/office/powerpoint/2010/main" val="2569549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64AB37-2B4E-D14C-9364-1571AEAB4529}"/>
              </a:ext>
            </a:extLst>
          </p:cNvPr>
          <p:cNvSpPr>
            <a:spLocks noGrp="1"/>
          </p:cNvSpPr>
          <p:nvPr>
            <p:ph type="sldNum" sz="quarter" idx="10"/>
          </p:nvPr>
        </p:nvSpPr>
        <p:spPr/>
        <p:txBody>
          <a:bodyPr/>
          <a:lstStyle/>
          <a:p>
            <a:fld id="{04E195D4-3F35-4E05-B500-7E7FD17C6DB3}" type="slidenum">
              <a:rPr lang="en-US" smtClean="0"/>
              <a:pPr/>
              <a:t>25</a:t>
            </a:fld>
            <a:endParaRPr lang="en-US" dirty="0"/>
          </a:p>
        </p:txBody>
      </p:sp>
      <p:sp>
        <p:nvSpPr>
          <p:cNvPr id="4" name="Title 3">
            <a:extLst>
              <a:ext uri="{FF2B5EF4-FFF2-40B4-BE49-F238E27FC236}">
                <a16:creationId xmlns:a16="http://schemas.microsoft.com/office/drawing/2014/main" id="{97C5D0B3-69D8-DF4F-ADF4-544B17FB14F4}"/>
              </a:ext>
            </a:extLst>
          </p:cNvPr>
          <p:cNvSpPr>
            <a:spLocks noGrp="1"/>
          </p:cNvSpPr>
          <p:nvPr>
            <p:ph type="title"/>
          </p:nvPr>
        </p:nvSpPr>
        <p:spPr/>
        <p:txBody>
          <a:bodyPr>
            <a:normAutofit fontScale="90000"/>
          </a:bodyPr>
          <a:lstStyle/>
          <a:p>
            <a:r>
              <a:rPr lang="en-US" dirty="0"/>
              <a:t>Appendix: Annual Admissions - FTIC</a:t>
            </a:r>
            <a:br>
              <a:rPr lang="en-US" dirty="0"/>
            </a:br>
            <a:endParaRPr lang="en-US" dirty="0"/>
          </a:p>
        </p:txBody>
      </p:sp>
      <p:pic>
        <p:nvPicPr>
          <p:cNvPr id="5" name="Picture 4">
            <a:extLst>
              <a:ext uri="{FF2B5EF4-FFF2-40B4-BE49-F238E27FC236}">
                <a16:creationId xmlns:a16="http://schemas.microsoft.com/office/drawing/2014/main" id="{81217BE5-D305-7C46-97AA-8895B713DE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10037"/>
            <a:ext cx="7158246" cy="2926103"/>
          </a:xfrm>
          <a:prstGeom prst="rect">
            <a:avLst/>
          </a:prstGeom>
        </p:spPr>
      </p:pic>
      <p:sp>
        <p:nvSpPr>
          <p:cNvPr id="7" name="Content Placeholder 2">
            <a:extLst>
              <a:ext uri="{FF2B5EF4-FFF2-40B4-BE49-F238E27FC236}">
                <a16:creationId xmlns:a16="http://schemas.microsoft.com/office/drawing/2014/main" id="{02C9AF18-38E0-1644-ABD7-E99AD73F8EF7}"/>
              </a:ext>
            </a:extLst>
          </p:cNvPr>
          <p:cNvSpPr txBox="1">
            <a:spLocks/>
          </p:cNvSpPr>
          <p:nvPr/>
        </p:nvSpPr>
        <p:spPr>
          <a:xfrm>
            <a:off x="487414" y="4431231"/>
            <a:ext cx="7093308" cy="302610"/>
          </a:xfrm>
          <a:prstGeom prst="rect">
            <a:avLst/>
          </a:prstGeom>
        </p:spPr>
        <p:txBody>
          <a:bodyPr>
            <a:normAutofit/>
          </a:bodyPr>
          <a:lstStyle>
            <a:lvl1pPr marL="457200" marR="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3200" kern="1200" baseline="0">
                <a:solidFill>
                  <a:srgbClr val="000000"/>
                </a:solidFill>
                <a:latin typeface="Franklin Gothic Medium Cond" panose="020B0606030402020204" pitchFamily="34" charset="0"/>
                <a:ea typeface="+mn-ea"/>
                <a:cs typeface="+mn-cs"/>
              </a:defRPr>
            </a:lvl1pPr>
            <a:lvl2pPr marL="800100" indent="-342900" algn="l" defTabSz="914400" rtl="0" eaLnBrk="1" latinLnBrk="0" hangingPunct="1">
              <a:spcBef>
                <a:spcPct val="20000"/>
              </a:spcBef>
              <a:buFont typeface="Arial" panose="020B0604020202020204" pitchFamily="34" charset="0"/>
              <a:buChar char="•"/>
              <a:defRPr sz="2400" kern="1200" baseline="0">
                <a:solidFill>
                  <a:srgbClr val="20558A"/>
                </a:solidFill>
                <a:latin typeface="Franklin Gothic Medium Cond" panose="020B06060304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rgbClr val="747679"/>
                </a:solidFill>
                <a:latin typeface="Franklin Gothic Book" panose="020B0503020102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 indent="0">
              <a:buFont typeface="Arial" panose="020B0604020202020204" pitchFamily="34" charset="0"/>
              <a:buNone/>
            </a:pPr>
            <a:r>
              <a:rPr lang="en-US" sz="1100" dirty="0"/>
              <a:t>Source: SCHEV B08 Admissions Report</a:t>
            </a:r>
            <a:endParaRPr lang="en-US" dirty="0"/>
          </a:p>
        </p:txBody>
      </p:sp>
      <p:pic>
        <p:nvPicPr>
          <p:cNvPr id="8" name="Picture 7">
            <a:extLst>
              <a:ext uri="{FF2B5EF4-FFF2-40B4-BE49-F238E27FC236}">
                <a16:creationId xmlns:a16="http://schemas.microsoft.com/office/drawing/2014/main" id="{4074BA92-DCB7-0A45-A30A-A8A47442E4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4278" y="1344707"/>
            <a:ext cx="2376130" cy="1008734"/>
          </a:xfrm>
          <a:prstGeom prst="rect">
            <a:avLst/>
          </a:prstGeom>
        </p:spPr>
      </p:pic>
      <p:pic>
        <p:nvPicPr>
          <p:cNvPr id="11" name="Picture 10">
            <a:extLst>
              <a:ext uri="{FF2B5EF4-FFF2-40B4-BE49-F238E27FC236}">
                <a16:creationId xmlns:a16="http://schemas.microsoft.com/office/drawing/2014/main" id="{AF9E7307-BB66-5941-9F1C-5673AE5BF7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8194" y="2761129"/>
            <a:ext cx="2554793" cy="1075011"/>
          </a:xfrm>
          <a:prstGeom prst="rect">
            <a:avLst/>
          </a:prstGeom>
        </p:spPr>
      </p:pic>
    </p:spTree>
    <p:extLst>
      <p:ext uri="{BB962C8B-B14F-4D97-AF65-F5344CB8AC3E}">
        <p14:creationId xmlns:p14="http://schemas.microsoft.com/office/powerpoint/2010/main" val="32445151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64AB37-2B4E-D14C-9364-1571AEAB4529}"/>
              </a:ext>
            </a:extLst>
          </p:cNvPr>
          <p:cNvSpPr>
            <a:spLocks noGrp="1"/>
          </p:cNvSpPr>
          <p:nvPr>
            <p:ph type="sldNum" sz="quarter" idx="10"/>
          </p:nvPr>
        </p:nvSpPr>
        <p:spPr/>
        <p:txBody>
          <a:bodyPr/>
          <a:lstStyle/>
          <a:p>
            <a:fld id="{04E195D4-3F35-4E05-B500-7E7FD17C6DB3}" type="slidenum">
              <a:rPr lang="en-US" smtClean="0"/>
              <a:pPr/>
              <a:t>26</a:t>
            </a:fld>
            <a:endParaRPr lang="en-US" dirty="0"/>
          </a:p>
        </p:txBody>
      </p:sp>
      <p:sp>
        <p:nvSpPr>
          <p:cNvPr id="4" name="Title 3">
            <a:extLst>
              <a:ext uri="{FF2B5EF4-FFF2-40B4-BE49-F238E27FC236}">
                <a16:creationId xmlns:a16="http://schemas.microsoft.com/office/drawing/2014/main" id="{97C5D0B3-69D8-DF4F-ADF4-544B17FB14F4}"/>
              </a:ext>
            </a:extLst>
          </p:cNvPr>
          <p:cNvSpPr>
            <a:spLocks noGrp="1"/>
          </p:cNvSpPr>
          <p:nvPr>
            <p:ph type="title"/>
          </p:nvPr>
        </p:nvSpPr>
        <p:spPr/>
        <p:txBody>
          <a:bodyPr>
            <a:normAutofit fontScale="90000"/>
          </a:bodyPr>
          <a:lstStyle/>
          <a:p>
            <a:r>
              <a:rPr lang="en-US" dirty="0"/>
              <a:t>Annual Admissions (Sample) cont’d.</a:t>
            </a:r>
            <a:br>
              <a:rPr lang="en-US" dirty="0"/>
            </a:br>
            <a:endParaRPr lang="en-US" dirty="0"/>
          </a:p>
        </p:txBody>
      </p:sp>
      <p:sp>
        <p:nvSpPr>
          <p:cNvPr id="7" name="Content Placeholder 2">
            <a:extLst>
              <a:ext uri="{FF2B5EF4-FFF2-40B4-BE49-F238E27FC236}">
                <a16:creationId xmlns:a16="http://schemas.microsoft.com/office/drawing/2014/main" id="{02C9AF18-38E0-1644-ABD7-E99AD73F8EF7}"/>
              </a:ext>
            </a:extLst>
          </p:cNvPr>
          <p:cNvSpPr txBox="1">
            <a:spLocks/>
          </p:cNvSpPr>
          <p:nvPr/>
        </p:nvSpPr>
        <p:spPr>
          <a:xfrm>
            <a:off x="487414" y="4431231"/>
            <a:ext cx="7093308" cy="302610"/>
          </a:xfrm>
          <a:prstGeom prst="rect">
            <a:avLst/>
          </a:prstGeom>
        </p:spPr>
        <p:txBody>
          <a:bodyPr>
            <a:normAutofit/>
          </a:bodyPr>
          <a:lstStyle>
            <a:lvl1pPr marL="457200" marR="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3200" kern="1200" baseline="0">
                <a:solidFill>
                  <a:srgbClr val="000000"/>
                </a:solidFill>
                <a:latin typeface="Franklin Gothic Medium Cond" panose="020B0606030402020204" pitchFamily="34" charset="0"/>
                <a:ea typeface="+mn-ea"/>
                <a:cs typeface="+mn-cs"/>
              </a:defRPr>
            </a:lvl1pPr>
            <a:lvl2pPr marL="800100" indent="-342900" algn="l" defTabSz="914400" rtl="0" eaLnBrk="1" latinLnBrk="0" hangingPunct="1">
              <a:spcBef>
                <a:spcPct val="20000"/>
              </a:spcBef>
              <a:buFont typeface="Arial" panose="020B0604020202020204" pitchFamily="34" charset="0"/>
              <a:buChar char="•"/>
              <a:defRPr sz="2400" kern="1200" baseline="0">
                <a:solidFill>
                  <a:srgbClr val="20558A"/>
                </a:solidFill>
                <a:latin typeface="Franklin Gothic Medium Cond" panose="020B06060304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rgbClr val="747679"/>
                </a:solidFill>
                <a:latin typeface="Franklin Gothic Book" panose="020B0503020102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 indent="0">
              <a:buFont typeface="Arial" panose="020B0604020202020204" pitchFamily="34" charset="0"/>
              <a:buNone/>
            </a:pPr>
            <a:r>
              <a:rPr lang="en-US" sz="1100" dirty="0"/>
              <a:t>Source: SCHEV B08 Admissions Report</a:t>
            </a:r>
            <a:endParaRPr lang="en-US" dirty="0"/>
          </a:p>
        </p:txBody>
      </p:sp>
      <p:pic>
        <p:nvPicPr>
          <p:cNvPr id="13" name="Picture 12">
            <a:extLst>
              <a:ext uri="{FF2B5EF4-FFF2-40B4-BE49-F238E27FC236}">
                <a16:creationId xmlns:a16="http://schemas.microsoft.com/office/drawing/2014/main" id="{4F9703B7-3E51-E247-9A3B-4FF4663F81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814" y="1450428"/>
            <a:ext cx="4231381" cy="1805151"/>
          </a:xfrm>
          <a:prstGeom prst="rect">
            <a:avLst/>
          </a:prstGeom>
        </p:spPr>
      </p:pic>
      <p:pic>
        <p:nvPicPr>
          <p:cNvPr id="17" name="Picture 16">
            <a:extLst>
              <a:ext uri="{FF2B5EF4-FFF2-40B4-BE49-F238E27FC236}">
                <a16:creationId xmlns:a16="http://schemas.microsoft.com/office/drawing/2014/main" id="{C1FCF4B6-746B-A84E-8BA9-1FD929F1D9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0195" y="1450428"/>
            <a:ext cx="4272455" cy="1883702"/>
          </a:xfrm>
          <a:prstGeom prst="rect">
            <a:avLst/>
          </a:prstGeom>
        </p:spPr>
      </p:pic>
    </p:spTree>
    <p:extLst>
      <p:ext uri="{BB962C8B-B14F-4D97-AF65-F5344CB8AC3E}">
        <p14:creationId xmlns:p14="http://schemas.microsoft.com/office/powerpoint/2010/main" val="16785936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64AB37-2B4E-D14C-9364-1571AEAB4529}"/>
              </a:ext>
            </a:extLst>
          </p:cNvPr>
          <p:cNvSpPr>
            <a:spLocks noGrp="1"/>
          </p:cNvSpPr>
          <p:nvPr>
            <p:ph type="sldNum" sz="quarter" idx="10"/>
          </p:nvPr>
        </p:nvSpPr>
        <p:spPr/>
        <p:txBody>
          <a:bodyPr/>
          <a:lstStyle/>
          <a:p>
            <a:fld id="{04E195D4-3F35-4E05-B500-7E7FD17C6DB3}" type="slidenum">
              <a:rPr lang="en-US" smtClean="0"/>
              <a:pPr/>
              <a:t>27</a:t>
            </a:fld>
            <a:endParaRPr lang="en-US" dirty="0"/>
          </a:p>
        </p:txBody>
      </p:sp>
      <p:sp>
        <p:nvSpPr>
          <p:cNvPr id="4" name="Title 3">
            <a:extLst>
              <a:ext uri="{FF2B5EF4-FFF2-40B4-BE49-F238E27FC236}">
                <a16:creationId xmlns:a16="http://schemas.microsoft.com/office/drawing/2014/main" id="{97C5D0B3-69D8-DF4F-ADF4-544B17FB14F4}"/>
              </a:ext>
            </a:extLst>
          </p:cNvPr>
          <p:cNvSpPr>
            <a:spLocks noGrp="1"/>
          </p:cNvSpPr>
          <p:nvPr>
            <p:ph type="title"/>
          </p:nvPr>
        </p:nvSpPr>
        <p:spPr/>
        <p:txBody>
          <a:bodyPr>
            <a:normAutofit fontScale="90000"/>
          </a:bodyPr>
          <a:lstStyle/>
          <a:p>
            <a:r>
              <a:rPr lang="en-US" dirty="0"/>
              <a:t>Annual Admissions (Sample) cont’d.</a:t>
            </a:r>
            <a:br>
              <a:rPr lang="en-US" dirty="0"/>
            </a:br>
            <a:endParaRPr lang="en-US" dirty="0"/>
          </a:p>
        </p:txBody>
      </p:sp>
      <p:sp>
        <p:nvSpPr>
          <p:cNvPr id="7" name="Content Placeholder 2">
            <a:extLst>
              <a:ext uri="{FF2B5EF4-FFF2-40B4-BE49-F238E27FC236}">
                <a16:creationId xmlns:a16="http://schemas.microsoft.com/office/drawing/2014/main" id="{02C9AF18-38E0-1644-ABD7-E99AD73F8EF7}"/>
              </a:ext>
            </a:extLst>
          </p:cNvPr>
          <p:cNvSpPr txBox="1">
            <a:spLocks/>
          </p:cNvSpPr>
          <p:nvPr/>
        </p:nvSpPr>
        <p:spPr>
          <a:xfrm>
            <a:off x="487414" y="4431231"/>
            <a:ext cx="7093308" cy="302610"/>
          </a:xfrm>
          <a:prstGeom prst="rect">
            <a:avLst/>
          </a:prstGeom>
        </p:spPr>
        <p:txBody>
          <a:bodyPr>
            <a:normAutofit/>
          </a:bodyPr>
          <a:lstStyle>
            <a:lvl1pPr marL="457200" marR="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3200" kern="1200" baseline="0">
                <a:solidFill>
                  <a:srgbClr val="000000"/>
                </a:solidFill>
                <a:latin typeface="Franklin Gothic Medium Cond" panose="020B0606030402020204" pitchFamily="34" charset="0"/>
                <a:ea typeface="+mn-ea"/>
                <a:cs typeface="+mn-cs"/>
              </a:defRPr>
            </a:lvl1pPr>
            <a:lvl2pPr marL="800100" indent="-342900" algn="l" defTabSz="914400" rtl="0" eaLnBrk="1" latinLnBrk="0" hangingPunct="1">
              <a:spcBef>
                <a:spcPct val="20000"/>
              </a:spcBef>
              <a:buFont typeface="Arial" panose="020B0604020202020204" pitchFamily="34" charset="0"/>
              <a:buChar char="•"/>
              <a:defRPr sz="2400" kern="1200" baseline="0">
                <a:solidFill>
                  <a:srgbClr val="20558A"/>
                </a:solidFill>
                <a:latin typeface="Franklin Gothic Medium Cond" panose="020B06060304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rgbClr val="747679"/>
                </a:solidFill>
                <a:latin typeface="Franklin Gothic Book" panose="020B0503020102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 indent="0">
              <a:buFont typeface="Arial" panose="020B0604020202020204" pitchFamily="34" charset="0"/>
              <a:buNone/>
            </a:pPr>
            <a:r>
              <a:rPr lang="en-US" sz="1100" dirty="0"/>
              <a:t>Source: SCHEV B08 Admissions Report</a:t>
            </a:r>
            <a:endParaRPr lang="en-US" dirty="0"/>
          </a:p>
        </p:txBody>
      </p:sp>
      <p:pic>
        <p:nvPicPr>
          <p:cNvPr id="5" name="Picture 4">
            <a:extLst>
              <a:ext uri="{FF2B5EF4-FFF2-40B4-BE49-F238E27FC236}">
                <a16:creationId xmlns:a16="http://schemas.microsoft.com/office/drawing/2014/main" id="{78470FDA-9AE4-554A-94F9-CD2191A44D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304" y="1445434"/>
            <a:ext cx="4490195" cy="1888696"/>
          </a:xfrm>
          <a:prstGeom prst="rect">
            <a:avLst/>
          </a:prstGeom>
        </p:spPr>
      </p:pic>
      <p:pic>
        <p:nvPicPr>
          <p:cNvPr id="8" name="Picture 7">
            <a:extLst>
              <a:ext uri="{FF2B5EF4-FFF2-40B4-BE49-F238E27FC236}">
                <a16:creationId xmlns:a16="http://schemas.microsoft.com/office/drawing/2014/main" id="{7BF415EB-BCDD-3843-88A4-63252135C5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9378" y="1534530"/>
            <a:ext cx="4293394" cy="1799600"/>
          </a:xfrm>
          <a:prstGeom prst="rect">
            <a:avLst/>
          </a:prstGeom>
        </p:spPr>
      </p:pic>
    </p:spTree>
    <p:extLst>
      <p:ext uri="{BB962C8B-B14F-4D97-AF65-F5344CB8AC3E}">
        <p14:creationId xmlns:p14="http://schemas.microsoft.com/office/powerpoint/2010/main" val="16127152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64AB37-2B4E-D14C-9364-1571AEAB4529}"/>
              </a:ext>
            </a:extLst>
          </p:cNvPr>
          <p:cNvSpPr>
            <a:spLocks noGrp="1"/>
          </p:cNvSpPr>
          <p:nvPr>
            <p:ph type="sldNum" sz="quarter" idx="10"/>
          </p:nvPr>
        </p:nvSpPr>
        <p:spPr/>
        <p:txBody>
          <a:bodyPr/>
          <a:lstStyle/>
          <a:p>
            <a:fld id="{04E195D4-3F35-4E05-B500-7E7FD17C6DB3}" type="slidenum">
              <a:rPr lang="en-US" smtClean="0"/>
              <a:pPr/>
              <a:t>28</a:t>
            </a:fld>
            <a:endParaRPr lang="en-US" dirty="0"/>
          </a:p>
        </p:txBody>
      </p:sp>
      <p:sp>
        <p:nvSpPr>
          <p:cNvPr id="4" name="Title 3">
            <a:extLst>
              <a:ext uri="{FF2B5EF4-FFF2-40B4-BE49-F238E27FC236}">
                <a16:creationId xmlns:a16="http://schemas.microsoft.com/office/drawing/2014/main" id="{97C5D0B3-69D8-DF4F-ADF4-544B17FB14F4}"/>
              </a:ext>
            </a:extLst>
          </p:cNvPr>
          <p:cNvSpPr>
            <a:spLocks noGrp="1"/>
          </p:cNvSpPr>
          <p:nvPr>
            <p:ph type="title"/>
          </p:nvPr>
        </p:nvSpPr>
        <p:spPr/>
        <p:txBody>
          <a:bodyPr>
            <a:normAutofit fontScale="90000"/>
          </a:bodyPr>
          <a:lstStyle/>
          <a:p>
            <a:r>
              <a:rPr lang="en-US" dirty="0"/>
              <a:t>Annual Admissions (Sample) cont’d.</a:t>
            </a:r>
            <a:br>
              <a:rPr lang="en-US" dirty="0"/>
            </a:br>
            <a:endParaRPr lang="en-US" dirty="0"/>
          </a:p>
        </p:txBody>
      </p:sp>
      <p:sp>
        <p:nvSpPr>
          <p:cNvPr id="7" name="Content Placeholder 2">
            <a:extLst>
              <a:ext uri="{FF2B5EF4-FFF2-40B4-BE49-F238E27FC236}">
                <a16:creationId xmlns:a16="http://schemas.microsoft.com/office/drawing/2014/main" id="{02C9AF18-38E0-1644-ABD7-E99AD73F8EF7}"/>
              </a:ext>
            </a:extLst>
          </p:cNvPr>
          <p:cNvSpPr txBox="1">
            <a:spLocks/>
          </p:cNvSpPr>
          <p:nvPr/>
        </p:nvSpPr>
        <p:spPr>
          <a:xfrm>
            <a:off x="487414" y="4431231"/>
            <a:ext cx="7093308" cy="302610"/>
          </a:xfrm>
          <a:prstGeom prst="rect">
            <a:avLst/>
          </a:prstGeom>
        </p:spPr>
        <p:txBody>
          <a:bodyPr>
            <a:normAutofit/>
          </a:bodyPr>
          <a:lstStyle>
            <a:lvl1pPr marL="457200" marR="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3200" kern="1200" baseline="0">
                <a:solidFill>
                  <a:srgbClr val="000000"/>
                </a:solidFill>
                <a:latin typeface="Franklin Gothic Medium Cond" panose="020B0606030402020204" pitchFamily="34" charset="0"/>
                <a:ea typeface="+mn-ea"/>
                <a:cs typeface="+mn-cs"/>
              </a:defRPr>
            </a:lvl1pPr>
            <a:lvl2pPr marL="800100" indent="-342900" algn="l" defTabSz="914400" rtl="0" eaLnBrk="1" latinLnBrk="0" hangingPunct="1">
              <a:spcBef>
                <a:spcPct val="20000"/>
              </a:spcBef>
              <a:buFont typeface="Arial" panose="020B0604020202020204" pitchFamily="34" charset="0"/>
              <a:buChar char="•"/>
              <a:defRPr sz="2400" kern="1200" baseline="0">
                <a:solidFill>
                  <a:srgbClr val="20558A"/>
                </a:solidFill>
                <a:latin typeface="Franklin Gothic Medium Cond" panose="020B06060304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rgbClr val="747679"/>
                </a:solidFill>
                <a:latin typeface="Franklin Gothic Book" panose="020B0503020102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 indent="0">
              <a:buFont typeface="Arial" panose="020B0604020202020204" pitchFamily="34" charset="0"/>
              <a:buNone/>
            </a:pPr>
            <a:r>
              <a:rPr lang="en-US" sz="1100" dirty="0"/>
              <a:t>Source: SCHEV B08 Admissions Report</a:t>
            </a:r>
            <a:endParaRPr lang="en-US" dirty="0"/>
          </a:p>
        </p:txBody>
      </p:sp>
      <p:pic>
        <p:nvPicPr>
          <p:cNvPr id="6" name="Picture 5">
            <a:extLst>
              <a:ext uri="{FF2B5EF4-FFF2-40B4-BE49-F238E27FC236}">
                <a16:creationId xmlns:a16="http://schemas.microsoft.com/office/drawing/2014/main" id="{A7578778-B0CC-9F4F-8900-6D32F3FD9D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835" y="1631730"/>
            <a:ext cx="3962902" cy="1778659"/>
          </a:xfrm>
          <a:prstGeom prst="rect">
            <a:avLst/>
          </a:prstGeom>
        </p:spPr>
      </p:pic>
      <p:pic>
        <p:nvPicPr>
          <p:cNvPr id="12" name="Picture 11">
            <a:extLst>
              <a:ext uri="{FF2B5EF4-FFF2-40B4-BE49-F238E27FC236}">
                <a16:creationId xmlns:a16="http://schemas.microsoft.com/office/drawing/2014/main" id="{D0577826-99A7-5640-8CC1-0DCE211193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8703" y="1687314"/>
            <a:ext cx="3970217" cy="1801901"/>
          </a:xfrm>
          <a:prstGeom prst="rect">
            <a:avLst/>
          </a:prstGeom>
        </p:spPr>
      </p:pic>
    </p:spTree>
    <p:extLst>
      <p:ext uri="{BB962C8B-B14F-4D97-AF65-F5344CB8AC3E}">
        <p14:creationId xmlns:p14="http://schemas.microsoft.com/office/powerpoint/2010/main" val="4031612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64AB37-2B4E-D14C-9364-1571AEAB4529}"/>
              </a:ext>
            </a:extLst>
          </p:cNvPr>
          <p:cNvSpPr>
            <a:spLocks noGrp="1"/>
          </p:cNvSpPr>
          <p:nvPr>
            <p:ph type="sldNum" sz="quarter" idx="10"/>
          </p:nvPr>
        </p:nvSpPr>
        <p:spPr/>
        <p:txBody>
          <a:bodyPr/>
          <a:lstStyle/>
          <a:p>
            <a:fld id="{04E195D4-3F35-4E05-B500-7E7FD17C6DB3}" type="slidenum">
              <a:rPr lang="en-US" smtClean="0"/>
              <a:pPr/>
              <a:t>2</a:t>
            </a:fld>
            <a:endParaRPr lang="en-US" dirty="0"/>
          </a:p>
        </p:txBody>
      </p:sp>
      <p:sp>
        <p:nvSpPr>
          <p:cNvPr id="4" name="Title 3">
            <a:extLst>
              <a:ext uri="{FF2B5EF4-FFF2-40B4-BE49-F238E27FC236}">
                <a16:creationId xmlns:a16="http://schemas.microsoft.com/office/drawing/2014/main" id="{97C5D0B3-69D8-DF4F-ADF4-544B17FB14F4}"/>
              </a:ext>
            </a:extLst>
          </p:cNvPr>
          <p:cNvSpPr>
            <a:spLocks noGrp="1"/>
          </p:cNvSpPr>
          <p:nvPr>
            <p:ph type="title"/>
          </p:nvPr>
        </p:nvSpPr>
        <p:spPr/>
        <p:txBody>
          <a:bodyPr>
            <a:normAutofit/>
          </a:bodyPr>
          <a:lstStyle/>
          <a:p>
            <a:r>
              <a:rPr lang="en-US" sz="3200" dirty="0"/>
              <a:t>Appendix: Restructuring Act</a:t>
            </a:r>
          </a:p>
        </p:txBody>
      </p:sp>
      <p:sp>
        <p:nvSpPr>
          <p:cNvPr id="10" name="Content Placeholder 2">
            <a:extLst>
              <a:ext uri="{FF2B5EF4-FFF2-40B4-BE49-F238E27FC236}">
                <a16:creationId xmlns:a16="http://schemas.microsoft.com/office/drawing/2014/main" id="{23CBAF57-1FB7-479F-A7F4-C2D9F57A9678}"/>
              </a:ext>
            </a:extLst>
          </p:cNvPr>
          <p:cNvSpPr txBox="1">
            <a:spLocks/>
          </p:cNvSpPr>
          <p:nvPr/>
        </p:nvSpPr>
        <p:spPr>
          <a:xfrm>
            <a:off x="284521" y="1033828"/>
            <a:ext cx="8016182" cy="3783317"/>
          </a:xfrm>
          <a:prstGeom prst="rect">
            <a:avLst/>
          </a:prstGeom>
        </p:spPr>
        <p:txBody>
          <a:bodyPr>
            <a:normAutofit/>
          </a:bodyPr>
          <a:lstStyle>
            <a:lvl1pPr marL="457200" marR="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3200" kern="1200" baseline="0">
                <a:solidFill>
                  <a:srgbClr val="000000"/>
                </a:solidFill>
                <a:latin typeface="Franklin Gothic Medium Cond" panose="020B0606030402020204" pitchFamily="34" charset="0"/>
                <a:ea typeface="+mn-ea"/>
                <a:cs typeface="+mn-cs"/>
              </a:defRPr>
            </a:lvl1pPr>
            <a:lvl2pPr marL="800100" indent="-342900" algn="l" defTabSz="914400" rtl="0" eaLnBrk="1" latinLnBrk="0" hangingPunct="1">
              <a:spcBef>
                <a:spcPct val="20000"/>
              </a:spcBef>
              <a:buFont typeface="Arial" panose="020B0604020202020204" pitchFamily="34" charset="0"/>
              <a:buChar char="•"/>
              <a:defRPr sz="2400" kern="1200" baseline="0">
                <a:solidFill>
                  <a:srgbClr val="20558A"/>
                </a:solidFill>
                <a:latin typeface="Franklin Gothic Medium Cond" panose="020B06060304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rgbClr val="747679"/>
                </a:solidFill>
                <a:latin typeface="Franklin Gothic Book" panose="020B0503020102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 indent="0">
              <a:buNone/>
            </a:pPr>
            <a:r>
              <a:rPr lang="en-US" sz="1800" dirty="0">
                <a:effectLst/>
                <a:ea typeface="Times New Roman" panose="02020603050405020304" pitchFamily="18" charset="0"/>
                <a:cs typeface="Times New Roman" panose="02020603050405020304" pitchFamily="18" charset="0"/>
              </a:rPr>
              <a:t>Restructured Higher Education Financial and Administrative Operations Act (Code of Virginia)</a:t>
            </a:r>
            <a:endParaRPr lang="en-US" sz="1800" dirty="0">
              <a:ea typeface="Times New Roman" panose="02020603050405020304" pitchFamily="18" charset="0"/>
              <a:cs typeface="Times New Roman" panose="02020603050405020304" pitchFamily="18" charset="0"/>
            </a:endParaRPr>
          </a:p>
          <a:p>
            <a:pPr marL="114300" indent="0">
              <a:buNone/>
            </a:pPr>
            <a:r>
              <a:rPr lang="en-US" sz="1800" u="sng" dirty="0">
                <a:solidFill>
                  <a:srgbClr val="1155CC"/>
                </a:solidFill>
                <a:effectLst/>
                <a:ea typeface="Times New Roman" panose="02020603050405020304" pitchFamily="18" charset="0"/>
                <a:cs typeface="Times New Roman" panose="02020603050405020304" pitchFamily="18" charset="0"/>
                <a:hlinkClick r:id="rId3"/>
              </a:rPr>
              <a:t>https://law.lis.virginia.gov/vacode/title23.1/chapter10/section23.1-1002/</a:t>
            </a:r>
            <a:endParaRPr lang="en-US" sz="1800" u="sng" dirty="0">
              <a:solidFill>
                <a:srgbClr val="1155CC"/>
              </a:solidFill>
              <a:effectLst/>
              <a:ea typeface="Times New Roman" panose="02020603050405020304" pitchFamily="18" charset="0"/>
              <a:cs typeface="Times New Roman" panose="02020603050405020304" pitchFamily="18" charset="0"/>
            </a:endParaRPr>
          </a:p>
          <a:p>
            <a:pPr marL="114300" indent="0">
              <a:buNone/>
            </a:pPr>
            <a:r>
              <a:rPr lang="en-US" sz="1800" dirty="0">
                <a:solidFill>
                  <a:srgbClr val="444444"/>
                </a:solidFill>
                <a:effectLst/>
                <a:ea typeface="Times New Roman" panose="02020603050405020304" pitchFamily="18" charset="0"/>
                <a:cs typeface="Times New Roman" panose="02020603050405020304" pitchFamily="18" charset="0"/>
              </a:rPr>
              <a:t>1. Consistent with its institutional mission, provide access to higher education for all citizens throughout the Commonwealth, including underrepresented populations, and consistent with subdivision 4 of § </a:t>
            </a:r>
            <a:r>
              <a:rPr lang="en-US" sz="1800" u="sng" dirty="0">
                <a:solidFill>
                  <a:srgbClr val="3498DB"/>
                </a:solidFill>
                <a:effectLst/>
                <a:ea typeface="Times New Roman" panose="02020603050405020304" pitchFamily="18" charset="0"/>
                <a:cs typeface="Times New Roman" panose="02020603050405020304" pitchFamily="18" charset="0"/>
                <a:hlinkClick r:id="rId4"/>
              </a:rPr>
              <a:t>23.1-203</a:t>
            </a:r>
            <a:r>
              <a:rPr lang="en-US" sz="1800" dirty="0">
                <a:solidFill>
                  <a:srgbClr val="444444"/>
                </a:solidFill>
                <a:effectLst/>
                <a:ea typeface="Times New Roman" panose="02020603050405020304" pitchFamily="18" charset="0"/>
                <a:cs typeface="Times New Roman" panose="02020603050405020304" pitchFamily="18" charset="0"/>
              </a:rPr>
              <a:t> and in accordance with anticipated demand analysis, meet enrollment projections and degree estimates as agreed upon with the Council. Each such institution shall bear a measure of responsibility for ensuring that the statewide demand for enrollment is met;</a:t>
            </a:r>
            <a:endParaRPr lang="en-US" sz="1800" dirty="0">
              <a:effectLst/>
              <a:ea typeface="Calibri" panose="020F0502020204030204" pitchFamily="34" charset="0"/>
              <a:cs typeface="Times New Roman" panose="02020603050405020304" pitchFamily="18" charset="0"/>
            </a:endParaRPr>
          </a:p>
          <a:p>
            <a:pPr marL="114300" indent="0">
              <a:buNone/>
            </a:pPr>
            <a:r>
              <a:rPr lang="en-US" sz="1800" dirty="0">
                <a:solidFill>
                  <a:srgbClr val="444444"/>
                </a:solidFill>
                <a:effectLst/>
                <a:latin typeface="Times" panose="02020603050405020304" pitchFamily="18" charset="0"/>
                <a:ea typeface="Times New Roman" panose="02020603050405020304" pitchFamily="18" charset="0"/>
              </a:rPr>
              <a:t/>
            </a:r>
            <a:br>
              <a:rPr lang="en-US" sz="1800" dirty="0">
                <a:solidFill>
                  <a:srgbClr val="444444"/>
                </a:solidFill>
                <a:effectLst/>
                <a:latin typeface="Times" panose="02020603050405020304" pitchFamily="18" charset="0"/>
                <a:ea typeface="Times New Roman" panose="02020603050405020304" pitchFamily="18" charset="0"/>
              </a:rPr>
            </a:br>
            <a:r>
              <a:rPr lang="en-US" sz="1800" dirty="0">
                <a:effectLst/>
                <a:latin typeface="Tahoma" panose="020B0604030504040204" pitchFamily="34" charset="0"/>
                <a:ea typeface="Times New Roman" panose="02020603050405020304" pitchFamily="18" charset="0"/>
              </a:rPr>
              <a:t/>
            </a:r>
            <a:br>
              <a:rPr lang="en-US" sz="1800" dirty="0">
                <a:effectLst/>
                <a:latin typeface="Tahoma" panose="020B0604030504040204" pitchFamily="34" charset="0"/>
                <a:ea typeface="Times New Roman" panose="02020603050405020304" pitchFamily="18" charset="0"/>
              </a:rPr>
            </a:br>
            <a:endParaRPr lang="en-US" sz="1800" dirty="0"/>
          </a:p>
        </p:txBody>
      </p:sp>
    </p:spTree>
    <p:extLst>
      <p:ext uri="{BB962C8B-B14F-4D97-AF65-F5344CB8AC3E}">
        <p14:creationId xmlns:p14="http://schemas.microsoft.com/office/powerpoint/2010/main" val="30216740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64AB37-2B4E-D14C-9364-1571AEAB4529}"/>
              </a:ext>
            </a:extLst>
          </p:cNvPr>
          <p:cNvSpPr>
            <a:spLocks noGrp="1"/>
          </p:cNvSpPr>
          <p:nvPr>
            <p:ph type="sldNum" sz="quarter" idx="10"/>
          </p:nvPr>
        </p:nvSpPr>
        <p:spPr/>
        <p:txBody>
          <a:bodyPr/>
          <a:lstStyle/>
          <a:p>
            <a:fld id="{04E195D4-3F35-4E05-B500-7E7FD17C6DB3}" type="slidenum">
              <a:rPr lang="en-US" smtClean="0"/>
              <a:pPr/>
              <a:t>29</a:t>
            </a:fld>
            <a:endParaRPr lang="en-US" dirty="0"/>
          </a:p>
        </p:txBody>
      </p:sp>
      <p:sp>
        <p:nvSpPr>
          <p:cNvPr id="4" name="Title 3">
            <a:extLst>
              <a:ext uri="{FF2B5EF4-FFF2-40B4-BE49-F238E27FC236}">
                <a16:creationId xmlns:a16="http://schemas.microsoft.com/office/drawing/2014/main" id="{97C5D0B3-69D8-DF4F-ADF4-544B17FB14F4}"/>
              </a:ext>
            </a:extLst>
          </p:cNvPr>
          <p:cNvSpPr>
            <a:spLocks noGrp="1"/>
          </p:cNvSpPr>
          <p:nvPr>
            <p:ph type="title"/>
          </p:nvPr>
        </p:nvSpPr>
        <p:spPr/>
        <p:txBody>
          <a:bodyPr>
            <a:noAutofit/>
          </a:bodyPr>
          <a:lstStyle/>
          <a:p>
            <a:r>
              <a:rPr lang="en-US" sz="2400" dirty="0"/>
              <a:t>Appendix: College Enrollment Rate – High School Graduates</a:t>
            </a:r>
          </a:p>
        </p:txBody>
      </p:sp>
      <p:sp>
        <p:nvSpPr>
          <p:cNvPr id="5" name="Content Placeholder 2">
            <a:extLst>
              <a:ext uri="{FF2B5EF4-FFF2-40B4-BE49-F238E27FC236}">
                <a16:creationId xmlns:a16="http://schemas.microsoft.com/office/drawing/2014/main" id="{4C931076-78A1-E642-81BF-6EB08A2EFD93}"/>
              </a:ext>
            </a:extLst>
          </p:cNvPr>
          <p:cNvSpPr txBox="1">
            <a:spLocks/>
          </p:cNvSpPr>
          <p:nvPr/>
        </p:nvSpPr>
        <p:spPr>
          <a:xfrm>
            <a:off x="487414" y="4431231"/>
            <a:ext cx="7093308" cy="302610"/>
          </a:xfrm>
          <a:prstGeom prst="rect">
            <a:avLst/>
          </a:prstGeom>
        </p:spPr>
        <p:txBody>
          <a:bodyPr>
            <a:normAutofit/>
          </a:bodyPr>
          <a:lstStyle>
            <a:lvl1pPr marL="457200" marR="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3200" kern="1200" baseline="0">
                <a:solidFill>
                  <a:srgbClr val="000000"/>
                </a:solidFill>
                <a:latin typeface="Franklin Gothic Medium Cond" panose="020B0606030402020204" pitchFamily="34" charset="0"/>
                <a:ea typeface="+mn-ea"/>
                <a:cs typeface="+mn-cs"/>
              </a:defRPr>
            </a:lvl1pPr>
            <a:lvl2pPr marL="800100" indent="-342900" algn="l" defTabSz="914400" rtl="0" eaLnBrk="1" latinLnBrk="0" hangingPunct="1">
              <a:spcBef>
                <a:spcPct val="20000"/>
              </a:spcBef>
              <a:buFont typeface="Arial" panose="020B0604020202020204" pitchFamily="34" charset="0"/>
              <a:buChar char="•"/>
              <a:defRPr sz="2400" kern="1200" baseline="0">
                <a:solidFill>
                  <a:srgbClr val="20558A"/>
                </a:solidFill>
                <a:latin typeface="Franklin Gothic Medium Cond" panose="020B06060304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rgbClr val="747679"/>
                </a:solidFill>
                <a:latin typeface="Franklin Gothic Book" panose="020B0503020102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 indent="0">
              <a:buNone/>
            </a:pPr>
            <a:r>
              <a:rPr lang="en-US" sz="800" dirty="0"/>
              <a:t>Source: VDOE C11 Report. Graduates of Virginia high schools who enrolled in a post-secondary program within 16 months. </a:t>
            </a:r>
          </a:p>
        </p:txBody>
      </p:sp>
      <p:pic>
        <p:nvPicPr>
          <p:cNvPr id="3" name="Picture 2">
            <a:extLst>
              <a:ext uri="{FF2B5EF4-FFF2-40B4-BE49-F238E27FC236}">
                <a16:creationId xmlns:a16="http://schemas.microsoft.com/office/drawing/2014/main" id="{546242E3-8CA6-8241-B6E2-FEACB418BA61}"/>
              </a:ext>
            </a:extLst>
          </p:cNvPr>
          <p:cNvPicPr>
            <a:picLocks noChangeAspect="1"/>
          </p:cNvPicPr>
          <p:nvPr/>
        </p:nvPicPr>
        <p:blipFill>
          <a:blip r:embed="rId3"/>
          <a:stretch>
            <a:fillRect/>
          </a:stretch>
        </p:blipFill>
        <p:spPr>
          <a:xfrm>
            <a:off x="2076450" y="952500"/>
            <a:ext cx="4991100" cy="3238500"/>
          </a:xfrm>
          <a:prstGeom prst="rect">
            <a:avLst/>
          </a:prstGeom>
        </p:spPr>
      </p:pic>
    </p:spTree>
    <p:extLst>
      <p:ext uri="{BB962C8B-B14F-4D97-AF65-F5344CB8AC3E}">
        <p14:creationId xmlns:p14="http://schemas.microsoft.com/office/powerpoint/2010/main" val="2084687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D61E3A-F25C-6B60-45D8-D993D55252D1}"/>
              </a:ext>
            </a:extLst>
          </p:cNvPr>
          <p:cNvSpPr>
            <a:spLocks noGrp="1"/>
          </p:cNvSpPr>
          <p:nvPr>
            <p:ph type="sldNum" sz="quarter" idx="10"/>
          </p:nvPr>
        </p:nvSpPr>
        <p:spPr/>
        <p:txBody>
          <a:bodyPr/>
          <a:lstStyle/>
          <a:p>
            <a:fld id="{04E195D4-3F35-4E05-B500-7E7FD17C6DB3}" type="slidenum">
              <a:rPr lang="en-US" smtClean="0"/>
              <a:pPr/>
              <a:t>30</a:t>
            </a:fld>
            <a:endParaRPr lang="en-US" dirty="0"/>
          </a:p>
        </p:txBody>
      </p:sp>
      <p:sp>
        <p:nvSpPr>
          <p:cNvPr id="3" name="Content Placeholder 2">
            <a:extLst>
              <a:ext uri="{FF2B5EF4-FFF2-40B4-BE49-F238E27FC236}">
                <a16:creationId xmlns:a16="http://schemas.microsoft.com/office/drawing/2014/main" id="{4F5348B9-6A2A-41B9-CDDC-8A78BC3273EE}"/>
              </a:ext>
            </a:extLst>
          </p:cNvPr>
          <p:cNvSpPr>
            <a:spLocks noGrp="1"/>
          </p:cNvSpPr>
          <p:nvPr>
            <p:ph idx="1"/>
          </p:nvPr>
        </p:nvSpPr>
        <p:spPr>
          <a:xfrm>
            <a:off x="520712" y="968234"/>
            <a:ext cx="7543800" cy="3377817"/>
          </a:xfrm>
        </p:spPr>
        <p:txBody>
          <a:bodyPr/>
          <a:lstStyle/>
          <a:p>
            <a:pPr marL="114300" indent="0">
              <a:buNone/>
            </a:pPr>
            <a:r>
              <a:rPr lang="en-US" sz="2800" u="sng" dirty="0"/>
              <a:t>Enrollment</a:t>
            </a:r>
            <a:r>
              <a:rPr lang="en-US" sz="2800" dirty="0"/>
              <a:t>: Fall headcount of public and private undergraduates.</a:t>
            </a:r>
            <a:endParaRPr lang="en-US" sz="2800" dirty="0">
              <a:ea typeface="Palatino Linotype" panose="02040502050505030304" pitchFamily="18" charset="0"/>
              <a:cs typeface="Palatino Linotype" panose="02040502050505030304" pitchFamily="18" charset="0"/>
            </a:endParaRPr>
          </a:p>
          <a:p>
            <a:pPr marL="114300" indent="0">
              <a:buNone/>
            </a:pPr>
            <a:endParaRPr lang="en-US" sz="800" dirty="0">
              <a:ea typeface="Palatino Linotype" panose="02040502050505030304" pitchFamily="18" charset="0"/>
              <a:cs typeface="Palatino Linotype" panose="02040502050505030304" pitchFamily="18" charset="0"/>
            </a:endParaRPr>
          </a:p>
          <a:p>
            <a:pPr marL="114300" indent="0">
              <a:buNone/>
            </a:pPr>
            <a:r>
              <a:rPr lang="en-US" sz="1800" dirty="0">
                <a:ea typeface="Palatino Linotype" panose="02040502050505030304" pitchFamily="18" charset="0"/>
                <a:cs typeface="Palatino Linotype" panose="02040502050505030304" pitchFamily="18" charset="0"/>
              </a:rPr>
              <a:t>The following </a:t>
            </a:r>
            <a:r>
              <a:rPr lang="en-US" sz="1800" u="sng" dirty="0">
                <a:ea typeface="Palatino Linotype" panose="02040502050505030304" pitchFamily="18" charset="0"/>
                <a:cs typeface="Palatino Linotype" panose="02040502050505030304" pitchFamily="18" charset="0"/>
              </a:rPr>
              <a:t>enrollment gaps</a:t>
            </a:r>
            <a:r>
              <a:rPr lang="en-US" sz="1800" dirty="0">
                <a:ea typeface="Palatino Linotype" panose="02040502050505030304" pitchFamily="18" charset="0"/>
                <a:cs typeface="Palatino Linotype" panose="02040502050505030304" pitchFamily="18" charset="0"/>
              </a:rPr>
              <a:t> exist where enrollment does not reflect the population:</a:t>
            </a:r>
          </a:p>
          <a:p>
            <a:pPr marL="628650" lvl="1" indent="-285750">
              <a:lnSpc>
                <a:spcPct val="115000"/>
              </a:lnSpc>
              <a:spcBef>
                <a:spcPts val="600"/>
              </a:spcBef>
            </a:pPr>
            <a:r>
              <a:rPr lang="en-US" sz="1800" dirty="0">
                <a:solidFill>
                  <a:srgbClr val="000000"/>
                </a:solidFill>
                <a:ea typeface="Noto Sans Symbols"/>
                <a:cs typeface="Noto Sans Symbols"/>
              </a:rPr>
              <a:t>By race/ethnicity:  </a:t>
            </a:r>
            <a:r>
              <a:rPr lang="en-US" sz="1800" u="sng" dirty="0">
                <a:ea typeface="Noto Sans Symbols"/>
                <a:cs typeface="Noto Sans Symbols"/>
              </a:rPr>
              <a:t>Black</a:t>
            </a:r>
            <a:r>
              <a:rPr lang="en-US" sz="1800" dirty="0">
                <a:ea typeface="Noto Sans Symbols"/>
                <a:cs typeface="Noto Sans Symbols"/>
              </a:rPr>
              <a:t>; </a:t>
            </a:r>
            <a:r>
              <a:rPr lang="en-US" sz="1800" u="sng" dirty="0">
                <a:ea typeface="Noto Sans Symbols"/>
                <a:cs typeface="Noto Sans Symbols"/>
              </a:rPr>
              <a:t>Hawaiian Islander/Pacific Islander</a:t>
            </a:r>
            <a:r>
              <a:rPr lang="en-US" sz="1800" dirty="0">
                <a:ea typeface="Noto Sans Symbols"/>
                <a:cs typeface="Noto Sans Symbols"/>
              </a:rPr>
              <a:t>; </a:t>
            </a:r>
            <a:r>
              <a:rPr lang="en-US" sz="1800" u="sng" dirty="0">
                <a:ea typeface="Noto Sans Symbols"/>
                <a:cs typeface="Noto Sans Symbols"/>
              </a:rPr>
              <a:t>Non-Resident Alien</a:t>
            </a:r>
            <a:r>
              <a:rPr lang="en-US" sz="1800" dirty="0">
                <a:ea typeface="Noto Sans Symbols"/>
                <a:cs typeface="Noto Sans Symbols"/>
              </a:rPr>
              <a:t>; and </a:t>
            </a:r>
            <a:r>
              <a:rPr lang="en-US" sz="1800" u="sng" dirty="0">
                <a:ea typeface="Noto Sans Symbols"/>
                <a:cs typeface="Noto Sans Symbols"/>
              </a:rPr>
              <a:t>White</a:t>
            </a:r>
            <a:r>
              <a:rPr lang="en-US" sz="1800" dirty="0">
                <a:ea typeface="Noto Sans Symbols"/>
                <a:cs typeface="Noto Sans Symbols"/>
              </a:rPr>
              <a:t> – all unchanged from 2019-2020.</a:t>
            </a:r>
          </a:p>
          <a:p>
            <a:pPr marL="628650" lvl="1" indent="-285750">
              <a:lnSpc>
                <a:spcPct val="115000"/>
              </a:lnSpc>
              <a:spcBef>
                <a:spcPts val="0"/>
              </a:spcBef>
            </a:pPr>
            <a:r>
              <a:rPr lang="en-US" sz="1800" dirty="0">
                <a:solidFill>
                  <a:srgbClr val="000000"/>
                </a:solidFill>
                <a:ea typeface="Noto Sans Symbols"/>
                <a:cs typeface="Noto Sans Symbols"/>
              </a:rPr>
              <a:t>By region of origin:  </a:t>
            </a:r>
            <a:r>
              <a:rPr lang="en-US" sz="1800" u="sng" dirty="0">
                <a:ea typeface="Noto Sans Symbols"/>
                <a:cs typeface="Noto Sans Symbols"/>
              </a:rPr>
              <a:t>Hampton Roads</a:t>
            </a:r>
            <a:r>
              <a:rPr lang="en-US" sz="1800" dirty="0">
                <a:ea typeface="Noto Sans Symbols"/>
                <a:cs typeface="Noto Sans Symbols"/>
              </a:rPr>
              <a:t> and </a:t>
            </a:r>
            <a:r>
              <a:rPr lang="en-US" sz="1800" u="sng" dirty="0">
                <a:ea typeface="Noto Sans Symbols"/>
                <a:cs typeface="Noto Sans Symbols"/>
              </a:rPr>
              <a:t>Shenandoah Valley</a:t>
            </a:r>
            <a:r>
              <a:rPr lang="en-US" sz="1800" dirty="0">
                <a:ea typeface="Noto Sans Symbols"/>
                <a:cs typeface="Noto Sans Symbols"/>
              </a:rPr>
              <a:t> – both unchanged from 2019-2020, as well as </a:t>
            </a:r>
            <a:r>
              <a:rPr lang="en-US" sz="1800" u="sng" dirty="0">
                <a:ea typeface="Noto Sans Symbols"/>
                <a:cs typeface="Noto Sans Symbols"/>
              </a:rPr>
              <a:t>Richmond</a:t>
            </a:r>
            <a:r>
              <a:rPr lang="en-US" sz="1800" dirty="0">
                <a:ea typeface="Noto Sans Symbols"/>
                <a:cs typeface="Noto Sans Symbols"/>
              </a:rPr>
              <a:t> – new this year. </a:t>
            </a:r>
          </a:p>
          <a:p>
            <a:pPr marL="628650" lvl="1" indent="-285750">
              <a:lnSpc>
                <a:spcPct val="115000"/>
              </a:lnSpc>
              <a:spcBef>
                <a:spcPts val="0"/>
              </a:spcBef>
            </a:pPr>
            <a:r>
              <a:rPr lang="en-US" sz="1800" dirty="0">
                <a:solidFill>
                  <a:srgbClr val="000000"/>
                </a:solidFill>
                <a:ea typeface="Noto Sans Symbols"/>
                <a:cs typeface="Noto Sans Symbols"/>
              </a:rPr>
              <a:t>By income:  </a:t>
            </a:r>
            <a:r>
              <a:rPr lang="en-US" sz="1800" u="sng" dirty="0">
                <a:highlight>
                  <a:srgbClr val="FFFFFF"/>
                </a:highlight>
                <a:ea typeface="Noto Sans Symbols"/>
                <a:cs typeface="Noto Sans Symbols"/>
              </a:rPr>
              <a:t>Middle income</a:t>
            </a:r>
            <a:r>
              <a:rPr lang="en-US" sz="1800" dirty="0">
                <a:highlight>
                  <a:srgbClr val="FFFFFF"/>
                </a:highlight>
                <a:ea typeface="Noto Sans Symbols"/>
                <a:cs typeface="Noto Sans Symbols"/>
              </a:rPr>
              <a:t> – unchanged </a:t>
            </a:r>
            <a:r>
              <a:rPr lang="en-US" sz="1800" dirty="0">
                <a:ea typeface="Noto Sans Symbols"/>
                <a:cs typeface="Noto Sans Symbols"/>
              </a:rPr>
              <a:t>from 2019-2020.</a:t>
            </a:r>
            <a:r>
              <a:rPr lang="en-US" sz="1800" dirty="0">
                <a:highlight>
                  <a:srgbClr val="FFFFFF"/>
                </a:highlight>
                <a:ea typeface="Noto Sans Symbols"/>
                <a:cs typeface="Noto Sans Symbols"/>
              </a:rPr>
              <a:t> </a:t>
            </a:r>
            <a:endParaRPr lang="en-US" sz="1800" dirty="0">
              <a:ea typeface="Noto Sans Symbols"/>
              <a:cs typeface="Noto Sans Symbols"/>
            </a:endParaRPr>
          </a:p>
          <a:p>
            <a:pPr marL="628650" lvl="1" indent="-285750">
              <a:lnSpc>
                <a:spcPct val="115000"/>
              </a:lnSpc>
              <a:spcBef>
                <a:spcPts val="0"/>
              </a:spcBef>
              <a:spcAft>
                <a:spcPts val="600"/>
              </a:spcAft>
            </a:pPr>
            <a:r>
              <a:rPr lang="en-US" sz="1800" dirty="0">
                <a:solidFill>
                  <a:srgbClr val="000000"/>
                </a:solidFill>
                <a:ea typeface="Noto Sans Symbols"/>
                <a:cs typeface="Noto Sans Symbols"/>
              </a:rPr>
              <a:t>By gender:  </a:t>
            </a:r>
            <a:r>
              <a:rPr lang="en-US" sz="1800" u="sng" dirty="0">
                <a:ea typeface="Noto Sans Symbols"/>
                <a:cs typeface="Noto Sans Symbols"/>
              </a:rPr>
              <a:t>Male</a:t>
            </a:r>
            <a:r>
              <a:rPr lang="en-US" sz="1800" dirty="0">
                <a:ea typeface="Noto Sans Symbols"/>
                <a:cs typeface="Noto Sans Symbols"/>
              </a:rPr>
              <a:t> – unchanged from 2019-2020.</a:t>
            </a:r>
          </a:p>
        </p:txBody>
      </p:sp>
      <p:sp>
        <p:nvSpPr>
          <p:cNvPr id="4" name="Title 3">
            <a:extLst>
              <a:ext uri="{FF2B5EF4-FFF2-40B4-BE49-F238E27FC236}">
                <a16:creationId xmlns:a16="http://schemas.microsoft.com/office/drawing/2014/main" id="{34A7D99E-3877-7754-C9BB-BE27712AE504}"/>
              </a:ext>
            </a:extLst>
          </p:cNvPr>
          <p:cNvSpPr>
            <a:spLocks noGrp="1"/>
          </p:cNvSpPr>
          <p:nvPr>
            <p:ph type="title"/>
          </p:nvPr>
        </p:nvSpPr>
        <p:spPr/>
        <p:txBody>
          <a:bodyPr>
            <a:normAutofit fontScale="90000"/>
          </a:bodyPr>
          <a:lstStyle/>
          <a:p>
            <a:r>
              <a:rPr lang="en-US" sz="3200" dirty="0"/>
              <a:t>Appendix: Disaggregated Virginia Enrollment Data </a:t>
            </a:r>
          </a:p>
        </p:txBody>
      </p:sp>
      <p:sp>
        <p:nvSpPr>
          <p:cNvPr id="5" name="Content Placeholder 2">
            <a:extLst>
              <a:ext uri="{FF2B5EF4-FFF2-40B4-BE49-F238E27FC236}">
                <a16:creationId xmlns:a16="http://schemas.microsoft.com/office/drawing/2014/main" id="{F4A9BFF1-1496-42AE-8C1F-A231BE6670D6}"/>
              </a:ext>
            </a:extLst>
          </p:cNvPr>
          <p:cNvSpPr txBox="1">
            <a:spLocks/>
          </p:cNvSpPr>
          <p:nvPr/>
        </p:nvSpPr>
        <p:spPr>
          <a:xfrm>
            <a:off x="487414" y="4431231"/>
            <a:ext cx="7093308" cy="302610"/>
          </a:xfrm>
          <a:prstGeom prst="rect">
            <a:avLst/>
          </a:prstGeom>
        </p:spPr>
        <p:txBody>
          <a:bodyPr>
            <a:normAutofit/>
          </a:bodyPr>
          <a:lstStyle>
            <a:lvl1pPr marL="457200" marR="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3200" kern="1200" baseline="0">
                <a:solidFill>
                  <a:srgbClr val="000000"/>
                </a:solidFill>
                <a:latin typeface="Franklin Gothic Medium Cond" panose="020B0606030402020204" pitchFamily="34" charset="0"/>
                <a:ea typeface="+mn-ea"/>
                <a:cs typeface="+mn-cs"/>
              </a:defRPr>
            </a:lvl1pPr>
            <a:lvl2pPr marL="800100" indent="-342900" algn="l" defTabSz="914400" rtl="0" eaLnBrk="1" latinLnBrk="0" hangingPunct="1">
              <a:spcBef>
                <a:spcPct val="20000"/>
              </a:spcBef>
              <a:buFont typeface="Arial" panose="020B0604020202020204" pitchFamily="34" charset="0"/>
              <a:buChar char="•"/>
              <a:defRPr sz="2400" kern="1200" baseline="0">
                <a:solidFill>
                  <a:srgbClr val="20558A"/>
                </a:solidFill>
                <a:latin typeface="Franklin Gothic Medium Cond" panose="020B06060304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rgbClr val="747679"/>
                </a:solidFill>
                <a:latin typeface="Franklin Gothic Book" panose="020B0503020102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 indent="0">
              <a:buFont typeface="Arial" panose="020B0604020202020204" pitchFamily="34" charset="0"/>
              <a:buNone/>
            </a:pPr>
            <a:r>
              <a:rPr lang="en-US" sz="800" dirty="0"/>
              <a:t>Source: SCHEV Pathways to Opportunity Plan Progress Tracker </a:t>
            </a:r>
          </a:p>
        </p:txBody>
      </p:sp>
    </p:spTree>
    <p:extLst>
      <p:ext uri="{BB962C8B-B14F-4D97-AF65-F5344CB8AC3E}">
        <p14:creationId xmlns:p14="http://schemas.microsoft.com/office/powerpoint/2010/main" val="1944631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D61E3A-F25C-6B60-45D8-D993D55252D1}"/>
              </a:ext>
            </a:extLst>
          </p:cNvPr>
          <p:cNvSpPr>
            <a:spLocks noGrp="1"/>
          </p:cNvSpPr>
          <p:nvPr>
            <p:ph type="sldNum" sz="quarter" idx="10"/>
          </p:nvPr>
        </p:nvSpPr>
        <p:spPr/>
        <p:txBody>
          <a:bodyPr/>
          <a:lstStyle/>
          <a:p>
            <a:fld id="{04E195D4-3F35-4E05-B500-7E7FD17C6DB3}" type="slidenum">
              <a:rPr lang="en-US" smtClean="0"/>
              <a:pPr/>
              <a:t>31</a:t>
            </a:fld>
            <a:endParaRPr lang="en-US" dirty="0"/>
          </a:p>
        </p:txBody>
      </p:sp>
      <p:sp>
        <p:nvSpPr>
          <p:cNvPr id="3" name="Content Placeholder 2">
            <a:extLst>
              <a:ext uri="{FF2B5EF4-FFF2-40B4-BE49-F238E27FC236}">
                <a16:creationId xmlns:a16="http://schemas.microsoft.com/office/drawing/2014/main" id="{4F5348B9-6A2A-41B9-CDDC-8A78BC3273EE}"/>
              </a:ext>
            </a:extLst>
          </p:cNvPr>
          <p:cNvSpPr>
            <a:spLocks noGrp="1"/>
          </p:cNvSpPr>
          <p:nvPr>
            <p:ph idx="1"/>
          </p:nvPr>
        </p:nvSpPr>
        <p:spPr>
          <a:xfrm>
            <a:off x="520712" y="968234"/>
            <a:ext cx="7543800" cy="3377817"/>
          </a:xfrm>
        </p:spPr>
        <p:txBody>
          <a:bodyPr/>
          <a:lstStyle/>
          <a:p>
            <a:pPr marL="342900" lvl="1" indent="0">
              <a:lnSpc>
                <a:spcPct val="115000"/>
              </a:lnSpc>
              <a:spcBef>
                <a:spcPts val="600"/>
              </a:spcBef>
              <a:buNone/>
            </a:pPr>
            <a:r>
              <a:rPr lang="en-US" sz="1200" dirty="0">
                <a:solidFill>
                  <a:srgbClr val="000000"/>
                </a:solidFill>
                <a:ea typeface="Noto Sans Symbols"/>
                <a:cs typeface="Noto Sans Symbols"/>
              </a:rPr>
              <a:t>By race/ethnicity:  </a:t>
            </a:r>
            <a:r>
              <a:rPr lang="en-US" sz="1200" u="sng" dirty="0">
                <a:ea typeface="Noto Sans Symbols"/>
                <a:cs typeface="Noto Sans Symbols"/>
              </a:rPr>
              <a:t>Black</a:t>
            </a:r>
            <a:r>
              <a:rPr lang="en-US" sz="1200" dirty="0">
                <a:ea typeface="Noto Sans Symbols"/>
                <a:cs typeface="Noto Sans Symbols"/>
              </a:rPr>
              <a:t>; </a:t>
            </a:r>
            <a:r>
              <a:rPr lang="en-US" sz="1200" u="sng" dirty="0">
                <a:ea typeface="Noto Sans Symbols"/>
                <a:cs typeface="Noto Sans Symbols"/>
              </a:rPr>
              <a:t>Hawaiian Islander/Pacific Islander</a:t>
            </a:r>
            <a:r>
              <a:rPr lang="en-US" sz="1200" dirty="0">
                <a:ea typeface="Noto Sans Symbols"/>
                <a:cs typeface="Noto Sans Symbols"/>
              </a:rPr>
              <a:t>; </a:t>
            </a:r>
            <a:r>
              <a:rPr lang="en-US" sz="1200" u="sng" dirty="0">
                <a:ea typeface="Noto Sans Symbols"/>
                <a:cs typeface="Noto Sans Symbols"/>
              </a:rPr>
              <a:t>Non-Resident Alien</a:t>
            </a:r>
            <a:r>
              <a:rPr lang="en-US" sz="1200" dirty="0">
                <a:ea typeface="Noto Sans Symbols"/>
                <a:cs typeface="Noto Sans Symbols"/>
              </a:rPr>
              <a:t>; and </a:t>
            </a:r>
            <a:r>
              <a:rPr lang="en-US" sz="1200" u="sng" dirty="0">
                <a:ea typeface="Noto Sans Symbols"/>
                <a:cs typeface="Noto Sans Symbols"/>
              </a:rPr>
              <a:t>White</a:t>
            </a:r>
            <a:r>
              <a:rPr lang="en-US" sz="1200" dirty="0">
                <a:ea typeface="Noto Sans Symbols"/>
                <a:cs typeface="Noto Sans Symbols"/>
              </a:rPr>
              <a:t> – all unchanged from 2019-2020.</a:t>
            </a:r>
          </a:p>
        </p:txBody>
      </p:sp>
      <p:sp>
        <p:nvSpPr>
          <p:cNvPr id="4" name="Title 3">
            <a:extLst>
              <a:ext uri="{FF2B5EF4-FFF2-40B4-BE49-F238E27FC236}">
                <a16:creationId xmlns:a16="http://schemas.microsoft.com/office/drawing/2014/main" id="{34A7D99E-3877-7754-C9BB-BE27712AE504}"/>
              </a:ext>
            </a:extLst>
          </p:cNvPr>
          <p:cNvSpPr>
            <a:spLocks noGrp="1"/>
          </p:cNvSpPr>
          <p:nvPr>
            <p:ph type="title"/>
          </p:nvPr>
        </p:nvSpPr>
        <p:spPr/>
        <p:txBody>
          <a:bodyPr/>
          <a:lstStyle/>
          <a:p>
            <a:r>
              <a:rPr lang="en-US" sz="2400" dirty="0"/>
              <a:t>Disaggregated Virginia Enrollment Data – Race/Ethnicity</a:t>
            </a:r>
          </a:p>
        </p:txBody>
      </p:sp>
      <p:sp>
        <p:nvSpPr>
          <p:cNvPr id="5" name="Content Placeholder 2">
            <a:extLst>
              <a:ext uri="{FF2B5EF4-FFF2-40B4-BE49-F238E27FC236}">
                <a16:creationId xmlns:a16="http://schemas.microsoft.com/office/drawing/2014/main" id="{F4A9BFF1-1496-42AE-8C1F-A231BE6670D6}"/>
              </a:ext>
            </a:extLst>
          </p:cNvPr>
          <p:cNvSpPr txBox="1">
            <a:spLocks/>
          </p:cNvSpPr>
          <p:nvPr/>
        </p:nvSpPr>
        <p:spPr>
          <a:xfrm>
            <a:off x="414586" y="4530084"/>
            <a:ext cx="7093308" cy="302610"/>
          </a:xfrm>
          <a:prstGeom prst="rect">
            <a:avLst/>
          </a:prstGeom>
        </p:spPr>
        <p:txBody>
          <a:bodyPr>
            <a:normAutofit/>
          </a:bodyPr>
          <a:lstStyle>
            <a:lvl1pPr marL="457200" marR="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3200" kern="1200" baseline="0">
                <a:solidFill>
                  <a:srgbClr val="000000"/>
                </a:solidFill>
                <a:latin typeface="Franklin Gothic Medium Cond" panose="020B0606030402020204" pitchFamily="34" charset="0"/>
                <a:ea typeface="+mn-ea"/>
                <a:cs typeface="+mn-cs"/>
              </a:defRPr>
            </a:lvl1pPr>
            <a:lvl2pPr marL="800100" indent="-342900" algn="l" defTabSz="914400" rtl="0" eaLnBrk="1" latinLnBrk="0" hangingPunct="1">
              <a:spcBef>
                <a:spcPct val="20000"/>
              </a:spcBef>
              <a:buFont typeface="Arial" panose="020B0604020202020204" pitchFamily="34" charset="0"/>
              <a:buChar char="•"/>
              <a:defRPr sz="2400" kern="1200" baseline="0">
                <a:solidFill>
                  <a:srgbClr val="20558A"/>
                </a:solidFill>
                <a:latin typeface="Franklin Gothic Medium Cond" panose="020B06060304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rgbClr val="747679"/>
                </a:solidFill>
                <a:latin typeface="Franklin Gothic Book" panose="020B0503020102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 indent="0">
              <a:buFont typeface="Arial" panose="020B0604020202020204" pitchFamily="34" charset="0"/>
              <a:buNone/>
            </a:pPr>
            <a:r>
              <a:rPr lang="en-US" sz="1000" dirty="0"/>
              <a:t>Source: SCHEV Pathways to Opportunity Plan Progress Tracker </a:t>
            </a:r>
          </a:p>
        </p:txBody>
      </p:sp>
      <p:pic>
        <p:nvPicPr>
          <p:cNvPr id="7" name="Picture 6">
            <a:extLst>
              <a:ext uri="{FF2B5EF4-FFF2-40B4-BE49-F238E27FC236}">
                <a16:creationId xmlns:a16="http://schemas.microsoft.com/office/drawing/2014/main" id="{D1BF64AE-AE44-EC4F-AB1F-13D4614434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93537" y="1379746"/>
            <a:ext cx="5253556" cy="3202790"/>
          </a:xfrm>
          <a:prstGeom prst="rect">
            <a:avLst/>
          </a:prstGeom>
        </p:spPr>
      </p:pic>
    </p:spTree>
    <p:extLst>
      <p:ext uri="{BB962C8B-B14F-4D97-AF65-F5344CB8AC3E}">
        <p14:creationId xmlns:p14="http://schemas.microsoft.com/office/powerpoint/2010/main" val="35922061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D61E3A-F25C-6B60-45D8-D993D55252D1}"/>
              </a:ext>
            </a:extLst>
          </p:cNvPr>
          <p:cNvSpPr>
            <a:spLocks noGrp="1"/>
          </p:cNvSpPr>
          <p:nvPr>
            <p:ph type="sldNum" sz="quarter" idx="10"/>
          </p:nvPr>
        </p:nvSpPr>
        <p:spPr/>
        <p:txBody>
          <a:bodyPr/>
          <a:lstStyle/>
          <a:p>
            <a:fld id="{04E195D4-3F35-4E05-B500-7E7FD17C6DB3}" type="slidenum">
              <a:rPr lang="en-US" smtClean="0"/>
              <a:pPr/>
              <a:t>32</a:t>
            </a:fld>
            <a:endParaRPr lang="en-US" dirty="0"/>
          </a:p>
        </p:txBody>
      </p:sp>
      <p:sp>
        <p:nvSpPr>
          <p:cNvPr id="3" name="Content Placeholder 2">
            <a:extLst>
              <a:ext uri="{FF2B5EF4-FFF2-40B4-BE49-F238E27FC236}">
                <a16:creationId xmlns:a16="http://schemas.microsoft.com/office/drawing/2014/main" id="{4F5348B9-6A2A-41B9-CDDC-8A78BC3273EE}"/>
              </a:ext>
            </a:extLst>
          </p:cNvPr>
          <p:cNvSpPr>
            <a:spLocks noGrp="1"/>
          </p:cNvSpPr>
          <p:nvPr>
            <p:ph idx="1"/>
          </p:nvPr>
        </p:nvSpPr>
        <p:spPr>
          <a:xfrm>
            <a:off x="520712" y="968234"/>
            <a:ext cx="7543800" cy="3377817"/>
          </a:xfrm>
        </p:spPr>
        <p:txBody>
          <a:bodyPr/>
          <a:lstStyle/>
          <a:p>
            <a:pPr marL="342900" lvl="1" indent="0">
              <a:lnSpc>
                <a:spcPct val="115000"/>
              </a:lnSpc>
              <a:spcBef>
                <a:spcPts val="0"/>
              </a:spcBef>
              <a:buNone/>
            </a:pPr>
            <a:r>
              <a:rPr lang="en-US" sz="1200" dirty="0">
                <a:solidFill>
                  <a:srgbClr val="000000"/>
                </a:solidFill>
                <a:ea typeface="Noto Sans Symbols"/>
                <a:cs typeface="Noto Sans Symbols"/>
              </a:rPr>
              <a:t>By region of origin:  </a:t>
            </a:r>
            <a:r>
              <a:rPr lang="en-US" sz="1200" u="sng" dirty="0">
                <a:ea typeface="Noto Sans Symbols"/>
                <a:cs typeface="Noto Sans Symbols"/>
              </a:rPr>
              <a:t>Hampton Roads</a:t>
            </a:r>
            <a:r>
              <a:rPr lang="en-US" sz="1200" dirty="0">
                <a:ea typeface="Noto Sans Symbols"/>
                <a:cs typeface="Noto Sans Symbols"/>
              </a:rPr>
              <a:t> and </a:t>
            </a:r>
            <a:r>
              <a:rPr lang="en-US" sz="1200" u="sng" dirty="0">
                <a:ea typeface="Noto Sans Symbols"/>
                <a:cs typeface="Noto Sans Symbols"/>
              </a:rPr>
              <a:t>Shenandoah Valley</a:t>
            </a:r>
            <a:r>
              <a:rPr lang="en-US" sz="1200" dirty="0">
                <a:ea typeface="Noto Sans Symbols"/>
                <a:cs typeface="Noto Sans Symbols"/>
              </a:rPr>
              <a:t> – both unchanged from 2019-2020, as well as </a:t>
            </a:r>
            <a:r>
              <a:rPr lang="en-US" sz="1200" u="sng" dirty="0">
                <a:ea typeface="Noto Sans Symbols"/>
                <a:cs typeface="Noto Sans Symbols"/>
              </a:rPr>
              <a:t>Richmond</a:t>
            </a:r>
            <a:r>
              <a:rPr lang="en-US" sz="1200" dirty="0">
                <a:ea typeface="Noto Sans Symbols"/>
                <a:cs typeface="Noto Sans Symbols"/>
              </a:rPr>
              <a:t> – new this year. </a:t>
            </a:r>
          </a:p>
        </p:txBody>
      </p:sp>
      <p:sp>
        <p:nvSpPr>
          <p:cNvPr id="4" name="Title 3">
            <a:extLst>
              <a:ext uri="{FF2B5EF4-FFF2-40B4-BE49-F238E27FC236}">
                <a16:creationId xmlns:a16="http://schemas.microsoft.com/office/drawing/2014/main" id="{34A7D99E-3877-7754-C9BB-BE27712AE504}"/>
              </a:ext>
            </a:extLst>
          </p:cNvPr>
          <p:cNvSpPr>
            <a:spLocks noGrp="1"/>
          </p:cNvSpPr>
          <p:nvPr>
            <p:ph type="title"/>
          </p:nvPr>
        </p:nvSpPr>
        <p:spPr/>
        <p:txBody>
          <a:bodyPr/>
          <a:lstStyle/>
          <a:p>
            <a:r>
              <a:rPr lang="en-US" sz="2400" dirty="0"/>
              <a:t>Disaggregated Virginia Enrollment Data – Region of Origin</a:t>
            </a:r>
          </a:p>
        </p:txBody>
      </p:sp>
      <p:sp>
        <p:nvSpPr>
          <p:cNvPr id="5" name="Content Placeholder 2">
            <a:extLst>
              <a:ext uri="{FF2B5EF4-FFF2-40B4-BE49-F238E27FC236}">
                <a16:creationId xmlns:a16="http://schemas.microsoft.com/office/drawing/2014/main" id="{F4A9BFF1-1496-42AE-8C1F-A231BE6670D6}"/>
              </a:ext>
            </a:extLst>
          </p:cNvPr>
          <p:cNvSpPr txBox="1">
            <a:spLocks/>
          </p:cNvSpPr>
          <p:nvPr/>
        </p:nvSpPr>
        <p:spPr>
          <a:xfrm>
            <a:off x="414586" y="4530084"/>
            <a:ext cx="7093308" cy="302610"/>
          </a:xfrm>
          <a:prstGeom prst="rect">
            <a:avLst/>
          </a:prstGeom>
        </p:spPr>
        <p:txBody>
          <a:bodyPr>
            <a:normAutofit/>
          </a:bodyPr>
          <a:lstStyle>
            <a:lvl1pPr marL="457200" marR="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3200" kern="1200" baseline="0">
                <a:solidFill>
                  <a:srgbClr val="000000"/>
                </a:solidFill>
                <a:latin typeface="Franklin Gothic Medium Cond" panose="020B0606030402020204" pitchFamily="34" charset="0"/>
                <a:ea typeface="+mn-ea"/>
                <a:cs typeface="+mn-cs"/>
              </a:defRPr>
            </a:lvl1pPr>
            <a:lvl2pPr marL="800100" indent="-342900" algn="l" defTabSz="914400" rtl="0" eaLnBrk="1" latinLnBrk="0" hangingPunct="1">
              <a:spcBef>
                <a:spcPct val="20000"/>
              </a:spcBef>
              <a:buFont typeface="Arial" panose="020B0604020202020204" pitchFamily="34" charset="0"/>
              <a:buChar char="•"/>
              <a:defRPr sz="2400" kern="1200" baseline="0">
                <a:solidFill>
                  <a:srgbClr val="20558A"/>
                </a:solidFill>
                <a:latin typeface="Franklin Gothic Medium Cond" panose="020B06060304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rgbClr val="747679"/>
                </a:solidFill>
                <a:latin typeface="Franklin Gothic Book" panose="020B0503020102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 indent="0">
              <a:buFont typeface="Arial" panose="020B0604020202020204" pitchFamily="34" charset="0"/>
              <a:buNone/>
            </a:pPr>
            <a:r>
              <a:rPr lang="en-US" sz="1000" dirty="0"/>
              <a:t>Source: SCHEV Pathways to Opportunity Plan Progress Tracker </a:t>
            </a:r>
          </a:p>
        </p:txBody>
      </p:sp>
      <p:pic>
        <p:nvPicPr>
          <p:cNvPr id="8" name="Picture 7">
            <a:extLst>
              <a:ext uri="{FF2B5EF4-FFF2-40B4-BE49-F238E27FC236}">
                <a16:creationId xmlns:a16="http://schemas.microsoft.com/office/drawing/2014/main" id="{1569F5B3-BC4B-5249-9A95-A34B1737DC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1423" y="1581977"/>
            <a:ext cx="5124506" cy="2764074"/>
          </a:xfrm>
          <a:prstGeom prst="rect">
            <a:avLst/>
          </a:prstGeom>
        </p:spPr>
      </p:pic>
    </p:spTree>
    <p:extLst>
      <p:ext uri="{BB962C8B-B14F-4D97-AF65-F5344CB8AC3E}">
        <p14:creationId xmlns:p14="http://schemas.microsoft.com/office/powerpoint/2010/main" val="30261132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D61E3A-F25C-6B60-45D8-D993D55252D1}"/>
              </a:ext>
            </a:extLst>
          </p:cNvPr>
          <p:cNvSpPr>
            <a:spLocks noGrp="1"/>
          </p:cNvSpPr>
          <p:nvPr>
            <p:ph type="sldNum" sz="quarter" idx="10"/>
          </p:nvPr>
        </p:nvSpPr>
        <p:spPr/>
        <p:txBody>
          <a:bodyPr/>
          <a:lstStyle/>
          <a:p>
            <a:fld id="{04E195D4-3F35-4E05-B500-7E7FD17C6DB3}" type="slidenum">
              <a:rPr lang="en-US" smtClean="0"/>
              <a:pPr/>
              <a:t>33</a:t>
            </a:fld>
            <a:endParaRPr lang="en-US" dirty="0"/>
          </a:p>
        </p:txBody>
      </p:sp>
      <p:sp>
        <p:nvSpPr>
          <p:cNvPr id="3" name="Content Placeholder 2">
            <a:extLst>
              <a:ext uri="{FF2B5EF4-FFF2-40B4-BE49-F238E27FC236}">
                <a16:creationId xmlns:a16="http://schemas.microsoft.com/office/drawing/2014/main" id="{4F5348B9-6A2A-41B9-CDDC-8A78BC3273EE}"/>
              </a:ext>
            </a:extLst>
          </p:cNvPr>
          <p:cNvSpPr>
            <a:spLocks noGrp="1"/>
          </p:cNvSpPr>
          <p:nvPr>
            <p:ph idx="1"/>
          </p:nvPr>
        </p:nvSpPr>
        <p:spPr>
          <a:xfrm>
            <a:off x="520712" y="968234"/>
            <a:ext cx="7543800" cy="3377817"/>
          </a:xfrm>
        </p:spPr>
        <p:txBody>
          <a:bodyPr/>
          <a:lstStyle/>
          <a:p>
            <a:pPr marL="342900" lvl="1" indent="0">
              <a:lnSpc>
                <a:spcPct val="115000"/>
              </a:lnSpc>
              <a:spcBef>
                <a:spcPts val="0"/>
              </a:spcBef>
              <a:buNone/>
            </a:pPr>
            <a:r>
              <a:rPr lang="en-US" sz="1200" dirty="0">
                <a:solidFill>
                  <a:srgbClr val="000000"/>
                </a:solidFill>
                <a:ea typeface="Noto Sans Symbols"/>
                <a:cs typeface="Noto Sans Symbols"/>
              </a:rPr>
              <a:t>By income:  </a:t>
            </a:r>
            <a:r>
              <a:rPr lang="en-US" sz="1200" u="sng" dirty="0">
                <a:highlight>
                  <a:srgbClr val="FFFFFF"/>
                </a:highlight>
                <a:ea typeface="Noto Sans Symbols"/>
                <a:cs typeface="Noto Sans Symbols"/>
              </a:rPr>
              <a:t>Middle income</a:t>
            </a:r>
            <a:r>
              <a:rPr lang="en-US" sz="1200" dirty="0">
                <a:highlight>
                  <a:srgbClr val="FFFFFF"/>
                </a:highlight>
                <a:ea typeface="Noto Sans Symbols"/>
                <a:cs typeface="Noto Sans Symbols"/>
              </a:rPr>
              <a:t> – unchanged </a:t>
            </a:r>
            <a:r>
              <a:rPr lang="en-US" sz="1200" dirty="0">
                <a:ea typeface="Noto Sans Symbols"/>
                <a:cs typeface="Noto Sans Symbols"/>
              </a:rPr>
              <a:t>from 2019-2020.</a:t>
            </a:r>
            <a:r>
              <a:rPr lang="en-US" sz="1200" dirty="0">
                <a:highlight>
                  <a:srgbClr val="FFFFFF"/>
                </a:highlight>
                <a:ea typeface="Noto Sans Symbols"/>
                <a:cs typeface="Noto Sans Symbols"/>
              </a:rPr>
              <a:t> </a:t>
            </a:r>
            <a:endParaRPr lang="en-US" sz="1200" dirty="0">
              <a:ea typeface="Noto Sans Symbols"/>
              <a:cs typeface="Noto Sans Symbols"/>
            </a:endParaRPr>
          </a:p>
        </p:txBody>
      </p:sp>
      <p:sp>
        <p:nvSpPr>
          <p:cNvPr id="4" name="Title 3">
            <a:extLst>
              <a:ext uri="{FF2B5EF4-FFF2-40B4-BE49-F238E27FC236}">
                <a16:creationId xmlns:a16="http://schemas.microsoft.com/office/drawing/2014/main" id="{34A7D99E-3877-7754-C9BB-BE27712AE504}"/>
              </a:ext>
            </a:extLst>
          </p:cNvPr>
          <p:cNvSpPr>
            <a:spLocks noGrp="1"/>
          </p:cNvSpPr>
          <p:nvPr>
            <p:ph type="title"/>
          </p:nvPr>
        </p:nvSpPr>
        <p:spPr/>
        <p:txBody>
          <a:bodyPr/>
          <a:lstStyle/>
          <a:p>
            <a:r>
              <a:rPr lang="en-US" sz="2400" dirty="0"/>
              <a:t>Disaggregated Virginia Enrollment Data - Income</a:t>
            </a:r>
          </a:p>
        </p:txBody>
      </p:sp>
      <p:sp>
        <p:nvSpPr>
          <p:cNvPr id="5" name="Content Placeholder 2">
            <a:extLst>
              <a:ext uri="{FF2B5EF4-FFF2-40B4-BE49-F238E27FC236}">
                <a16:creationId xmlns:a16="http://schemas.microsoft.com/office/drawing/2014/main" id="{F4A9BFF1-1496-42AE-8C1F-A231BE6670D6}"/>
              </a:ext>
            </a:extLst>
          </p:cNvPr>
          <p:cNvSpPr txBox="1">
            <a:spLocks/>
          </p:cNvSpPr>
          <p:nvPr/>
        </p:nvSpPr>
        <p:spPr>
          <a:xfrm>
            <a:off x="414586" y="4530084"/>
            <a:ext cx="7093308" cy="302610"/>
          </a:xfrm>
          <a:prstGeom prst="rect">
            <a:avLst/>
          </a:prstGeom>
        </p:spPr>
        <p:txBody>
          <a:bodyPr>
            <a:normAutofit/>
          </a:bodyPr>
          <a:lstStyle>
            <a:lvl1pPr marL="457200" marR="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3200" kern="1200" baseline="0">
                <a:solidFill>
                  <a:srgbClr val="000000"/>
                </a:solidFill>
                <a:latin typeface="Franklin Gothic Medium Cond" panose="020B0606030402020204" pitchFamily="34" charset="0"/>
                <a:ea typeface="+mn-ea"/>
                <a:cs typeface="+mn-cs"/>
              </a:defRPr>
            </a:lvl1pPr>
            <a:lvl2pPr marL="800100" indent="-342900" algn="l" defTabSz="914400" rtl="0" eaLnBrk="1" latinLnBrk="0" hangingPunct="1">
              <a:spcBef>
                <a:spcPct val="20000"/>
              </a:spcBef>
              <a:buFont typeface="Arial" panose="020B0604020202020204" pitchFamily="34" charset="0"/>
              <a:buChar char="•"/>
              <a:defRPr sz="2400" kern="1200" baseline="0">
                <a:solidFill>
                  <a:srgbClr val="20558A"/>
                </a:solidFill>
                <a:latin typeface="Franklin Gothic Medium Cond" panose="020B06060304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rgbClr val="747679"/>
                </a:solidFill>
                <a:latin typeface="Franklin Gothic Book" panose="020B0503020102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 indent="0">
              <a:buFont typeface="Arial" panose="020B0604020202020204" pitchFamily="34" charset="0"/>
              <a:buNone/>
            </a:pPr>
            <a:r>
              <a:rPr lang="en-US" sz="1000" dirty="0"/>
              <a:t>Source: SCHEV Pathways to Opportunity Plan Progress Tracker </a:t>
            </a:r>
          </a:p>
        </p:txBody>
      </p:sp>
      <p:pic>
        <p:nvPicPr>
          <p:cNvPr id="10" name="Picture 9">
            <a:extLst>
              <a:ext uri="{FF2B5EF4-FFF2-40B4-BE49-F238E27FC236}">
                <a16:creationId xmlns:a16="http://schemas.microsoft.com/office/drawing/2014/main" id="{E3CFB23E-B31B-DD49-97F1-C12DC10905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2314" y="1618113"/>
            <a:ext cx="5823941" cy="2911971"/>
          </a:xfrm>
          <a:prstGeom prst="rect">
            <a:avLst/>
          </a:prstGeom>
        </p:spPr>
      </p:pic>
    </p:spTree>
    <p:extLst>
      <p:ext uri="{BB962C8B-B14F-4D97-AF65-F5344CB8AC3E}">
        <p14:creationId xmlns:p14="http://schemas.microsoft.com/office/powerpoint/2010/main" val="15815823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D61E3A-F25C-6B60-45D8-D993D55252D1}"/>
              </a:ext>
            </a:extLst>
          </p:cNvPr>
          <p:cNvSpPr>
            <a:spLocks noGrp="1"/>
          </p:cNvSpPr>
          <p:nvPr>
            <p:ph type="sldNum" sz="quarter" idx="10"/>
          </p:nvPr>
        </p:nvSpPr>
        <p:spPr/>
        <p:txBody>
          <a:bodyPr/>
          <a:lstStyle/>
          <a:p>
            <a:fld id="{04E195D4-3F35-4E05-B500-7E7FD17C6DB3}" type="slidenum">
              <a:rPr lang="en-US" smtClean="0"/>
              <a:pPr/>
              <a:t>34</a:t>
            </a:fld>
            <a:endParaRPr lang="en-US" dirty="0"/>
          </a:p>
        </p:txBody>
      </p:sp>
      <p:sp>
        <p:nvSpPr>
          <p:cNvPr id="3" name="Content Placeholder 2">
            <a:extLst>
              <a:ext uri="{FF2B5EF4-FFF2-40B4-BE49-F238E27FC236}">
                <a16:creationId xmlns:a16="http://schemas.microsoft.com/office/drawing/2014/main" id="{4F5348B9-6A2A-41B9-CDDC-8A78BC3273EE}"/>
              </a:ext>
            </a:extLst>
          </p:cNvPr>
          <p:cNvSpPr>
            <a:spLocks noGrp="1"/>
          </p:cNvSpPr>
          <p:nvPr>
            <p:ph idx="1"/>
          </p:nvPr>
        </p:nvSpPr>
        <p:spPr>
          <a:xfrm>
            <a:off x="520712" y="968234"/>
            <a:ext cx="7543800" cy="3377817"/>
          </a:xfrm>
        </p:spPr>
        <p:txBody>
          <a:bodyPr/>
          <a:lstStyle/>
          <a:p>
            <a:pPr marL="342900" lvl="1" indent="0">
              <a:lnSpc>
                <a:spcPct val="115000"/>
              </a:lnSpc>
              <a:spcBef>
                <a:spcPts val="600"/>
              </a:spcBef>
              <a:buNone/>
            </a:pPr>
            <a:r>
              <a:rPr lang="en-US" sz="1200" dirty="0">
                <a:solidFill>
                  <a:srgbClr val="000000"/>
                </a:solidFill>
                <a:ea typeface="Noto Sans Symbols"/>
                <a:cs typeface="Noto Sans Symbols"/>
              </a:rPr>
              <a:t>By gender:  </a:t>
            </a:r>
            <a:r>
              <a:rPr lang="en-US" sz="1200" u="sng" dirty="0">
                <a:ea typeface="Noto Sans Symbols"/>
                <a:cs typeface="Noto Sans Symbols"/>
              </a:rPr>
              <a:t>Male</a:t>
            </a:r>
            <a:r>
              <a:rPr lang="en-US" sz="1200" dirty="0">
                <a:ea typeface="Noto Sans Symbols"/>
                <a:cs typeface="Noto Sans Symbols"/>
              </a:rPr>
              <a:t> – unchanged from 2019-2020</a:t>
            </a:r>
          </a:p>
        </p:txBody>
      </p:sp>
      <p:sp>
        <p:nvSpPr>
          <p:cNvPr id="4" name="Title 3">
            <a:extLst>
              <a:ext uri="{FF2B5EF4-FFF2-40B4-BE49-F238E27FC236}">
                <a16:creationId xmlns:a16="http://schemas.microsoft.com/office/drawing/2014/main" id="{34A7D99E-3877-7754-C9BB-BE27712AE504}"/>
              </a:ext>
            </a:extLst>
          </p:cNvPr>
          <p:cNvSpPr>
            <a:spLocks noGrp="1"/>
          </p:cNvSpPr>
          <p:nvPr>
            <p:ph type="title"/>
          </p:nvPr>
        </p:nvSpPr>
        <p:spPr/>
        <p:txBody>
          <a:bodyPr/>
          <a:lstStyle/>
          <a:p>
            <a:r>
              <a:rPr lang="en-US" sz="2400" dirty="0"/>
              <a:t>Disaggregated Virginia Enrollment Data - Gender</a:t>
            </a:r>
          </a:p>
        </p:txBody>
      </p:sp>
      <p:sp>
        <p:nvSpPr>
          <p:cNvPr id="5" name="Content Placeholder 2">
            <a:extLst>
              <a:ext uri="{FF2B5EF4-FFF2-40B4-BE49-F238E27FC236}">
                <a16:creationId xmlns:a16="http://schemas.microsoft.com/office/drawing/2014/main" id="{F4A9BFF1-1496-42AE-8C1F-A231BE6670D6}"/>
              </a:ext>
            </a:extLst>
          </p:cNvPr>
          <p:cNvSpPr txBox="1">
            <a:spLocks/>
          </p:cNvSpPr>
          <p:nvPr/>
        </p:nvSpPr>
        <p:spPr>
          <a:xfrm>
            <a:off x="414586" y="4530084"/>
            <a:ext cx="7093308" cy="302610"/>
          </a:xfrm>
          <a:prstGeom prst="rect">
            <a:avLst/>
          </a:prstGeom>
        </p:spPr>
        <p:txBody>
          <a:bodyPr>
            <a:normAutofit/>
          </a:bodyPr>
          <a:lstStyle>
            <a:lvl1pPr marL="457200" marR="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3200" kern="1200" baseline="0">
                <a:solidFill>
                  <a:srgbClr val="000000"/>
                </a:solidFill>
                <a:latin typeface="Franklin Gothic Medium Cond" panose="020B0606030402020204" pitchFamily="34" charset="0"/>
                <a:ea typeface="+mn-ea"/>
                <a:cs typeface="+mn-cs"/>
              </a:defRPr>
            </a:lvl1pPr>
            <a:lvl2pPr marL="800100" indent="-342900" algn="l" defTabSz="914400" rtl="0" eaLnBrk="1" latinLnBrk="0" hangingPunct="1">
              <a:spcBef>
                <a:spcPct val="20000"/>
              </a:spcBef>
              <a:buFont typeface="Arial" panose="020B0604020202020204" pitchFamily="34" charset="0"/>
              <a:buChar char="•"/>
              <a:defRPr sz="2400" kern="1200" baseline="0">
                <a:solidFill>
                  <a:srgbClr val="20558A"/>
                </a:solidFill>
                <a:latin typeface="Franklin Gothic Medium Cond" panose="020B06060304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rgbClr val="747679"/>
                </a:solidFill>
                <a:latin typeface="Franklin Gothic Book" panose="020B0503020102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 indent="0">
              <a:buFont typeface="Arial" panose="020B0604020202020204" pitchFamily="34" charset="0"/>
              <a:buNone/>
            </a:pPr>
            <a:r>
              <a:rPr lang="en-US" sz="1000" dirty="0"/>
              <a:t>Source: SCHEV Pathways to Opportunity Plan Progress Tracker </a:t>
            </a:r>
          </a:p>
        </p:txBody>
      </p:sp>
      <p:pic>
        <p:nvPicPr>
          <p:cNvPr id="10" name="Picture 9">
            <a:extLst>
              <a:ext uri="{FF2B5EF4-FFF2-40B4-BE49-F238E27FC236}">
                <a16:creationId xmlns:a16="http://schemas.microsoft.com/office/drawing/2014/main" id="{32D02658-4F8D-1C40-90F3-30A9FF0059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725" y="1402482"/>
            <a:ext cx="5143500" cy="2943569"/>
          </a:xfrm>
          <a:prstGeom prst="rect">
            <a:avLst/>
          </a:prstGeom>
        </p:spPr>
      </p:pic>
    </p:spTree>
    <p:extLst>
      <p:ext uri="{BB962C8B-B14F-4D97-AF65-F5344CB8AC3E}">
        <p14:creationId xmlns:p14="http://schemas.microsoft.com/office/powerpoint/2010/main" val="23416600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64AB37-2B4E-D14C-9364-1571AEAB4529}"/>
              </a:ext>
            </a:extLst>
          </p:cNvPr>
          <p:cNvSpPr>
            <a:spLocks noGrp="1"/>
          </p:cNvSpPr>
          <p:nvPr>
            <p:ph type="sldNum" sz="quarter" idx="10"/>
          </p:nvPr>
        </p:nvSpPr>
        <p:spPr/>
        <p:txBody>
          <a:bodyPr/>
          <a:lstStyle/>
          <a:p>
            <a:fld id="{04E195D4-3F35-4E05-B500-7E7FD17C6DB3}" type="slidenum">
              <a:rPr lang="en-US" smtClean="0"/>
              <a:pPr/>
              <a:t>35</a:t>
            </a:fld>
            <a:endParaRPr lang="en-US" dirty="0"/>
          </a:p>
        </p:txBody>
      </p:sp>
      <p:sp>
        <p:nvSpPr>
          <p:cNvPr id="4" name="Title 3">
            <a:extLst>
              <a:ext uri="{FF2B5EF4-FFF2-40B4-BE49-F238E27FC236}">
                <a16:creationId xmlns:a16="http://schemas.microsoft.com/office/drawing/2014/main" id="{97C5D0B3-69D8-DF4F-ADF4-544B17FB14F4}"/>
              </a:ext>
            </a:extLst>
          </p:cNvPr>
          <p:cNvSpPr>
            <a:spLocks noGrp="1"/>
          </p:cNvSpPr>
          <p:nvPr>
            <p:ph type="title"/>
          </p:nvPr>
        </p:nvSpPr>
        <p:spPr/>
        <p:txBody>
          <a:bodyPr>
            <a:normAutofit/>
          </a:bodyPr>
          <a:lstStyle/>
          <a:p>
            <a:r>
              <a:rPr lang="en-US" sz="2800" dirty="0"/>
              <a:t>Appendix: Where are Virginians Going to College?</a:t>
            </a:r>
          </a:p>
        </p:txBody>
      </p:sp>
      <p:sp>
        <p:nvSpPr>
          <p:cNvPr id="6" name="Content Placeholder 2">
            <a:extLst>
              <a:ext uri="{FF2B5EF4-FFF2-40B4-BE49-F238E27FC236}">
                <a16:creationId xmlns:a16="http://schemas.microsoft.com/office/drawing/2014/main" id="{78CED3EC-C87D-E44F-B032-DFAFCA334B02}"/>
              </a:ext>
            </a:extLst>
          </p:cNvPr>
          <p:cNvSpPr txBox="1">
            <a:spLocks/>
          </p:cNvSpPr>
          <p:nvPr/>
        </p:nvSpPr>
        <p:spPr>
          <a:xfrm>
            <a:off x="526528" y="4621508"/>
            <a:ext cx="2263049" cy="318143"/>
          </a:xfrm>
          <a:prstGeom prst="rect">
            <a:avLst/>
          </a:prstGeom>
        </p:spPr>
        <p:txBody>
          <a:bodyPr>
            <a:normAutofit/>
          </a:bodyPr>
          <a:lstStyle>
            <a:lvl1pPr marL="457200" marR="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3200" kern="1200" baseline="0">
                <a:solidFill>
                  <a:srgbClr val="000000"/>
                </a:solidFill>
                <a:latin typeface="Franklin Gothic Medium Cond" panose="020B0606030402020204" pitchFamily="34" charset="0"/>
                <a:ea typeface="+mn-ea"/>
                <a:cs typeface="+mn-cs"/>
              </a:defRPr>
            </a:lvl1pPr>
            <a:lvl2pPr marL="800100" indent="-342900" algn="l" defTabSz="914400" rtl="0" eaLnBrk="1" latinLnBrk="0" hangingPunct="1">
              <a:spcBef>
                <a:spcPct val="20000"/>
              </a:spcBef>
              <a:buFont typeface="Arial" panose="020B0604020202020204" pitchFamily="34" charset="0"/>
              <a:buChar char="•"/>
              <a:defRPr sz="2400" kern="1200" baseline="0">
                <a:solidFill>
                  <a:srgbClr val="20558A"/>
                </a:solidFill>
                <a:latin typeface="Franklin Gothic Medium Cond" panose="020B06060304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rgbClr val="747679"/>
                </a:solidFill>
                <a:latin typeface="Franklin Gothic Book" panose="020B0503020102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 indent="0">
              <a:buFont typeface="Arial" panose="020B0604020202020204" pitchFamily="34" charset="0"/>
              <a:buNone/>
            </a:pPr>
            <a:r>
              <a:rPr lang="en-US" sz="800" dirty="0"/>
              <a:t>Source: IPEDS</a:t>
            </a:r>
          </a:p>
        </p:txBody>
      </p:sp>
      <p:graphicFrame>
        <p:nvGraphicFramePr>
          <p:cNvPr id="8" name="Table 4">
            <a:extLst>
              <a:ext uri="{FF2B5EF4-FFF2-40B4-BE49-F238E27FC236}">
                <a16:creationId xmlns:a16="http://schemas.microsoft.com/office/drawing/2014/main" id="{88B6113B-8A9C-42FF-A319-850CECE0BC03}"/>
              </a:ext>
            </a:extLst>
          </p:cNvPr>
          <p:cNvGraphicFramePr>
            <a:graphicFrameLocks noGrp="1"/>
          </p:cNvGraphicFramePr>
          <p:nvPr>
            <p:extLst>
              <p:ext uri="{D42A27DB-BD31-4B8C-83A1-F6EECF244321}">
                <p14:modId xmlns:p14="http://schemas.microsoft.com/office/powerpoint/2010/main" val="1063545317"/>
              </p:ext>
            </p:extLst>
          </p:nvPr>
        </p:nvGraphicFramePr>
        <p:xfrm>
          <a:off x="820929" y="974711"/>
          <a:ext cx="3349286" cy="3694455"/>
        </p:xfrm>
        <a:graphic>
          <a:graphicData uri="http://schemas.openxmlformats.org/drawingml/2006/table">
            <a:tbl>
              <a:tblPr firstRow="1" bandRow="1">
                <a:tableStyleId>{5C22544A-7EE6-4342-B048-85BDC9FD1C3A}</a:tableStyleId>
              </a:tblPr>
              <a:tblGrid>
                <a:gridCol w="543795">
                  <a:extLst>
                    <a:ext uri="{9D8B030D-6E8A-4147-A177-3AD203B41FA5}">
                      <a16:colId xmlns:a16="http://schemas.microsoft.com/office/drawing/2014/main" val="3831264636"/>
                    </a:ext>
                  </a:extLst>
                </a:gridCol>
                <a:gridCol w="1384144">
                  <a:extLst>
                    <a:ext uri="{9D8B030D-6E8A-4147-A177-3AD203B41FA5}">
                      <a16:colId xmlns:a16="http://schemas.microsoft.com/office/drawing/2014/main" val="544340200"/>
                    </a:ext>
                  </a:extLst>
                </a:gridCol>
                <a:gridCol w="781786">
                  <a:extLst>
                    <a:ext uri="{9D8B030D-6E8A-4147-A177-3AD203B41FA5}">
                      <a16:colId xmlns:a16="http://schemas.microsoft.com/office/drawing/2014/main" val="1498063041"/>
                    </a:ext>
                  </a:extLst>
                </a:gridCol>
                <a:gridCol w="639561">
                  <a:extLst>
                    <a:ext uri="{9D8B030D-6E8A-4147-A177-3AD203B41FA5}">
                      <a16:colId xmlns:a16="http://schemas.microsoft.com/office/drawing/2014/main" val="709255456"/>
                    </a:ext>
                  </a:extLst>
                </a:gridCol>
              </a:tblGrid>
              <a:tr h="202815">
                <a:tc gridSpan="4">
                  <a:txBody>
                    <a:bodyPr/>
                    <a:lstStyle/>
                    <a:p>
                      <a:pPr algn="ctr" fontAlgn="b"/>
                      <a:r>
                        <a:rPr lang="en-US" sz="800" b="1" i="0" u="none" strike="noStrike" dirty="0">
                          <a:solidFill>
                            <a:schemeClr val="bg1"/>
                          </a:solidFill>
                          <a:effectLst/>
                          <a:latin typeface="+mn-lt"/>
                        </a:rPr>
                        <a:t>Where are Virginians going to college? - 2010</a:t>
                      </a:r>
                    </a:p>
                  </a:txBody>
                  <a:tcPr marL="77529" marR="77529" marT="38765" marB="38765"/>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Top 10 Out-of-State Destinations for All FTIC Virginia Residents 2020</a:t>
                      </a:r>
                    </a:p>
                  </a:txBody>
                  <a:tcPr marL="82229" marR="82229" marT="41115" marB="41115"/>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Top 10 Out-of-State Destinations for All FTIC Virginia Residents 2020</a:t>
                      </a:r>
                    </a:p>
                  </a:txBody>
                  <a:tcPr marL="82229" marR="82229" marT="41115" marB="41115"/>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Top 10 Out-of-State Destinations for All FTIC Virginia Residents 2020</a:t>
                      </a:r>
                    </a:p>
                  </a:txBody>
                  <a:tcPr marL="82229" marR="82229" marT="41115" marB="41115"/>
                </a:tc>
                <a:extLst>
                  <a:ext uri="{0D108BD9-81ED-4DB2-BD59-A6C34878D82A}">
                    <a16:rowId xmlns:a16="http://schemas.microsoft.com/office/drawing/2014/main" val="1506249965"/>
                  </a:ext>
                </a:extLst>
              </a:tr>
              <a:tr h="3142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i="0" u="none" strike="noStrike" dirty="0">
                          <a:solidFill>
                            <a:srgbClr val="000000"/>
                          </a:solidFill>
                          <a:effectLst/>
                          <a:latin typeface="+mn-lt"/>
                        </a:rPr>
                        <a:t>Rank</a:t>
                      </a:r>
                    </a:p>
                  </a:txBody>
                  <a:tcPr marL="65152" marR="65152" marT="32577" marB="32577"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i="0" u="none" strike="noStrike" dirty="0">
                          <a:solidFill>
                            <a:srgbClr val="000000"/>
                          </a:solidFill>
                          <a:effectLst/>
                          <a:latin typeface="+mn-lt"/>
                        </a:rPr>
                        <a:t>State</a:t>
                      </a:r>
                    </a:p>
                  </a:txBody>
                  <a:tcPr marL="65152" marR="65152" marT="32577" marB="32577"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i="0" u="none" strike="noStrike" dirty="0">
                          <a:solidFill>
                            <a:srgbClr val="000000"/>
                          </a:solidFill>
                          <a:effectLst/>
                          <a:latin typeface="+mn-lt"/>
                        </a:rPr>
                        <a:t>Number </a:t>
                      </a:r>
                    </a:p>
                  </a:txBody>
                  <a:tcPr marL="65152" marR="65152" marT="32577" marB="32577"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i="0" u="none" strike="noStrike" dirty="0">
                          <a:solidFill>
                            <a:srgbClr val="000000"/>
                          </a:solidFill>
                          <a:effectLst/>
                          <a:latin typeface="+mn-lt"/>
                        </a:rPr>
                        <a:t>% of Total</a:t>
                      </a:r>
                    </a:p>
                  </a:txBody>
                  <a:tcPr marL="65152" marR="65152" marT="32577" marB="32577" anchor="ctr"/>
                </a:tc>
                <a:extLst>
                  <a:ext uri="{0D108BD9-81ED-4DB2-BD59-A6C34878D82A}">
                    <a16:rowId xmlns:a16="http://schemas.microsoft.com/office/drawing/2014/main" val="1182835137"/>
                  </a:ext>
                </a:extLst>
              </a:tr>
              <a:tr h="264786">
                <a:tc>
                  <a:txBody>
                    <a:bodyPr/>
                    <a:lstStyle/>
                    <a:p>
                      <a:pPr algn="ctr" fontAlgn="b"/>
                      <a:r>
                        <a:rPr lang="en-US" sz="800" b="0" i="0" u="none" strike="noStrike" dirty="0">
                          <a:solidFill>
                            <a:srgbClr val="000000"/>
                          </a:solidFill>
                          <a:effectLst/>
                          <a:latin typeface="+mn-lt"/>
                        </a:rPr>
                        <a:t>-</a:t>
                      </a:r>
                    </a:p>
                  </a:txBody>
                  <a:tcPr marL="7300" marR="7300" marT="7300" marB="35041" anchor="b"/>
                </a:tc>
                <a:tc>
                  <a:txBody>
                    <a:bodyPr/>
                    <a:lstStyle/>
                    <a:p>
                      <a:pPr algn="ctr" fontAlgn="b"/>
                      <a:r>
                        <a:rPr lang="en-US" sz="800" b="0" i="0" u="none" strike="noStrike" dirty="0">
                          <a:solidFill>
                            <a:srgbClr val="000000"/>
                          </a:solidFill>
                          <a:effectLst/>
                          <a:latin typeface="+mn-lt"/>
                        </a:rPr>
                        <a:t>Virginia</a:t>
                      </a:r>
                    </a:p>
                  </a:txBody>
                  <a:tcPr marL="7300" marR="7300" marT="7300" marB="35041" anchor="b"/>
                </a:tc>
                <a:tc>
                  <a:txBody>
                    <a:bodyPr/>
                    <a:lstStyle/>
                    <a:p>
                      <a:pPr algn="ctr" fontAlgn="b"/>
                      <a:r>
                        <a:rPr lang="en-US" sz="800" b="0" i="0" u="none" strike="noStrike" dirty="0">
                          <a:solidFill>
                            <a:srgbClr val="000000"/>
                          </a:solidFill>
                          <a:effectLst/>
                          <a:latin typeface="+mn-lt"/>
                        </a:rPr>
                        <a:t>45,982 </a:t>
                      </a:r>
                    </a:p>
                  </a:txBody>
                  <a:tcPr marL="7300" marR="7300" marT="7300" marB="35041" anchor="b"/>
                </a:tc>
                <a:tc>
                  <a:txBody>
                    <a:bodyPr/>
                    <a:lstStyle/>
                    <a:p>
                      <a:pPr algn="ctr" fontAlgn="b"/>
                      <a:r>
                        <a:rPr lang="en-US" sz="800" b="0" i="0" u="none" strike="noStrike" dirty="0">
                          <a:solidFill>
                            <a:srgbClr val="000000"/>
                          </a:solidFill>
                          <a:effectLst/>
                          <a:latin typeface="+mn-lt"/>
                        </a:rPr>
                        <a:t>80.98%</a:t>
                      </a:r>
                    </a:p>
                  </a:txBody>
                  <a:tcPr marL="7300" marR="7300" marT="7300" marB="35041" anchor="b"/>
                </a:tc>
                <a:extLst>
                  <a:ext uri="{0D108BD9-81ED-4DB2-BD59-A6C34878D82A}">
                    <a16:rowId xmlns:a16="http://schemas.microsoft.com/office/drawing/2014/main" val="3388134690"/>
                  </a:ext>
                </a:extLst>
              </a:tr>
              <a:tr h="264786">
                <a:tc>
                  <a:txBody>
                    <a:bodyPr/>
                    <a:lstStyle/>
                    <a:p>
                      <a:pPr algn="ctr" fontAlgn="b"/>
                      <a:r>
                        <a:rPr lang="en-US" sz="800" b="0" i="0" u="none" strike="noStrike" dirty="0">
                          <a:solidFill>
                            <a:srgbClr val="000000"/>
                          </a:solidFill>
                          <a:effectLst/>
                          <a:latin typeface="+mn-lt"/>
                        </a:rPr>
                        <a:t>1</a:t>
                      </a:r>
                    </a:p>
                  </a:txBody>
                  <a:tcPr marL="7300" marR="7300" marT="7300" marB="35041" anchor="b"/>
                </a:tc>
                <a:tc>
                  <a:txBody>
                    <a:bodyPr/>
                    <a:lstStyle/>
                    <a:p>
                      <a:pPr algn="ctr" fontAlgn="b"/>
                      <a:r>
                        <a:rPr lang="en-US" sz="800" b="0" i="0" u="none" strike="noStrike" dirty="0">
                          <a:solidFill>
                            <a:srgbClr val="000000"/>
                          </a:solidFill>
                          <a:effectLst/>
                          <a:latin typeface="+mn-lt"/>
                        </a:rPr>
                        <a:t>North Carolina</a:t>
                      </a:r>
                    </a:p>
                  </a:txBody>
                  <a:tcPr marL="7300" marR="7300" marT="7300" marB="35041" anchor="b"/>
                </a:tc>
                <a:tc>
                  <a:txBody>
                    <a:bodyPr/>
                    <a:lstStyle/>
                    <a:p>
                      <a:pPr algn="ctr" fontAlgn="b"/>
                      <a:r>
                        <a:rPr lang="en-US" sz="800" b="0" i="0" u="none" strike="noStrike" dirty="0">
                          <a:solidFill>
                            <a:srgbClr val="000000"/>
                          </a:solidFill>
                          <a:effectLst/>
                          <a:latin typeface="+mn-lt"/>
                        </a:rPr>
                        <a:t>1,851 </a:t>
                      </a:r>
                    </a:p>
                  </a:txBody>
                  <a:tcPr marL="7300" marR="7300" marT="7300" marB="35041" anchor="b"/>
                </a:tc>
                <a:tc>
                  <a:txBody>
                    <a:bodyPr/>
                    <a:lstStyle/>
                    <a:p>
                      <a:pPr algn="ctr" fontAlgn="b"/>
                      <a:r>
                        <a:rPr lang="en-US" sz="800" b="0" i="0" u="none" strike="noStrike" dirty="0">
                          <a:solidFill>
                            <a:srgbClr val="000000"/>
                          </a:solidFill>
                          <a:effectLst/>
                          <a:latin typeface="+mn-lt"/>
                        </a:rPr>
                        <a:t>3.26%</a:t>
                      </a:r>
                    </a:p>
                  </a:txBody>
                  <a:tcPr marL="7300" marR="7300" marT="7300" marB="35041" anchor="b"/>
                </a:tc>
                <a:extLst>
                  <a:ext uri="{0D108BD9-81ED-4DB2-BD59-A6C34878D82A}">
                    <a16:rowId xmlns:a16="http://schemas.microsoft.com/office/drawing/2014/main" val="3106336753"/>
                  </a:ext>
                </a:extLst>
              </a:tr>
              <a:tr h="264786">
                <a:tc>
                  <a:txBody>
                    <a:bodyPr/>
                    <a:lstStyle/>
                    <a:p>
                      <a:pPr algn="ctr" fontAlgn="b"/>
                      <a:r>
                        <a:rPr lang="en-US" sz="800" b="0" i="0" u="none" strike="noStrike" dirty="0">
                          <a:solidFill>
                            <a:srgbClr val="000000"/>
                          </a:solidFill>
                          <a:effectLst/>
                          <a:latin typeface="+mn-lt"/>
                        </a:rPr>
                        <a:t>2</a:t>
                      </a:r>
                    </a:p>
                  </a:txBody>
                  <a:tcPr marL="7300" marR="7300" marT="7300" marB="35041" anchor="b"/>
                </a:tc>
                <a:tc>
                  <a:txBody>
                    <a:bodyPr/>
                    <a:lstStyle/>
                    <a:p>
                      <a:pPr algn="ctr" fontAlgn="b"/>
                      <a:r>
                        <a:rPr lang="en-US" sz="800" b="0" i="0" u="none" strike="noStrike" dirty="0">
                          <a:solidFill>
                            <a:srgbClr val="000000"/>
                          </a:solidFill>
                          <a:effectLst/>
                          <a:latin typeface="+mn-lt"/>
                        </a:rPr>
                        <a:t>Pennsylvania</a:t>
                      </a:r>
                    </a:p>
                  </a:txBody>
                  <a:tcPr marL="7300" marR="7300" marT="7300" marB="35041" anchor="b"/>
                </a:tc>
                <a:tc>
                  <a:txBody>
                    <a:bodyPr/>
                    <a:lstStyle/>
                    <a:p>
                      <a:pPr algn="ctr" fontAlgn="b"/>
                      <a:r>
                        <a:rPr lang="en-US" sz="800" b="0" i="0" u="none" strike="noStrike" dirty="0">
                          <a:solidFill>
                            <a:srgbClr val="000000"/>
                          </a:solidFill>
                          <a:effectLst/>
                          <a:latin typeface="+mn-lt"/>
                        </a:rPr>
                        <a:t>1,068 </a:t>
                      </a:r>
                    </a:p>
                  </a:txBody>
                  <a:tcPr marL="7300" marR="7300" marT="7300" marB="35041" anchor="b"/>
                </a:tc>
                <a:tc>
                  <a:txBody>
                    <a:bodyPr/>
                    <a:lstStyle/>
                    <a:p>
                      <a:pPr algn="ctr" fontAlgn="b"/>
                      <a:r>
                        <a:rPr lang="en-US" sz="800" b="0" i="0" u="none" strike="noStrike" dirty="0">
                          <a:solidFill>
                            <a:srgbClr val="000000"/>
                          </a:solidFill>
                          <a:effectLst/>
                          <a:latin typeface="+mn-lt"/>
                        </a:rPr>
                        <a:t>1.88%</a:t>
                      </a:r>
                    </a:p>
                  </a:txBody>
                  <a:tcPr marL="7300" marR="7300" marT="7300" marB="35041" anchor="b"/>
                </a:tc>
                <a:extLst>
                  <a:ext uri="{0D108BD9-81ED-4DB2-BD59-A6C34878D82A}">
                    <a16:rowId xmlns:a16="http://schemas.microsoft.com/office/drawing/2014/main" val="682797021"/>
                  </a:ext>
                </a:extLst>
              </a:tr>
              <a:tr h="264786">
                <a:tc>
                  <a:txBody>
                    <a:bodyPr/>
                    <a:lstStyle/>
                    <a:p>
                      <a:pPr algn="ctr" fontAlgn="b"/>
                      <a:r>
                        <a:rPr lang="en-US" sz="800" b="0" i="0" u="none" strike="noStrike" dirty="0">
                          <a:solidFill>
                            <a:srgbClr val="000000"/>
                          </a:solidFill>
                          <a:effectLst/>
                          <a:latin typeface="+mn-lt"/>
                        </a:rPr>
                        <a:t>3</a:t>
                      </a:r>
                    </a:p>
                  </a:txBody>
                  <a:tcPr marL="7300" marR="7300" marT="7300" marB="35041" anchor="b"/>
                </a:tc>
                <a:tc>
                  <a:txBody>
                    <a:bodyPr/>
                    <a:lstStyle/>
                    <a:p>
                      <a:pPr algn="ctr" fontAlgn="b"/>
                      <a:r>
                        <a:rPr lang="en-US" sz="800" b="0" i="0" u="none" strike="noStrike" dirty="0">
                          <a:solidFill>
                            <a:srgbClr val="000000"/>
                          </a:solidFill>
                          <a:effectLst/>
                          <a:latin typeface="+mn-lt"/>
                        </a:rPr>
                        <a:t>West Virginia</a:t>
                      </a:r>
                    </a:p>
                  </a:txBody>
                  <a:tcPr marL="7300" marR="7300" marT="7300" marB="35041" anchor="b"/>
                </a:tc>
                <a:tc>
                  <a:txBody>
                    <a:bodyPr/>
                    <a:lstStyle/>
                    <a:p>
                      <a:pPr algn="ctr" fontAlgn="b"/>
                      <a:r>
                        <a:rPr lang="en-US" sz="800" b="0" i="0" u="none" strike="noStrike" dirty="0">
                          <a:solidFill>
                            <a:srgbClr val="000000"/>
                          </a:solidFill>
                          <a:effectLst/>
                          <a:latin typeface="+mn-lt"/>
                        </a:rPr>
                        <a:t>828 </a:t>
                      </a:r>
                    </a:p>
                  </a:txBody>
                  <a:tcPr marL="7300" marR="7300" marT="7300" marB="35041" anchor="b"/>
                </a:tc>
                <a:tc>
                  <a:txBody>
                    <a:bodyPr/>
                    <a:lstStyle/>
                    <a:p>
                      <a:pPr algn="ctr" fontAlgn="b"/>
                      <a:r>
                        <a:rPr lang="en-US" sz="800" b="0" i="0" u="none" strike="noStrike" dirty="0">
                          <a:solidFill>
                            <a:srgbClr val="000000"/>
                          </a:solidFill>
                          <a:effectLst/>
                          <a:latin typeface="+mn-lt"/>
                        </a:rPr>
                        <a:t>1.46%</a:t>
                      </a:r>
                    </a:p>
                  </a:txBody>
                  <a:tcPr marL="7300" marR="7300" marT="7300" marB="35041" anchor="b"/>
                </a:tc>
                <a:extLst>
                  <a:ext uri="{0D108BD9-81ED-4DB2-BD59-A6C34878D82A}">
                    <a16:rowId xmlns:a16="http://schemas.microsoft.com/office/drawing/2014/main" val="2996644587"/>
                  </a:ext>
                </a:extLst>
              </a:tr>
              <a:tr h="264786">
                <a:tc>
                  <a:txBody>
                    <a:bodyPr/>
                    <a:lstStyle/>
                    <a:p>
                      <a:pPr algn="ctr" fontAlgn="b"/>
                      <a:r>
                        <a:rPr lang="en-US" sz="800" b="0" i="0" u="none" strike="noStrike" dirty="0">
                          <a:solidFill>
                            <a:srgbClr val="000000"/>
                          </a:solidFill>
                          <a:effectLst/>
                          <a:latin typeface="+mn-lt"/>
                        </a:rPr>
                        <a:t>4</a:t>
                      </a:r>
                    </a:p>
                  </a:txBody>
                  <a:tcPr marL="7300" marR="7300" marT="7300" marB="35041" anchor="b"/>
                </a:tc>
                <a:tc>
                  <a:txBody>
                    <a:bodyPr/>
                    <a:lstStyle/>
                    <a:p>
                      <a:pPr algn="ctr" fontAlgn="b"/>
                      <a:r>
                        <a:rPr lang="en-US" sz="800" b="0" i="0" u="none" strike="noStrike" dirty="0">
                          <a:solidFill>
                            <a:srgbClr val="000000"/>
                          </a:solidFill>
                          <a:effectLst/>
                          <a:latin typeface="+mn-lt"/>
                        </a:rPr>
                        <a:t>New York</a:t>
                      </a:r>
                    </a:p>
                  </a:txBody>
                  <a:tcPr marL="7300" marR="7300" marT="7300" marB="35041" anchor="b"/>
                </a:tc>
                <a:tc>
                  <a:txBody>
                    <a:bodyPr/>
                    <a:lstStyle/>
                    <a:p>
                      <a:pPr algn="ctr" fontAlgn="b"/>
                      <a:r>
                        <a:rPr lang="en-US" sz="800" b="0" i="0" u="none" strike="noStrike" dirty="0">
                          <a:solidFill>
                            <a:srgbClr val="000000"/>
                          </a:solidFill>
                          <a:effectLst/>
                          <a:latin typeface="+mn-lt"/>
                        </a:rPr>
                        <a:t>746 </a:t>
                      </a:r>
                    </a:p>
                  </a:txBody>
                  <a:tcPr marL="7300" marR="7300" marT="7300" marB="35041" anchor="b"/>
                </a:tc>
                <a:tc>
                  <a:txBody>
                    <a:bodyPr/>
                    <a:lstStyle/>
                    <a:p>
                      <a:pPr algn="ctr" fontAlgn="b"/>
                      <a:r>
                        <a:rPr lang="en-US" sz="800" b="0" i="0" u="none" strike="noStrike" dirty="0">
                          <a:solidFill>
                            <a:srgbClr val="000000"/>
                          </a:solidFill>
                          <a:effectLst/>
                          <a:latin typeface="+mn-lt"/>
                        </a:rPr>
                        <a:t>1.31%</a:t>
                      </a:r>
                    </a:p>
                  </a:txBody>
                  <a:tcPr marL="7300" marR="7300" marT="7300" marB="35041" anchor="b"/>
                </a:tc>
                <a:extLst>
                  <a:ext uri="{0D108BD9-81ED-4DB2-BD59-A6C34878D82A}">
                    <a16:rowId xmlns:a16="http://schemas.microsoft.com/office/drawing/2014/main" val="1115715599"/>
                  </a:ext>
                </a:extLst>
              </a:tr>
              <a:tr h="264786">
                <a:tc>
                  <a:txBody>
                    <a:bodyPr/>
                    <a:lstStyle/>
                    <a:p>
                      <a:pPr algn="ctr" fontAlgn="b"/>
                      <a:r>
                        <a:rPr lang="en-US" sz="800" b="0" i="0" u="none" strike="noStrike" dirty="0">
                          <a:solidFill>
                            <a:srgbClr val="000000"/>
                          </a:solidFill>
                          <a:effectLst/>
                          <a:latin typeface="+mn-lt"/>
                        </a:rPr>
                        <a:t>5</a:t>
                      </a:r>
                    </a:p>
                  </a:txBody>
                  <a:tcPr marL="7300" marR="7300" marT="7300" marB="35041" anchor="b"/>
                </a:tc>
                <a:tc>
                  <a:txBody>
                    <a:bodyPr/>
                    <a:lstStyle/>
                    <a:p>
                      <a:pPr algn="ctr" fontAlgn="b"/>
                      <a:r>
                        <a:rPr lang="en-US" sz="800" b="0" i="0" u="none" strike="noStrike" dirty="0">
                          <a:solidFill>
                            <a:srgbClr val="000000"/>
                          </a:solidFill>
                          <a:effectLst/>
                          <a:latin typeface="+mn-lt"/>
                        </a:rPr>
                        <a:t>South Carolina</a:t>
                      </a:r>
                    </a:p>
                  </a:txBody>
                  <a:tcPr marL="7300" marR="7300" marT="7300" marB="35041" anchor="b"/>
                </a:tc>
                <a:tc>
                  <a:txBody>
                    <a:bodyPr/>
                    <a:lstStyle/>
                    <a:p>
                      <a:pPr algn="ctr" fontAlgn="b"/>
                      <a:r>
                        <a:rPr lang="en-US" sz="800" b="0" i="0" u="none" strike="noStrike" dirty="0">
                          <a:solidFill>
                            <a:srgbClr val="000000"/>
                          </a:solidFill>
                          <a:effectLst/>
                          <a:latin typeface="+mn-lt"/>
                        </a:rPr>
                        <a:t>658 </a:t>
                      </a:r>
                    </a:p>
                  </a:txBody>
                  <a:tcPr marL="7300" marR="7300" marT="7300" marB="35041" anchor="b"/>
                </a:tc>
                <a:tc>
                  <a:txBody>
                    <a:bodyPr/>
                    <a:lstStyle/>
                    <a:p>
                      <a:pPr algn="ctr" fontAlgn="b"/>
                      <a:r>
                        <a:rPr lang="en-US" sz="800" b="0" i="0" u="none" strike="noStrike" dirty="0">
                          <a:solidFill>
                            <a:srgbClr val="000000"/>
                          </a:solidFill>
                          <a:effectLst/>
                          <a:latin typeface="+mn-lt"/>
                        </a:rPr>
                        <a:t>1.16%</a:t>
                      </a:r>
                    </a:p>
                  </a:txBody>
                  <a:tcPr marL="7300" marR="7300" marT="7300" marB="35041" anchor="b"/>
                </a:tc>
                <a:extLst>
                  <a:ext uri="{0D108BD9-81ED-4DB2-BD59-A6C34878D82A}">
                    <a16:rowId xmlns:a16="http://schemas.microsoft.com/office/drawing/2014/main" val="2964292676"/>
                  </a:ext>
                </a:extLst>
              </a:tr>
              <a:tr h="264786">
                <a:tc>
                  <a:txBody>
                    <a:bodyPr/>
                    <a:lstStyle/>
                    <a:p>
                      <a:pPr algn="ctr" fontAlgn="b"/>
                      <a:r>
                        <a:rPr lang="en-US" sz="800" b="0" i="0" u="none" strike="noStrike" dirty="0">
                          <a:solidFill>
                            <a:srgbClr val="000000"/>
                          </a:solidFill>
                          <a:effectLst/>
                          <a:latin typeface="+mn-lt"/>
                        </a:rPr>
                        <a:t>6</a:t>
                      </a:r>
                    </a:p>
                  </a:txBody>
                  <a:tcPr marL="7300" marR="7300" marT="7300" marB="35041" anchor="b"/>
                </a:tc>
                <a:tc>
                  <a:txBody>
                    <a:bodyPr/>
                    <a:lstStyle/>
                    <a:p>
                      <a:pPr algn="ctr" fontAlgn="b"/>
                      <a:r>
                        <a:rPr lang="en-US" sz="800" b="0" i="0" u="none" strike="noStrike" dirty="0">
                          <a:solidFill>
                            <a:srgbClr val="000000"/>
                          </a:solidFill>
                          <a:effectLst/>
                          <a:latin typeface="+mn-lt"/>
                        </a:rPr>
                        <a:t>Florida</a:t>
                      </a:r>
                    </a:p>
                  </a:txBody>
                  <a:tcPr marL="7300" marR="7300" marT="7300" marB="35041" anchor="b"/>
                </a:tc>
                <a:tc>
                  <a:txBody>
                    <a:bodyPr/>
                    <a:lstStyle/>
                    <a:p>
                      <a:pPr algn="ctr" fontAlgn="b"/>
                      <a:r>
                        <a:rPr lang="en-US" sz="800" b="0" i="0" u="none" strike="noStrike" dirty="0">
                          <a:solidFill>
                            <a:srgbClr val="000000"/>
                          </a:solidFill>
                          <a:effectLst/>
                          <a:latin typeface="+mn-lt"/>
                        </a:rPr>
                        <a:t>519 </a:t>
                      </a:r>
                    </a:p>
                  </a:txBody>
                  <a:tcPr marL="7300" marR="7300" marT="7300" marB="35041" anchor="b"/>
                </a:tc>
                <a:tc>
                  <a:txBody>
                    <a:bodyPr/>
                    <a:lstStyle/>
                    <a:p>
                      <a:pPr algn="ctr" fontAlgn="b"/>
                      <a:r>
                        <a:rPr lang="en-US" sz="800" b="0" i="0" u="none" strike="noStrike" dirty="0">
                          <a:solidFill>
                            <a:srgbClr val="000000"/>
                          </a:solidFill>
                          <a:effectLst/>
                          <a:latin typeface="+mn-lt"/>
                        </a:rPr>
                        <a:t>0.91%</a:t>
                      </a:r>
                    </a:p>
                  </a:txBody>
                  <a:tcPr marL="7300" marR="7300" marT="7300" marB="35041" anchor="b"/>
                </a:tc>
                <a:extLst>
                  <a:ext uri="{0D108BD9-81ED-4DB2-BD59-A6C34878D82A}">
                    <a16:rowId xmlns:a16="http://schemas.microsoft.com/office/drawing/2014/main" val="1607156901"/>
                  </a:ext>
                </a:extLst>
              </a:tr>
              <a:tr h="264786">
                <a:tc>
                  <a:txBody>
                    <a:bodyPr/>
                    <a:lstStyle/>
                    <a:p>
                      <a:pPr algn="ctr" fontAlgn="b"/>
                      <a:r>
                        <a:rPr lang="en-US" sz="800" b="0" i="0" u="none" strike="noStrike" dirty="0">
                          <a:solidFill>
                            <a:srgbClr val="000000"/>
                          </a:solidFill>
                          <a:effectLst/>
                          <a:latin typeface="+mn-lt"/>
                        </a:rPr>
                        <a:t>7</a:t>
                      </a:r>
                    </a:p>
                  </a:txBody>
                  <a:tcPr marL="7300" marR="7300" marT="7300" marB="35041" anchor="b"/>
                </a:tc>
                <a:tc>
                  <a:txBody>
                    <a:bodyPr/>
                    <a:lstStyle/>
                    <a:p>
                      <a:pPr algn="ctr" fontAlgn="b"/>
                      <a:r>
                        <a:rPr lang="en-US" sz="800" b="0" i="0" u="none" strike="noStrike" dirty="0">
                          <a:solidFill>
                            <a:srgbClr val="000000"/>
                          </a:solidFill>
                          <a:effectLst/>
                          <a:latin typeface="+mn-lt"/>
                        </a:rPr>
                        <a:t>Maryland</a:t>
                      </a:r>
                    </a:p>
                  </a:txBody>
                  <a:tcPr marL="7300" marR="7300" marT="7300" marB="35041" anchor="b"/>
                </a:tc>
                <a:tc>
                  <a:txBody>
                    <a:bodyPr/>
                    <a:lstStyle/>
                    <a:p>
                      <a:pPr algn="ctr" fontAlgn="b"/>
                      <a:r>
                        <a:rPr lang="en-US" sz="800" b="0" i="0" u="none" strike="noStrike" dirty="0">
                          <a:solidFill>
                            <a:srgbClr val="000000"/>
                          </a:solidFill>
                          <a:effectLst/>
                          <a:latin typeface="+mn-lt"/>
                        </a:rPr>
                        <a:t>454 </a:t>
                      </a:r>
                    </a:p>
                  </a:txBody>
                  <a:tcPr marL="7300" marR="7300" marT="7300" marB="35041" anchor="b"/>
                </a:tc>
                <a:tc>
                  <a:txBody>
                    <a:bodyPr/>
                    <a:lstStyle/>
                    <a:p>
                      <a:pPr algn="ctr" fontAlgn="b"/>
                      <a:r>
                        <a:rPr lang="en-US" sz="800" b="0" i="0" u="none" strike="noStrike" dirty="0">
                          <a:solidFill>
                            <a:srgbClr val="000000"/>
                          </a:solidFill>
                          <a:effectLst/>
                          <a:latin typeface="+mn-lt"/>
                        </a:rPr>
                        <a:t>0.80%</a:t>
                      </a:r>
                    </a:p>
                  </a:txBody>
                  <a:tcPr marL="7300" marR="7300" marT="7300" marB="35041" anchor="b"/>
                </a:tc>
                <a:extLst>
                  <a:ext uri="{0D108BD9-81ED-4DB2-BD59-A6C34878D82A}">
                    <a16:rowId xmlns:a16="http://schemas.microsoft.com/office/drawing/2014/main" val="4021975877"/>
                  </a:ext>
                </a:extLst>
              </a:tr>
              <a:tr h="264786">
                <a:tc>
                  <a:txBody>
                    <a:bodyPr/>
                    <a:lstStyle/>
                    <a:p>
                      <a:pPr algn="ctr" fontAlgn="b"/>
                      <a:r>
                        <a:rPr lang="en-US" sz="800" b="0" i="0" u="none" strike="noStrike" dirty="0">
                          <a:solidFill>
                            <a:srgbClr val="000000"/>
                          </a:solidFill>
                          <a:effectLst/>
                          <a:latin typeface="+mn-lt"/>
                        </a:rPr>
                        <a:t>8</a:t>
                      </a:r>
                    </a:p>
                  </a:txBody>
                  <a:tcPr marL="7300" marR="7300" marT="7300" marB="35041" anchor="b"/>
                </a:tc>
                <a:tc>
                  <a:txBody>
                    <a:bodyPr/>
                    <a:lstStyle/>
                    <a:p>
                      <a:pPr algn="ctr" fontAlgn="b"/>
                      <a:r>
                        <a:rPr lang="en-US" sz="800" b="0" i="0" u="none" strike="noStrike" dirty="0">
                          <a:solidFill>
                            <a:srgbClr val="000000"/>
                          </a:solidFill>
                          <a:effectLst/>
                          <a:latin typeface="+mn-lt"/>
                        </a:rPr>
                        <a:t>District of Columbia</a:t>
                      </a:r>
                    </a:p>
                  </a:txBody>
                  <a:tcPr marL="7300" marR="7300" marT="7300" marB="35041" anchor="b"/>
                </a:tc>
                <a:tc>
                  <a:txBody>
                    <a:bodyPr/>
                    <a:lstStyle/>
                    <a:p>
                      <a:pPr algn="ctr" fontAlgn="b"/>
                      <a:r>
                        <a:rPr lang="en-US" sz="800" b="0" i="0" u="none" strike="noStrike" dirty="0">
                          <a:solidFill>
                            <a:srgbClr val="000000"/>
                          </a:solidFill>
                          <a:effectLst/>
                          <a:latin typeface="+mn-lt"/>
                        </a:rPr>
                        <a:t>445 </a:t>
                      </a:r>
                    </a:p>
                  </a:txBody>
                  <a:tcPr marL="7300" marR="7300" marT="7300" marB="35041" anchor="b"/>
                </a:tc>
                <a:tc>
                  <a:txBody>
                    <a:bodyPr/>
                    <a:lstStyle/>
                    <a:p>
                      <a:pPr algn="ctr" fontAlgn="b"/>
                      <a:r>
                        <a:rPr lang="en-US" sz="800" b="0" i="0" u="none" strike="noStrike" dirty="0">
                          <a:solidFill>
                            <a:srgbClr val="000000"/>
                          </a:solidFill>
                          <a:effectLst/>
                          <a:latin typeface="+mn-lt"/>
                        </a:rPr>
                        <a:t>0.78%</a:t>
                      </a:r>
                    </a:p>
                  </a:txBody>
                  <a:tcPr marL="7300" marR="7300" marT="7300" marB="35041" anchor="b"/>
                </a:tc>
                <a:extLst>
                  <a:ext uri="{0D108BD9-81ED-4DB2-BD59-A6C34878D82A}">
                    <a16:rowId xmlns:a16="http://schemas.microsoft.com/office/drawing/2014/main" val="3796086273"/>
                  </a:ext>
                </a:extLst>
              </a:tr>
              <a:tr h="264786">
                <a:tc>
                  <a:txBody>
                    <a:bodyPr/>
                    <a:lstStyle/>
                    <a:p>
                      <a:pPr algn="ctr" fontAlgn="b"/>
                      <a:r>
                        <a:rPr lang="en-US" sz="800" b="0" i="0" u="none" strike="noStrike" dirty="0">
                          <a:solidFill>
                            <a:srgbClr val="000000"/>
                          </a:solidFill>
                          <a:effectLst/>
                          <a:latin typeface="+mn-lt"/>
                        </a:rPr>
                        <a:t>9</a:t>
                      </a:r>
                    </a:p>
                  </a:txBody>
                  <a:tcPr marL="7300" marR="7300" marT="7300" marB="35041" anchor="b"/>
                </a:tc>
                <a:tc>
                  <a:txBody>
                    <a:bodyPr/>
                    <a:lstStyle/>
                    <a:p>
                      <a:pPr algn="ctr" fontAlgn="b"/>
                      <a:r>
                        <a:rPr lang="en-US" sz="800" b="0" i="0" u="none" strike="noStrike" dirty="0">
                          <a:solidFill>
                            <a:srgbClr val="000000"/>
                          </a:solidFill>
                          <a:effectLst/>
                          <a:latin typeface="+mn-lt"/>
                        </a:rPr>
                        <a:t>Tennessee</a:t>
                      </a:r>
                    </a:p>
                  </a:txBody>
                  <a:tcPr marL="7300" marR="7300" marT="7300" marB="35041" anchor="b"/>
                </a:tc>
                <a:tc>
                  <a:txBody>
                    <a:bodyPr/>
                    <a:lstStyle/>
                    <a:p>
                      <a:pPr algn="ctr" fontAlgn="b"/>
                      <a:r>
                        <a:rPr lang="en-US" sz="800" b="0" i="0" u="none" strike="noStrike" dirty="0">
                          <a:solidFill>
                            <a:srgbClr val="000000"/>
                          </a:solidFill>
                          <a:effectLst/>
                          <a:latin typeface="+mn-lt"/>
                        </a:rPr>
                        <a:t>424 </a:t>
                      </a:r>
                    </a:p>
                  </a:txBody>
                  <a:tcPr marL="7300" marR="7300" marT="7300" marB="35041" anchor="b"/>
                </a:tc>
                <a:tc>
                  <a:txBody>
                    <a:bodyPr/>
                    <a:lstStyle/>
                    <a:p>
                      <a:pPr algn="ctr" fontAlgn="b"/>
                      <a:r>
                        <a:rPr lang="en-US" sz="800" b="0" i="0" u="none" strike="noStrike" dirty="0">
                          <a:solidFill>
                            <a:srgbClr val="000000"/>
                          </a:solidFill>
                          <a:effectLst/>
                          <a:latin typeface="+mn-lt"/>
                        </a:rPr>
                        <a:t>0.75%</a:t>
                      </a:r>
                    </a:p>
                  </a:txBody>
                  <a:tcPr marL="7300" marR="7300" marT="7300" marB="35041" anchor="b"/>
                </a:tc>
                <a:extLst>
                  <a:ext uri="{0D108BD9-81ED-4DB2-BD59-A6C34878D82A}">
                    <a16:rowId xmlns:a16="http://schemas.microsoft.com/office/drawing/2014/main" val="802996534"/>
                  </a:ext>
                </a:extLst>
              </a:tr>
              <a:tr h="264786">
                <a:tc>
                  <a:txBody>
                    <a:bodyPr/>
                    <a:lstStyle/>
                    <a:p>
                      <a:pPr algn="ctr" fontAlgn="ctr"/>
                      <a:r>
                        <a:rPr lang="en-US" sz="800" b="0" i="0" u="none" strike="noStrike" dirty="0">
                          <a:solidFill>
                            <a:srgbClr val="000000"/>
                          </a:solidFill>
                          <a:effectLst/>
                          <a:latin typeface="+mn-lt"/>
                        </a:rPr>
                        <a:t>10</a:t>
                      </a:r>
                    </a:p>
                  </a:txBody>
                  <a:tcPr marL="6923" marR="6923" marT="6923" marB="0" anchor="ctr"/>
                </a:tc>
                <a:tc>
                  <a:txBody>
                    <a:bodyPr/>
                    <a:lstStyle/>
                    <a:p>
                      <a:pPr algn="ctr" fontAlgn="b"/>
                      <a:r>
                        <a:rPr lang="en-US" sz="800" b="0" i="0" u="none" strike="noStrike" dirty="0">
                          <a:solidFill>
                            <a:srgbClr val="000000"/>
                          </a:solidFill>
                          <a:effectLst/>
                          <a:latin typeface="+mn-lt"/>
                        </a:rPr>
                        <a:t>Georgia</a:t>
                      </a:r>
                    </a:p>
                  </a:txBody>
                  <a:tcPr marL="7300" marR="7300" marT="7300" marB="35041" anchor="b"/>
                </a:tc>
                <a:tc>
                  <a:txBody>
                    <a:bodyPr/>
                    <a:lstStyle/>
                    <a:p>
                      <a:pPr algn="ctr" fontAlgn="b"/>
                      <a:r>
                        <a:rPr lang="en-US" sz="800" b="0" i="0" u="none" strike="noStrike" dirty="0">
                          <a:solidFill>
                            <a:srgbClr val="000000"/>
                          </a:solidFill>
                          <a:effectLst/>
                          <a:latin typeface="+mn-lt"/>
                        </a:rPr>
                        <a:t>365 </a:t>
                      </a:r>
                    </a:p>
                  </a:txBody>
                  <a:tcPr marL="7300" marR="7300" marT="7300" marB="35041" anchor="b"/>
                </a:tc>
                <a:tc>
                  <a:txBody>
                    <a:bodyPr/>
                    <a:lstStyle/>
                    <a:p>
                      <a:pPr algn="ctr" fontAlgn="b"/>
                      <a:r>
                        <a:rPr lang="en-US" sz="800" b="0" i="0" u="none" strike="noStrike" dirty="0">
                          <a:solidFill>
                            <a:srgbClr val="000000"/>
                          </a:solidFill>
                          <a:effectLst/>
                          <a:latin typeface="+mn-lt"/>
                        </a:rPr>
                        <a:t>0.64%</a:t>
                      </a:r>
                    </a:p>
                  </a:txBody>
                  <a:tcPr marL="7300" marR="7300" marT="7300" marB="35041" anchor="b"/>
                </a:tc>
                <a:extLst>
                  <a:ext uri="{0D108BD9-81ED-4DB2-BD59-A6C34878D82A}">
                    <a16:rowId xmlns:a16="http://schemas.microsoft.com/office/drawing/2014/main" val="1387633459"/>
                  </a:ext>
                </a:extLst>
              </a:tr>
              <a:tr h="264786">
                <a:tc>
                  <a:txBody>
                    <a:bodyPr/>
                    <a:lstStyle/>
                    <a:p>
                      <a:pPr algn="ctr" fontAlgn="ctr"/>
                      <a:r>
                        <a:rPr lang="en-US" sz="800" b="0" i="0" u="none" strike="noStrike" dirty="0">
                          <a:solidFill>
                            <a:srgbClr val="000000"/>
                          </a:solidFill>
                          <a:effectLst/>
                          <a:latin typeface="+mn-lt"/>
                        </a:rPr>
                        <a:t>-</a:t>
                      </a:r>
                    </a:p>
                  </a:txBody>
                  <a:tcPr marL="6923" marR="6923" marT="6923" marB="0" anchor="ctr"/>
                </a:tc>
                <a:tc>
                  <a:txBody>
                    <a:bodyPr/>
                    <a:lstStyle/>
                    <a:p>
                      <a:pPr algn="ctr" fontAlgn="b"/>
                      <a:r>
                        <a:rPr lang="en-US" sz="800" b="0" i="0" u="none" strike="noStrike" dirty="0">
                          <a:solidFill>
                            <a:srgbClr val="000000"/>
                          </a:solidFill>
                          <a:effectLst/>
                          <a:latin typeface="+mn-lt"/>
                        </a:rPr>
                        <a:t>All Other States</a:t>
                      </a:r>
                    </a:p>
                  </a:txBody>
                  <a:tcPr marL="7300" marR="7300" marT="7300" marB="35041" anchor="b"/>
                </a:tc>
                <a:tc>
                  <a:txBody>
                    <a:bodyPr/>
                    <a:lstStyle/>
                    <a:p>
                      <a:pPr algn="ctr" fontAlgn="b"/>
                      <a:r>
                        <a:rPr lang="en-US" sz="800" b="0" i="0" u="none" strike="noStrike" dirty="0">
                          <a:solidFill>
                            <a:srgbClr val="000000"/>
                          </a:solidFill>
                          <a:effectLst/>
                          <a:latin typeface="+mn-lt"/>
                        </a:rPr>
                        <a:t>3,441 </a:t>
                      </a:r>
                    </a:p>
                  </a:txBody>
                  <a:tcPr marL="7300" marR="7300" marT="7300" marB="35041" anchor="b"/>
                </a:tc>
                <a:tc>
                  <a:txBody>
                    <a:bodyPr/>
                    <a:lstStyle/>
                    <a:p>
                      <a:pPr algn="ctr" fontAlgn="b"/>
                      <a:r>
                        <a:rPr lang="en-US" sz="800" b="0" i="0" u="none" strike="noStrike" dirty="0">
                          <a:solidFill>
                            <a:srgbClr val="000000"/>
                          </a:solidFill>
                          <a:effectLst/>
                          <a:latin typeface="+mn-lt"/>
                        </a:rPr>
                        <a:t>6.06%</a:t>
                      </a:r>
                    </a:p>
                  </a:txBody>
                  <a:tcPr marL="7300" marR="7300" marT="7300" marB="35041" anchor="b"/>
                </a:tc>
                <a:extLst>
                  <a:ext uri="{0D108BD9-81ED-4DB2-BD59-A6C34878D82A}">
                    <a16:rowId xmlns:a16="http://schemas.microsoft.com/office/drawing/2014/main" val="409488625"/>
                  </a:ext>
                </a:extLst>
              </a:tr>
            </a:tbl>
          </a:graphicData>
        </a:graphic>
      </p:graphicFrame>
      <p:graphicFrame>
        <p:nvGraphicFramePr>
          <p:cNvPr id="9" name="Table 4">
            <a:extLst>
              <a:ext uri="{FF2B5EF4-FFF2-40B4-BE49-F238E27FC236}">
                <a16:creationId xmlns:a16="http://schemas.microsoft.com/office/drawing/2014/main" id="{82292462-CF1D-427C-99BA-EFB81FD77370}"/>
              </a:ext>
            </a:extLst>
          </p:cNvPr>
          <p:cNvGraphicFramePr>
            <a:graphicFrameLocks noGrp="1"/>
          </p:cNvGraphicFramePr>
          <p:nvPr>
            <p:extLst>
              <p:ext uri="{D42A27DB-BD31-4B8C-83A1-F6EECF244321}">
                <p14:modId xmlns:p14="http://schemas.microsoft.com/office/powerpoint/2010/main" val="2756625402"/>
              </p:ext>
            </p:extLst>
          </p:nvPr>
        </p:nvGraphicFramePr>
        <p:xfrm>
          <a:off x="4378271" y="974711"/>
          <a:ext cx="3254162" cy="3673378"/>
        </p:xfrm>
        <a:graphic>
          <a:graphicData uri="http://schemas.openxmlformats.org/drawingml/2006/table">
            <a:tbl>
              <a:tblPr firstRow="1" bandRow="1">
                <a:tableStyleId>{5C22544A-7EE6-4342-B048-85BDC9FD1C3A}</a:tableStyleId>
              </a:tblPr>
              <a:tblGrid>
                <a:gridCol w="528350">
                  <a:extLst>
                    <a:ext uri="{9D8B030D-6E8A-4147-A177-3AD203B41FA5}">
                      <a16:colId xmlns:a16="http://schemas.microsoft.com/office/drawing/2014/main" val="3831264636"/>
                    </a:ext>
                  </a:extLst>
                </a:gridCol>
                <a:gridCol w="1344833">
                  <a:extLst>
                    <a:ext uri="{9D8B030D-6E8A-4147-A177-3AD203B41FA5}">
                      <a16:colId xmlns:a16="http://schemas.microsoft.com/office/drawing/2014/main" val="544340200"/>
                    </a:ext>
                  </a:extLst>
                </a:gridCol>
                <a:gridCol w="759581">
                  <a:extLst>
                    <a:ext uri="{9D8B030D-6E8A-4147-A177-3AD203B41FA5}">
                      <a16:colId xmlns:a16="http://schemas.microsoft.com/office/drawing/2014/main" val="1498063041"/>
                    </a:ext>
                  </a:extLst>
                </a:gridCol>
                <a:gridCol w="621398">
                  <a:extLst>
                    <a:ext uri="{9D8B030D-6E8A-4147-A177-3AD203B41FA5}">
                      <a16:colId xmlns:a16="http://schemas.microsoft.com/office/drawing/2014/main" val="709255456"/>
                    </a:ext>
                  </a:extLst>
                </a:gridCol>
              </a:tblGrid>
              <a:tr h="208624">
                <a:tc gridSpan="4">
                  <a:txBody>
                    <a:bodyPr/>
                    <a:lstStyle/>
                    <a:p>
                      <a:pPr algn="ctr" fontAlgn="b"/>
                      <a:r>
                        <a:rPr lang="en-US" sz="800" b="1" i="0" u="none" strike="noStrike" dirty="0">
                          <a:solidFill>
                            <a:schemeClr val="bg1"/>
                          </a:solidFill>
                          <a:effectLst/>
                          <a:latin typeface="+mn-lt"/>
                        </a:rPr>
                        <a:t>Where are Virginians going to college? - 2020</a:t>
                      </a:r>
                    </a:p>
                  </a:txBody>
                  <a:tcPr marL="85052" marR="85052" marT="42526" marB="42526"/>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Top 10 Out-of-State Destinations for All FTIC Virginia Residents 2020</a:t>
                      </a:r>
                    </a:p>
                  </a:txBody>
                  <a:tcPr marL="82229" marR="82229" marT="41115" marB="41115"/>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Top 10 Out-of-State Destinations for All FTIC Virginia Residents 2020</a:t>
                      </a:r>
                    </a:p>
                  </a:txBody>
                  <a:tcPr marL="82229" marR="82229" marT="41115" marB="41115"/>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Top 10 Out-of-State Destinations for All FTIC Virginia Residents 2020</a:t>
                      </a:r>
                    </a:p>
                  </a:txBody>
                  <a:tcPr marL="82229" marR="82229" marT="41115" marB="41115"/>
                </a:tc>
                <a:extLst>
                  <a:ext uri="{0D108BD9-81ED-4DB2-BD59-A6C34878D82A}">
                    <a16:rowId xmlns:a16="http://schemas.microsoft.com/office/drawing/2014/main" val="1506249965"/>
                  </a:ext>
                </a:extLst>
              </a:tr>
              <a:tr h="3198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i="0" u="none" strike="noStrike" dirty="0">
                          <a:solidFill>
                            <a:srgbClr val="000000"/>
                          </a:solidFill>
                          <a:effectLst/>
                          <a:latin typeface="+mn-lt"/>
                        </a:rPr>
                        <a:t>Rank</a:t>
                      </a:r>
                    </a:p>
                  </a:txBody>
                  <a:tcPr marL="67642" marR="67642" marT="33822" marB="3382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i="0" u="none" strike="noStrike" dirty="0">
                          <a:solidFill>
                            <a:srgbClr val="000000"/>
                          </a:solidFill>
                          <a:effectLst/>
                          <a:latin typeface="+mn-lt"/>
                        </a:rPr>
                        <a:t>State</a:t>
                      </a:r>
                    </a:p>
                  </a:txBody>
                  <a:tcPr marL="67642" marR="67642" marT="33822" marB="3382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i="0" u="none" strike="noStrike" dirty="0">
                          <a:solidFill>
                            <a:srgbClr val="000000"/>
                          </a:solidFill>
                          <a:effectLst/>
                          <a:latin typeface="+mn-lt"/>
                        </a:rPr>
                        <a:t>Number </a:t>
                      </a:r>
                    </a:p>
                  </a:txBody>
                  <a:tcPr marL="67642" marR="67642" marT="33822" marB="3382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i="0" u="none" strike="noStrike" dirty="0">
                          <a:solidFill>
                            <a:srgbClr val="000000"/>
                          </a:solidFill>
                          <a:effectLst/>
                          <a:latin typeface="+mn-lt"/>
                        </a:rPr>
                        <a:t>% of Total</a:t>
                      </a:r>
                    </a:p>
                  </a:txBody>
                  <a:tcPr marL="67642" marR="67642" marT="33822" marB="33822" anchor="ctr"/>
                </a:tc>
                <a:extLst>
                  <a:ext uri="{0D108BD9-81ED-4DB2-BD59-A6C34878D82A}">
                    <a16:rowId xmlns:a16="http://schemas.microsoft.com/office/drawing/2014/main" val="1182835137"/>
                  </a:ext>
                </a:extLst>
              </a:tr>
              <a:tr h="262075">
                <a:tc>
                  <a:txBody>
                    <a:bodyPr/>
                    <a:lstStyle/>
                    <a:p>
                      <a:pPr algn="ctr" fontAlgn="b"/>
                      <a:r>
                        <a:rPr lang="en-US" sz="900" b="0" i="0" u="none" strike="noStrike" dirty="0">
                          <a:solidFill>
                            <a:srgbClr val="000000"/>
                          </a:solidFill>
                          <a:effectLst/>
                          <a:latin typeface="+mn-lt"/>
                        </a:rPr>
                        <a:t>-</a:t>
                      </a:r>
                    </a:p>
                  </a:txBody>
                  <a:tcPr marL="7579" marR="7579" marT="7579" marB="36379" anchor="b"/>
                </a:tc>
                <a:tc>
                  <a:txBody>
                    <a:bodyPr/>
                    <a:lstStyle/>
                    <a:p>
                      <a:pPr algn="ctr" fontAlgn="b"/>
                      <a:r>
                        <a:rPr lang="en-US" sz="900" b="0" i="0" u="none" strike="noStrike" dirty="0">
                          <a:solidFill>
                            <a:srgbClr val="000000"/>
                          </a:solidFill>
                          <a:effectLst/>
                          <a:latin typeface="+mn-lt"/>
                        </a:rPr>
                        <a:t>Virginia</a:t>
                      </a:r>
                    </a:p>
                  </a:txBody>
                  <a:tcPr marL="7579" marR="7579" marT="7579" marB="36379" anchor="b"/>
                </a:tc>
                <a:tc>
                  <a:txBody>
                    <a:bodyPr/>
                    <a:lstStyle/>
                    <a:p>
                      <a:pPr algn="ctr" fontAlgn="b"/>
                      <a:r>
                        <a:rPr lang="en-US" sz="900" b="0" i="0" u="none" strike="noStrike" dirty="0">
                          <a:solidFill>
                            <a:srgbClr val="000000"/>
                          </a:solidFill>
                          <a:effectLst/>
                          <a:latin typeface="+mn-lt"/>
                        </a:rPr>
                        <a:t>47,272 </a:t>
                      </a:r>
                    </a:p>
                  </a:txBody>
                  <a:tcPr marL="7579" marR="7579" marT="7579" marB="36379" anchor="b"/>
                </a:tc>
                <a:tc>
                  <a:txBody>
                    <a:bodyPr/>
                    <a:lstStyle/>
                    <a:p>
                      <a:pPr algn="ctr" fontAlgn="b"/>
                      <a:r>
                        <a:rPr lang="en-US" sz="900" b="0" i="0" u="none" strike="noStrike" dirty="0">
                          <a:solidFill>
                            <a:srgbClr val="000000"/>
                          </a:solidFill>
                          <a:effectLst/>
                          <a:latin typeface="+mn-lt"/>
                        </a:rPr>
                        <a:t>80.27%</a:t>
                      </a:r>
                    </a:p>
                  </a:txBody>
                  <a:tcPr marL="7579" marR="7579" marT="7579" marB="36379" anchor="b"/>
                </a:tc>
                <a:extLst>
                  <a:ext uri="{0D108BD9-81ED-4DB2-BD59-A6C34878D82A}">
                    <a16:rowId xmlns:a16="http://schemas.microsoft.com/office/drawing/2014/main" val="3388134690"/>
                  </a:ext>
                </a:extLst>
              </a:tr>
              <a:tr h="262075">
                <a:tc>
                  <a:txBody>
                    <a:bodyPr/>
                    <a:lstStyle/>
                    <a:p>
                      <a:pPr algn="ctr" fontAlgn="b"/>
                      <a:r>
                        <a:rPr lang="en-US" sz="900" b="0" i="0" u="none" strike="noStrike" dirty="0">
                          <a:solidFill>
                            <a:srgbClr val="000000"/>
                          </a:solidFill>
                          <a:effectLst/>
                          <a:latin typeface="+mn-lt"/>
                        </a:rPr>
                        <a:t>1</a:t>
                      </a:r>
                    </a:p>
                  </a:txBody>
                  <a:tcPr marL="7579" marR="7579" marT="7579" marB="36379" anchor="b"/>
                </a:tc>
                <a:tc>
                  <a:txBody>
                    <a:bodyPr/>
                    <a:lstStyle/>
                    <a:p>
                      <a:pPr algn="ctr" fontAlgn="b"/>
                      <a:r>
                        <a:rPr lang="en-US" sz="900" b="0" i="0" u="none" strike="noStrike" dirty="0">
                          <a:solidFill>
                            <a:srgbClr val="000000"/>
                          </a:solidFill>
                          <a:effectLst/>
                          <a:latin typeface="+mn-lt"/>
                        </a:rPr>
                        <a:t>North Carolina</a:t>
                      </a:r>
                    </a:p>
                  </a:txBody>
                  <a:tcPr marL="7579" marR="7579" marT="7579" marB="36379" anchor="b"/>
                </a:tc>
                <a:tc>
                  <a:txBody>
                    <a:bodyPr/>
                    <a:lstStyle/>
                    <a:p>
                      <a:pPr algn="ctr" fontAlgn="b"/>
                      <a:r>
                        <a:rPr lang="en-US" sz="900" b="0" i="0" u="none" strike="noStrike" dirty="0">
                          <a:solidFill>
                            <a:srgbClr val="000000"/>
                          </a:solidFill>
                          <a:effectLst/>
                          <a:latin typeface="+mn-lt"/>
                        </a:rPr>
                        <a:t>1,316 </a:t>
                      </a:r>
                    </a:p>
                  </a:txBody>
                  <a:tcPr marL="7579" marR="7579" marT="7579" marB="36379" anchor="b"/>
                </a:tc>
                <a:tc>
                  <a:txBody>
                    <a:bodyPr/>
                    <a:lstStyle/>
                    <a:p>
                      <a:pPr algn="ctr" fontAlgn="b"/>
                      <a:r>
                        <a:rPr lang="en-US" sz="900" b="0" i="0" u="none" strike="noStrike" dirty="0">
                          <a:solidFill>
                            <a:srgbClr val="000000"/>
                          </a:solidFill>
                          <a:effectLst/>
                          <a:latin typeface="+mn-lt"/>
                        </a:rPr>
                        <a:t>2.23%</a:t>
                      </a:r>
                    </a:p>
                  </a:txBody>
                  <a:tcPr marL="7579" marR="7579" marT="7579" marB="36379" anchor="b"/>
                </a:tc>
                <a:extLst>
                  <a:ext uri="{0D108BD9-81ED-4DB2-BD59-A6C34878D82A}">
                    <a16:rowId xmlns:a16="http://schemas.microsoft.com/office/drawing/2014/main" val="3106336753"/>
                  </a:ext>
                </a:extLst>
              </a:tr>
              <a:tr h="262075">
                <a:tc>
                  <a:txBody>
                    <a:bodyPr/>
                    <a:lstStyle/>
                    <a:p>
                      <a:pPr algn="ctr" fontAlgn="b"/>
                      <a:r>
                        <a:rPr lang="en-US" sz="900" b="0" i="0" u="none" strike="noStrike" dirty="0">
                          <a:solidFill>
                            <a:srgbClr val="000000"/>
                          </a:solidFill>
                          <a:effectLst/>
                          <a:latin typeface="+mn-lt"/>
                        </a:rPr>
                        <a:t>2</a:t>
                      </a:r>
                    </a:p>
                  </a:txBody>
                  <a:tcPr marL="7579" marR="7579" marT="7579" marB="36379" anchor="b"/>
                </a:tc>
                <a:tc>
                  <a:txBody>
                    <a:bodyPr/>
                    <a:lstStyle/>
                    <a:p>
                      <a:pPr algn="ctr" fontAlgn="b"/>
                      <a:r>
                        <a:rPr lang="en-US" sz="900" b="0" i="0" u="none" strike="noStrike" dirty="0">
                          <a:solidFill>
                            <a:srgbClr val="000000"/>
                          </a:solidFill>
                          <a:effectLst/>
                          <a:latin typeface="+mn-lt"/>
                        </a:rPr>
                        <a:t>Pennsylvania</a:t>
                      </a:r>
                    </a:p>
                  </a:txBody>
                  <a:tcPr marL="7579" marR="7579" marT="7579" marB="36379" anchor="b"/>
                </a:tc>
                <a:tc>
                  <a:txBody>
                    <a:bodyPr/>
                    <a:lstStyle/>
                    <a:p>
                      <a:pPr algn="ctr" fontAlgn="b"/>
                      <a:r>
                        <a:rPr lang="en-US" sz="900" b="0" i="0" u="none" strike="noStrike" dirty="0">
                          <a:solidFill>
                            <a:srgbClr val="000000"/>
                          </a:solidFill>
                          <a:effectLst/>
                          <a:latin typeface="+mn-lt"/>
                        </a:rPr>
                        <a:t>1,278 </a:t>
                      </a:r>
                    </a:p>
                  </a:txBody>
                  <a:tcPr marL="7579" marR="7579" marT="7579" marB="36379" anchor="b"/>
                </a:tc>
                <a:tc>
                  <a:txBody>
                    <a:bodyPr/>
                    <a:lstStyle/>
                    <a:p>
                      <a:pPr algn="ctr" fontAlgn="b"/>
                      <a:r>
                        <a:rPr lang="en-US" sz="900" b="0" i="0" u="none" strike="noStrike" dirty="0">
                          <a:solidFill>
                            <a:srgbClr val="000000"/>
                          </a:solidFill>
                          <a:effectLst/>
                          <a:latin typeface="+mn-lt"/>
                        </a:rPr>
                        <a:t>2.17%</a:t>
                      </a:r>
                    </a:p>
                  </a:txBody>
                  <a:tcPr marL="7579" marR="7579" marT="7579" marB="36379" anchor="b"/>
                </a:tc>
                <a:extLst>
                  <a:ext uri="{0D108BD9-81ED-4DB2-BD59-A6C34878D82A}">
                    <a16:rowId xmlns:a16="http://schemas.microsoft.com/office/drawing/2014/main" val="682797021"/>
                  </a:ext>
                </a:extLst>
              </a:tr>
              <a:tr h="262075">
                <a:tc>
                  <a:txBody>
                    <a:bodyPr/>
                    <a:lstStyle/>
                    <a:p>
                      <a:pPr algn="ctr" fontAlgn="b"/>
                      <a:r>
                        <a:rPr lang="en-US" sz="900" b="0" i="0" u="none" strike="noStrike" dirty="0">
                          <a:solidFill>
                            <a:srgbClr val="000000"/>
                          </a:solidFill>
                          <a:effectLst/>
                          <a:latin typeface="+mn-lt"/>
                        </a:rPr>
                        <a:t>3</a:t>
                      </a:r>
                    </a:p>
                  </a:txBody>
                  <a:tcPr marL="7579" marR="7579" marT="7579" marB="36379" anchor="b"/>
                </a:tc>
                <a:tc>
                  <a:txBody>
                    <a:bodyPr/>
                    <a:lstStyle/>
                    <a:p>
                      <a:pPr algn="ctr" fontAlgn="b"/>
                      <a:r>
                        <a:rPr lang="en-US" sz="900" b="0" i="0" u="none" strike="noStrike" dirty="0">
                          <a:solidFill>
                            <a:srgbClr val="000000"/>
                          </a:solidFill>
                          <a:effectLst/>
                          <a:latin typeface="+mn-lt"/>
                        </a:rPr>
                        <a:t>New York</a:t>
                      </a:r>
                    </a:p>
                  </a:txBody>
                  <a:tcPr marL="7579" marR="7579" marT="7579" marB="36379" anchor="b"/>
                </a:tc>
                <a:tc>
                  <a:txBody>
                    <a:bodyPr/>
                    <a:lstStyle/>
                    <a:p>
                      <a:pPr algn="ctr" fontAlgn="b"/>
                      <a:r>
                        <a:rPr lang="en-US" sz="900" b="0" i="0" u="none" strike="noStrike" dirty="0">
                          <a:solidFill>
                            <a:srgbClr val="000000"/>
                          </a:solidFill>
                          <a:effectLst/>
                          <a:latin typeface="+mn-lt"/>
                        </a:rPr>
                        <a:t>869 </a:t>
                      </a:r>
                    </a:p>
                  </a:txBody>
                  <a:tcPr marL="7579" marR="7579" marT="7579" marB="36379" anchor="b"/>
                </a:tc>
                <a:tc>
                  <a:txBody>
                    <a:bodyPr/>
                    <a:lstStyle/>
                    <a:p>
                      <a:pPr algn="ctr" fontAlgn="b"/>
                      <a:r>
                        <a:rPr lang="en-US" sz="900" b="0" i="0" u="none" strike="noStrike" dirty="0">
                          <a:solidFill>
                            <a:srgbClr val="000000"/>
                          </a:solidFill>
                          <a:effectLst/>
                          <a:latin typeface="+mn-lt"/>
                        </a:rPr>
                        <a:t>1.48%</a:t>
                      </a:r>
                    </a:p>
                  </a:txBody>
                  <a:tcPr marL="7579" marR="7579" marT="7579" marB="36379" anchor="b"/>
                </a:tc>
                <a:extLst>
                  <a:ext uri="{0D108BD9-81ED-4DB2-BD59-A6C34878D82A}">
                    <a16:rowId xmlns:a16="http://schemas.microsoft.com/office/drawing/2014/main" val="2996644587"/>
                  </a:ext>
                </a:extLst>
              </a:tr>
              <a:tr h="262075">
                <a:tc>
                  <a:txBody>
                    <a:bodyPr/>
                    <a:lstStyle/>
                    <a:p>
                      <a:pPr algn="ctr" fontAlgn="b"/>
                      <a:r>
                        <a:rPr lang="en-US" sz="900" b="0" i="0" u="none" strike="noStrike" dirty="0">
                          <a:solidFill>
                            <a:srgbClr val="000000"/>
                          </a:solidFill>
                          <a:effectLst/>
                          <a:latin typeface="+mn-lt"/>
                        </a:rPr>
                        <a:t>4</a:t>
                      </a:r>
                    </a:p>
                  </a:txBody>
                  <a:tcPr marL="7579" marR="7579" marT="7579" marB="36379" anchor="b"/>
                </a:tc>
                <a:tc>
                  <a:txBody>
                    <a:bodyPr/>
                    <a:lstStyle/>
                    <a:p>
                      <a:pPr algn="ctr" fontAlgn="b"/>
                      <a:r>
                        <a:rPr lang="en-US" sz="900" b="0" i="0" u="none" strike="noStrike" dirty="0">
                          <a:solidFill>
                            <a:srgbClr val="000000"/>
                          </a:solidFill>
                          <a:effectLst/>
                          <a:latin typeface="+mn-lt"/>
                        </a:rPr>
                        <a:t>South Carolina</a:t>
                      </a:r>
                    </a:p>
                  </a:txBody>
                  <a:tcPr marL="7579" marR="7579" marT="7579" marB="36379" anchor="b"/>
                </a:tc>
                <a:tc>
                  <a:txBody>
                    <a:bodyPr/>
                    <a:lstStyle/>
                    <a:p>
                      <a:pPr algn="ctr" fontAlgn="b"/>
                      <a:r>
                        <a:rPr lang="en-US" sz="900" b="0" i="0" u="none" strike="noStrike" dirty="0">
                          <a:solidFill>
                            <a:srgbClr val="000000"/>
                          </a:solidFill>
                          <a:effectLst/>
                          <a:latin typeface="+mn-lt"/>
                        </a:rPr>
                        <a:t>740 </a:t>
                      </a:r>
                    </a:p>
                  </a:txBody>
                  <a:tcPr marL="7579" marR="7579" marT="7579" marB="36379" anchor="b"/>
                </a:tc>
                <a:tc>
                  <a:txBody>
                    <a:bodyPr/>
                    <a:lstStyle/>
                    <a:p>
                      <a:pPr algn="ctr" fontAlgn="b"/>
                      <a:r>
                        <a:rPr lang="en-US" sz="900" b="0" i="0" u="none" strike="noStrike" dirty="0">
                          <a:solidFill>
                            <a:srgbClr val="000000"/>
                          </a:solidFill>
                          <a:effectLst/>
                          <a:latin typeface="+mn-lt"/>
                        </a:rPr>
                        <a:t>1.26%</a:t>
                      </a:r>
                    </a:p>
                  </a:txBody>
                  <a:tcPr marL="7579" marR="7579" marT="7579" marB="36379" anchor="b"/>
                </a:tc>
                <a:extLst>
                  <a:ext uri="{0D108BD9-81ED-4DB2-BD59-A6C34878D82A}">
                    <a16:rowId xmlns:a16="http://schemas.microsoft.com/office/drawing/2014/main" val="1115715599"/>
                  </a:ext>
                </a:extLst>
              </a:tr>
              <a:tr h="262075">
                <a:tc>
                  <a:txBody>
                    <a:bodyPr/>
                    <a:lstStyle/>
                    <a:p>
                      <a:pPr algn="ctr" fontAlgn="b"/>
                      <a:r>
                        <a:rPr lang="en-US" sz="900" b="0" i="0" u="none" strike="noStrike" dirty="0">
                          <a:solidFill>
                            <a:srgbClr val="000000"/>
                          </a:solidFill>
                          <a:effectLst/>
                          <a:latin typeface="+mn-lt"/>
                        </a:rPr>
                        <a:t>5</a:t>
                      </a:r>
                    </a:p>
                  </a:txBody>
                  <a:tcPr marL="7579" marR="7579" marT="7579" marB="36379" anchor="b"/>
                </a:tc>
                <a:tc>
                  <a:txBody>
                    <a:bodyPr/>
                    <a:lstStyle/>
                    <a:p>
                      <a:pPr algn="ctr" fontAlgn="b"/>
                      <a:r>
                        <a:rPr lang="en-US" sz="900" b="0" i="0" u="none" strike="noStrike" dirty="0">
                          <a:solidFill>
                            <a:srgbClr val="000000"/>
                          </a:solidFill>
                          <a:effectLst/>
                          <a:latin typeface="+mn-lt"/>
                        </a:rPr>
                        <a:t>Tennessee</a:t>
                      </a:r>
                    </a:p>
                  </a:txBody>
                  <a:tcPr marL="7579" marR="7579" marT="7579" marB="36379" anchor="b"/>
                </a:tc>
                <a:tc>
                  <a:txBody>
                    <a:bodyPr/>
                    <a:lstStyle/>
                    <a:p>
                      <a:pPr algn="ctr" fontAlgn="b"/>
                      <a:r>
                        <a:rPr lang="en-US" sz="900" b="0" i="0" u="none" strike="noStrike" dirty="0">
                          <a:solidFill>
                            <a:srgbClr val="000000"/>
                          </a:solidFill>
                          <a:effectLst/>
                          <a:latin typeface="+mn-lt"/>
                        </a:rPr>
                        <a:t>578 </a:t>
                      </a:r>
                    </a:p>
                  </a:txBody>
                  <a:tcPr marL="7579" marR="7579" marT="7579" marB="36379" anchor="b"/>
                </a:tc>
                <a:tc>
                  <a:txBody>
                    <a:bodyPr/>
                    <a:lstStyle/>
                    <a:p>
                      <a:pPr algn="ctr" fontAlgn="b"/>
                      <a:r>
                        <a:rPr lang="en-US" sz="900" b="0" i="0" u="none" strike="noStrike" dirty="0">
                          <a:solidFill>
                            <a:srgbClr val="000000"/>
                          </a:solidFill>
                          <a:effectLst/>
                          <a:latin typeface="+mn-lt"/>
                        </a:rPr>
                        <a:t>0.98%</a:t>
                      </a:r>
                    </a:p>
                  </a:txBody>
                  <a:tcPr marL="7579" marR="7579" marT="7579" marB="36379" anchor="b"/>
                </a:tc>
                <a:extLst>
                  <a:ext uri="{0D108BD9-81ED-4DB2-BD59-A6C34878D82A}">
                    <a16:rowId xmlns:a16="http://schemas.microsoft.com/office/drawing/2014/main" val="2964292676"/>
                  </a:ext>
                </a:extLst>
              </a:tr>
              <a:tr h="262075">
                <a:tc>
                  <a:txBody>
                    <a:bodyPr/>
                    <a:lstStyle/>
                    <a:p>
                      <a:pPr algn="ctr" fontAlgn="b"/>
                      <a:r>
                        <a:rPr lang="en-US" sz="900" b="0" i="0" u="none" strike="noStrike" dirty="0">
                          <a:solidFill>
                            <a:srgbClr val="000000"/>
                          </a:solidFill>
                          <a:effectLst/>
                          <a:latin typeface="+mn-lt"/>
                        </a:rPr>
                        <a:t>6</a:t>
                      </a:r>
                    </a:p>
                  </a:txBody>
                  <a:tcPr marL="7579" marR="7579" marT="7579" marB="36379" anchor="b"/>
                </a:tc>
                <a:tc>
                  <a:txBody>
                    <a:bodyPr/>
                    <a:lstStyle/>
                    <a:p>
                      <a:pPr algn="ctr" fontAlgn="b"/>
                      <a:r>
                        <a:rPr lang="en-US" sz="900" b="0" i="0" u="none" strike="noStrike" dirty="0">
                          <a:solidFill>
                            <a:srgbClr val="000000"/>
                          </a:solidFill>
                          <a:effectLst/>
                          <a:latin typeface="+mn-lt"/>
                        </a:rPr>
                        <a:t>West Virginia</a:t>
                      </a:r>
                    </a:p>
                  </a:txBody>
                  <a:tcPr marL="7579" marR="7579" marT="7579" marB="36379" anchor="b"/>
                </a:tc>
                <a:tc>
                  <a:txBody>
                    <a:bodyPr/>
                    <a:lstStyle/>
                    <a:p>
                      <a:pPr algn="ctr" fontAlgn="b"/>
                      <a:r>
                        <a:rPr lang="en-US" sz="900" b="0" i="0" u="none" strike="noStrike" dirty="0">
                          <a:solidFill>
                            <a:srgbClr val="000000"/>
                          </a:solidFill>
                          <a:effectLst/>
                          <a:latin typeface="+mn-lt"/>
                        </a:rPr>
                        <a:t>578 </a:t>
                      </a:r>
                    </a:p>
                  </a:txBody>
                  <a:tcPr marL="7579" marR="7579" marT="7579" marB="36379" anchor="b"/>
                </a:tc>
                <a:tc>
                  <a:txBody>
                    <a:bodyPr/>
                    <a:lstStyle/>
                    <a:p>
                      <a:pPr algn="ctr" fontAlgn="b"/>
                      <a:r>
                        <a:rPr lang="en-US" sz="900" b="0" i="0" u="none" strike="noStrike" dirty="0">
                          <a:solidFill>
                            <a:srgbClr val="000000"/>
                          </a:solidFill>
                          <a:effectLst/>
                          <a:latin typeface="+mn-lt"/>
                        </a:rPr>
                        <a:t>0.98%</a:t>
                      </a:r>
                    </a:p>
                  </a:txBody>
                  <a:tcPr marL="7579" marR="7579" marT="7579" marB="36379" anchor="b"/>
                </a:tc>
                <a:extLst>
                  <a:ext uri="{0D108BD9-81ED-4DB2-BD59-A6C34878D82A}">
                    <a16:rowId xmlns:a16="http://schemas.microsoft.com/office/drawing/2014/main" val="1607156901"/>
                  </a:ext>
                </a:extLst>
              </a:tr>
              <a:tr h="262075">
                <a:tc>
                  <a:txBody>
                    <a:bodyPr/>
                    <a:lstStyle/>
                    <a:p>
                      <a:pPr algn="ctr" fontAlgn="b"/>
                      <a:r>
                        <a:rPr lang="en-US" sz="900" b="0" i="0" u="none" strike="noStrike" dirty="0">
                          <a:solidFill>
                            <a:srgbClr val="000000"/>
                          </a:solidFill>
                          <a:effectLst/>
                          <a:latin typeface="+mn-lt"/>
                        </a:rPr>
                        <a:t>7</a:t>
                      </a:r>
                    </a:p>
                  </a:txBody>
                  <a:tcPr marL="7579" marR="7579" marT="7579" marB="36379" anchor="b"/>
                </a:tc>
                <a:tc>
                  <a:txBody>
                    <a:bodyPr/>
                    <a:lstStyle/>
                    <a:p>
                      <a:pPr algn="ctr" fontAlgn="b"/>
                      <a:r>
                        <a:rPr lang="en-US" sz="900" b="0" i="0" u="none" strike="noStrike" dirty="0">
                          <a:solidFill>
                            <a:srgbClr val="000000"/>
                          </a:solidFill>
                          <a:effectLst/>
                          <a:latin typeface="+mn-lt"/>
                        </a:rPr>
                        <a:t>Florida</a:t>
                      </a:r>
                    </a:p>
                  </a:txBody>
                  <a:tcPr marL="7579" marR="7579" marT="7579" marB="36379" anchor="b"/>
                </a:tc>
                <a:tc>
                  <a:txBody>
                    <a:bodyPr/>
                    <a:lstStyle/>
                    <a:p>
                      <a:pPr algn="ctr" fontAlgn="b"/>
                      <a:r>
                        <a:rPr lang="en-US" sz="900" b="0" i="0" u="none" strike="noStrike" dirty="0">
                          <a:solidFill>
                            <a:srgbClr val="000000"/>
                          </a:solidFill>
                          <a:effectLst/>
                          <a:latin typeface="+mn-lt"/>
                        </a:rPr>
                        <a:t>555 </a:t>
                      </a:r>
                    </a:p>
                  </a:txBody>
                  <a:tcPr marL="7579" marR="7579" marT="7579" marB="36379" anchor="b"/>
                </a:tc>
                <a:tc>
                  <a:txBody>
                    <a:bodyPr/>
                    <a:lstStyle/>
                    <a:p>
                      <a:pPr algn="ctr" fontAlgn="b"/>
                      <a:r>
                        <a:rPr lang="en-US" sz="900" b="0" i="0" u="none" strike="noStrike" dirty="0">
                          <a:solidFill>
                            <a:srgbClr val="000000"/>
                          </a:solidFill>
                          <a:effectLst/>
                          <a:latin typeface="+mn-lt"/>
                        </a:rPr>
                        <a:t>0.94%</a:t>
                      </a:r>
                    </a:p>
                  </a:txBody>
                  <a:tcPr marL="7579" marR="7579" marT="7579" marB="36379" anchor="b"/>
                </a:tc>
                <a:extLst>
                  <a:ext uri="{0D108BD9-81ED-4DB2-BD59-A6C34878D82A}">
                    <a16:rowId xmlns:a16="http://schemas.microsoft.com/office/drawing/2014/main" val="4021975877"/>
                  </a:ext>
                </a:extLst>
              </a:tr>
              <a:tr h="262075">
                <a:tc>
                  <a:txBody>
                    <a:bodyPr/>
                    <a:lstStyle/>
                    <a:p>
                      <a:pPr algn="ctr" fontAlgn="b"/>
                      <a:r>
                        <a:rPr lang="en-US" sz="900" b="0" i="0" u="none" strike="noStrike" dirty="0">
                          <a:solidFill>
                            <a:srgbClr val="000000"/>
                          </a:solidFill>
                          <a:effectLst/>
                          <a:latin typeface="+mn-lt"/>
                        </a:rPr>
                        <a:t>8</a:t>
                      </a:r>
                    </a:p>
                  </a:txBody>
                  <a:tcPr marL="7579" marR="7579" marT="7579" marB="36379" anchor="b"/>
                </a:tc>
                <a:tc>
                  <a:txBody>
                    <a:bodyPr/>
                    <a:lstStyle/>
                    <a:p>
                      <a:pPr algn="ctr" fontAlgn="b"/>
                      <a:r>
                        <a:rPr lang="en-US" sz="900" b="0" i="0" u="none" strike="noStrike" dirty="0">
                          <a:solidFill>
                            <a:srgbClr val="000000"/>
                          </a:solidFill>
                          <a:effectLst/>
                          <a:latin typeface="+mn-lt"/>
                        </a:rPr>
                        <a:t>District of Columbia</a:t>
                      </a:r>
                    </a:p>
                  </a:txBody>
                  <a:tcPr marL="7579" marR="7579" marT="7579" marB="36379" anchor="b"/>
                </a:tc>
                <a:tc>
                  <a:txBody>
                    <a:bodyPr/>
                    <a:lstStyle/>
                    <a:p>
                      <a:pPr algn="ctr" fontAlgn="b"/>
                      <a:r>
                        <a:rPr lang="en-US" sz="900" b="0" i="0" u="none" strike="noStrike" dirty="0">
                          <a:solidFill>
                            <a:srgbClr val="000000"/>
                          </a:solidFill>
                          <a:effectLst/>
                          <a:latin typeface="+mn-lt"/>
                        </a:rPr>
                        <a:t>519 </a:t>
                      </a:r>
                    </a:p>
                  </a:txBody>
                  <a:tcPr marL="7579" marR="7579" marT="7579" marB="36379" anchor="b"/>
                </a:tc>
                <a:tc>
                  <a:txBody>
                    <a:bodyPr/>
                    <a:lstStyle/>
                    <a:p>
                      <a:pPr algn="ctr" fontAlgn="b"/>
                      <a:r>
                        <a:rPr lang="en-US" sz="900" b="0" i="0" u="none" strike="noStrike" dirty="0">
                          <a:solidFill>
                            <a:srgbClr val="000000"/>
                          </a:solidFill>
                          <a:effectLst/>
                          <a:latin typeface="+mn-lt"/>
                        </a:rPr>
                        <a:t>0.88%</a:t>
                      </a:r>
                    </a:p>
                  </a:txBody>
                  <a:tcPr marL="7579" marR="7579" marT="7579" marB="36379" anchor="b"/>
                </a:tc>
                <a:extLst>
                  <a:ext uri="{0D108BD9-81ED-4DB2-BD59-A6C34878D82A}">
                    <a16:rowId xmlns:a16="http://schemas.microsoft.com/office/drawing/2014/main" val="3796086273"/>
                  </a:ext>
                </a:extLst>
              </a:tr>
              <a:tr h="262075">
                <a:tc>
                  <a:txBody>
                    <a:bodyPr/>
                    <a:lstStyle/>
                    <a:p>
                      <a:pPr algn="ctr" fontAlgn="b"/>
                      <a:r>
                        <a:rPr lang="en-US" sz="900" b="0" i="0" u="none" strike="noStrike" dirty="0">
                          <a:solidFill>
                            <a:srgbClr val="000000"/>
                          </a:solidFill>
                          <a:effectLst/>
                          <a:latin typeface="+mn-lt"/>
                        </a:rPr>
                        <a:t>9</a:t>
                      </a:r>
                    </a:p>
                  </a:txBody>
                  <a:tcPr marL="7579" marR="7579" marT="7579" marB="36379" anchor="b"/>
                </a:tc>
                <a:tc>
                  <a:txBody>
                    <a:bodyPr/>
                    <a:lstStyle/>
                    <a:p>
                      <a:pPr algn="ctr" fontAlgn="b"/>
                      <a:r>
                        <a:rPr lang="en-US" sz="900" b="0" i="0" u="none" strike="noStrike" dirty="0">
                          <a:solidFill>
                            <a:srgbClr val="000000"/>
                          </a:solidFill>
                          <a:effectLst/>
                          <a:latin typeface="+mn-lt"/>
                        </a:rPr>
                        <a:t>Maryland</a:t>
                      </a:r>
                    </a:p>
                  </a:txBody>
                  <a:tcPr marL="7579" marR="7579" marT="7579" marB="36379" anchor="b"/>
                </a:tc>
                <a:tc>
                  <a:txBody>
                    <a:bodyPr/>
                    <a:lstStyle/>
                    <a:p>
                      <a:pPr algn="ctr" fontAlgn="b"/>
                      <a:r>
                        <a:rPr lang="en-US" sz="900" b="0" i="0" u="none" strike="noStrike" dirty="0">
                          <a:solidFill>
                            <a:srgbClr val="000000"/>
                          </a:solidFill>
                          <a:effectLst/>
                          <a:latin typeface="+mn-lt"/>
                        </a:rPr>
                        <a:t>499 </a:t>
                      </a:r>
                    </a:p>
                  </a:txBody>
                  <a:tcPr marL="7579" marR="7579" marT="7579" marB="36379" anchor="b"/>
                </a:tc>
                <a:tc>
                  <a:txBody>
                    <a:bodyPr/>
                    <a:lstStyle/>
                    <a:p>
                      <a:pPr algn="ctr" fontAlgn="b"/>
                      <a:r>
                        <a:rPr lang="en-US" sz="900" b="0" i="0" u="none" strike="noStrike" dirty="0">
                          <a:solidFill>
                            <a:srgbClr val="000000"/>
                          </a:solidFill>
                          <a:effectLst/>
                          <a:latin typeface="+mn-lt"/>
                        </a:rPr>
                        <a:t>0.85%</a:t>
                      </a:r>
                    </a:p>
                  </a:txBody>
                  <a:tcPr marL="7579" marR="7579" marT="7579" marB="36379" anchor="b"/>
                </a:tc>
                <a:extLst>
                  <a:ext uri="{0D108BD9-81ED-4DB2-BD59-A6C34878D82A}">
                    <a16:rowId xmlns:a16="http://schemas.microsoft.com/office/drawing/2014/main" val="802996534"/>
                  </a:ext>
                </a:extLst>
              </a:tr>
              <a:tr h="262075">
                <a:tc>
                  <a:txBody>
                    <a:bodyPr/>
                    <a:lstStyle/>
                    <a:p>
                      <a:pPr algn="ctr" fontAlgn="ctr"/>
                      <a:r>
                        <a:rPr lang="en-US" sz="800" b="0" i="0" u="none" strike="noStrike" dirty="0">
                          <a:solidFill>
                            <a:srgbClr val="000000"/>
                          </a:solidFill>
                          <a:effectLst/>
                          <a:latin typeface="+mn-lt"/>
                        </a:rPr>
                        <a:t>10</a:t>
                      </a:r>
                    </a:p>
                  </a:txBody>
                  <a:tcPr marL="7188" marR="7188" marT="7188" marB="0" anchor="ctr"/>
                </a:tc>
                <a:tc>
                  <a:txBody>
                    <a:bodyPr/>
                    <a:lstStyle/>
                    <a:p>
                      <a:pPr algn="ctr" fontAlgn="b"/>
                      <a:r>
                        <a:rPr lang="en-US" sz="900" b="0" i="0" u="none" strike="noStrike" dirty="0">
                          <a:solidFill>
                            <a:srgbClr val="000000"/>
                          </a:solidFill>
                          <a:effectLst/>
                          <a:latin typeface="+mn-lt"/>
                        </a:rPr>
                        <a:t>Ohio*</a:t>
                      </a:r>
                    </a:p>
                  </a:txBody>
                  <a:tcPr marL="7579" marR="7579" marT="7579" marB="36379" anchor="b"/>
                </a:tc>
                <a:tc>
                  <a:txBody>
                    <a:bodyPr/>
                    <a:lstStyle/>
                    <a:p>
                      <a:pPr algn="ctr" fontAlgn="b"/>
                      <a:r>
                        <a:rPr lang="en-US" sz="900" b="0" i="0" u="none" strike="noStrike" dirty="0">
                          <a:solidFill>
                            <a:srgbClr val="000000"/>
                          </a:solidFill>
                          <a:effectLst/>
                          <a:latin typeface="+mn-lt"/>
                        </a:rPr>
                        <a:t>417 </a:t>
                      </a:r>
                    </a:p>
                  </a:txBody>
                  <a:tcPr marL="7579" marR="7579" marT="7579" marB="36379" anchor="b"/>
                </a:tc>
                <a:tc>
                  <a:txBody>
                    <a:bodyPr/>
                    <a:lstStyle/>
                    <a:p>
                      <a:pPr algn="ctr" fontAlgn="b"/>
                      <a:r>
                        <a:rPr lang="en-US" sz="900" b="0" i="0" u="none" strike="noStrike" dirty="0">
                          <a:solidFill>
                            <a:srgbClr val="000000"/>
                          </a:solidFill>
                          <a:effectLst/>
                          <a:latin typeface="+mn-lt"/>
                        </a:rPr>
                        <a:t>0.71%</a:t>
                      </a:r>
                    </a:p>
                  </a:txBody>
                  <a:tcPr marL="7579" marR="7579" marT="7579" marB="36379" anchor="b"/>
                </a:tc>
                <a:extLst>
                  <a:ext uri="{0D108BD9-81ED-4DB2-BD59-A6C34878D82A}">
                    <a16:rowId xmlns:a16="http://schemas.microsoft.com/office/drawing/2014/main" val="1387633459"/>
                  </a:ext>
                </a:extLst>
              </a:tr>
              <a:tr h="262075">
                <a:tc>
                  <a:txBody>
                    <a:bodyPr/>
                    <a:lstStyle/>
                    <a:p>
                      <a:pPr algn="ctr" fontAlgn="ctr"/>
                      <a:r>
                        <a:rPr lang="en-US" sz="800" b="0" i="0" u="none" strike="noStrike" dirty="0">
                          <a:solidFill>
                            <a:srgbClr val="000000"/>
                          </a:solidFill>
                          <a:effectLst/>
                          <a:latin typeface="+mn-lt"/>
                        </a:rPr>
                        <a:t>-</a:t>
                      </a:r>
                    </a:p>
                  </a:txBody>
                  <a:tcPr marL="7188" marR="7188" marT="7188" marB="0" anchor="ctr"/>
                </a:tc>
                <a:tc>
                  <a:txBody>
                    <a:bodyPr/>
                    <a:lstStyle/>
                    <a:p>
                      <a:pPr algn="ctr" fontAlgn="b"/>
                      <a:r>
                        <a:rPr lang="en-US" sz="900" b="0" i="0" u="none" strike="noStrike" dirty="0">
                          <a:solidFill>
                            <a:srgbClr val="000000"/>
                          </a:solidFill>
                          <a:effectLst/>
                          <a:latin typeface="+mn-lt"/>
                        </a:rPr>
                        <a:t>All Other States</a:t>
                      </a:r>
                    </a:p>
                  </a:txBody>
                  <a:tcPr marL="7579" marR="7579" marT="7579" marB="36379" anchor="b"/>
                </a:tc>
                <a:tc>
                  <a:txBody>
                    <a:bodyPr/>
                    <a:lstStyle/>
                    <a:p>
                      <a:pPr algn="ctr" fontAlgn="b"/>
                      <a:r>
                        <a:rPr lang="en-US" sz="900" b="0" i="0" u="none" strike="noStrike" dirty="0">
                          <a:solidFill>
                            <a:srgbClr val="000000"/>
                          </a:solidFill>
                          <a:effectLst/>
                          <a:latin typeface="+mn-lt"/>
                        </a:rPr>
                        <a:t>4,273 </a:t>
                      </a:r>
                    </a:p>
                  </a:txBody>
                  <a:tcPr marL="7579" marR="7579" marT="7579" marB="36379" anchor="b"/>
                </a:tc>
                <a:tc>
                  <a:txBody>
                    <a:bodyPr/>
                    <a:lstStyle/>
                    <a:p>
                      <a:pPr algn="ctr" fontAlgn="b"/>
                      <a:r>
                        <a:rPr lang="en-US" sz="900" b="0" i="0" u="none" strike="noStrike" dirty="0">
                          <a:solidFill>
                            <a:srgbClr val="000000"/>
                          </a:solidFill>
                          <a:effectLst/>
                          <a:latin typeface="+mn-lt"/>
                        </a:rPr>
                        <a:t>7.26%</a:t>
                      </a:r>
                    </a:p>
                  </a:txBody>
                  <a:tcPr marL="7579" marR="7579" marT="7579" marB="36379" anchor="b"/>
                </a:tc>
                <a:extLst>
                  <a:ext uri="{0D108BD9-81ED-4DB2-BD59-A6C34878D82A}">
                    <a16:rowId xmlns:a16="http://schemas.microsoft.com/office/drawing/2014/main" val="409488625"/>
                  </a:ext>
                </a:extLst>
              </a:tr>
            </a:tbl>
          </a:graphicData>
        </a:graphic>
      </p:graphicFrame>
      <p:sp>
        <p:nvSpPr>
          <p:cNvPr id="3" name="TextBox 2">
            <a:extLst>
              <a:ext uri="{FF2B5EF4-FFF2-40B4-BE49-F238E27FC236}">
                <a16:creationId xmlns:a16="http://schemas.microsoft.com/office/drawing/2014/main" id="{222D5D5F-5324-4979-9DFF-FFA4FA398FA6}"/>
              </a:ext>
            </a:extLst>
          </p:cNvPr>
          <p:cNvSpPr txBox="1"/>
          <p:nvPr/>
        </p:nvSpPr>
        <p:spPr>
          <a:xfrm>
            <a:off x="7840489" y="2145794"/>
            <a:ext cx="1181175" cy="1107996"/>
          </a:xfrm>
          <a:prstGeom prst="rect">
            <a:avLst/>
          </a:prstGeom>
          <a:noFill/>
        </p:spPr>
        <p:txBody>
          <a:bodyPr wrap="square" rtlCol="0">
            <a:spAutoFit/>
          </a:bodyPr>
          <a:lstStyle/>
          <a:p>
            <a:r>
              <a:rPr lang="en-US" sz="800" b="0" i="0" u="none" strike="noStrike" dirty="0">
                <a:solidFill>
                  <a:srgbClr val="000000"/>
                </a:solidFill>
                <a:effectLst/>
                <a:latin typeface="+mn-lt"/>
              </a:rPr>
              <a:t>Note: Only includes first-time in college students who graduated high school within 12 months of enrolling</a:t>
            </a:r>
          </a:p>
          <a:p>
            <a:endParaRPr lang="en-US" dirty="0"/>
          </a:p>
        </p:txBody>
      </p:sp>
    </p:spTree>
    <p:extLst>
      <p:ext uri="{BB962C8B-B14F-4D97-AF65-F5344CB8AC3E}">
        <p14:creationId xmlns:p14="http://schemas.microsoft.com/office/powerpoint/2010/main" val="291413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64AB37-2B4E-D14C-9364-1571AEAB4529}"/>
              </a:ext>
            </a:extLst>
          </p:cNvPr>
          <p:cNvSpPr>
            <a:spLocks noGrp="1"/>
          </p:cNvSpPr>
          <p:nvPr>
            <p:ph type="sldNum" sz="quarter" idx="10"/>
          </p:nvPr>
        </p:nvSpPr>
        <p:spPr/>
        <p:txBody>
          <a:bodyPr/>
          <a:lstStyle/>
          <a:p>
            <a:fld id="{04E195D4-3F35-4E05-B500-7E7FD17C6DB3}" type="slidenum">
              <a:rPr lang="en-US" smtClean="0"/>
              <a:pPr/>
              <a:t>36</a:t>
            </a:fld>
            <a:endParaRPr lang="en-US" dirty="0"/>
          </a:p>
        </p:txBody>
      </p:sp>
      <p:sp>
        <p:nvSpPr>
          <p:cNvPr id="4" name="Title 3">
            <a:extLst>
              <a:ext uri="{FF2B5EF4-FFF2-40B4-BE49-F238E27FC236}">
                <a16:creationId xmlns:a16="http://schemas.microsoft.com/office/drawing/2014/main" id="{97C5D0B3-69D8-DF4F-ADF4-544B17FB14F4}"/>
              </a:ext>
            </a:extLst>
          </p:cNvPr>
          <p:cNvSpPr>
            <a:spLocks noGrp="1"/>
          </p:cNvSpPr>
          <p:nvPr>
            <p:ph type="title"/>
          </p:nvPr>
        </p:nvSpPr>
        <p:spPr/>
        <p:txBody>
          <a:bodyPr>
            <a:normAutofit/>
          </a:bodyPr>
          <a:lstStyle/>
          <a:p>
            <a:r>
              <a:rPr lang="en-US" sz="2400" dirty="0"/>
              <a:t>Appendix: Top Out-of-State Destinations for Virginia Residents</a:t>
            </a:r>
          </a:p>
        </p:txBody>
      </p:sp>
      <p:sp>
        <p:nvSpPr>
          <p:cNvPr id="10" name="Content Placeholder 2">
            <a:extLst>
              <a:ext uri="{FF2B5EF4-FFF2-40B4-BE49-F238E27FC236}">
                <a16:creationId xmlns:a16="http://schemas.microsoft.com/office/drawing/2014/main" id="{2266379C-CA80-5841-9EB2-2C9C21204C6D}"/>
              </a:ext>
            </a:extLst>
          </p:cNvPr>
          <p:cNvSpPr txBox="1">
            <a:spLocks/>
          </p:cNvSpPr>
          <p:nvPr/>
        </p:nvSpPr>
        <p:spPr>
          <a:xfrm>
            <a:off x="264549" y="4565020"/>
            <a:ext cx="1102864" cy="254000"/>
          </a:xfrm>
          <a:prstGeom prst="rect">
            <a:avLst/>
          </a:prstGeom>
        </p:spPr>
        <p:txBody>
          <a:bodyPr>
            <a:normAutofit/>
          </a:bodyPr>
          <a:lstStyle>
            <a:lvl1pPr marL="457200" marR="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3200" kern="1200" baseline="0">
                <a:solidFill>
                  <a:srgbClr val="000000"/>
                </a:solidFill>
                <a:latin typeface="Franklin Gothic Medium Cond" panose="020B0606030402020204" pitchFamily="34" charset="0"/>
                <a:ea typeface="+mn-ea"/>
                <a:cs typeface="+mn-cs"/>
              </a:defRPr>
            </a:lvl1pPr>
            <a:lvl2pPr marL="800100" indent="-342900" algn="l" defTabSz="914400" rtl="0" eaLnBrk="1" latinLnBrk="0" hangingPunct="1">
              <a:spcBef>
                <a:spcPct val="20000"/>
              </a:spcBef>
              <a:buFont typeface="Arial" panose="020B0604020202020204" pitchFamily="34" charset="0"/>
              <a:buChar char="•"/>
              <a:defRPr sz="2400" kern="1200" baseline="0">
                <a:solidFill>
                  <a:srgbClr val="20558A"/>
                </a:solidFill>
                <a:latin typeface="Franklin Gothic Medium Cond" panose="020B06060304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rgbClr val="747679"/>
                </a:solidFill>
                <a:latin typeface="Franklin Gothic Book" panose="020B0503020102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 indent="0">
              <a:buFont typeface="Arial" panose="020B0604020202020204" pitchFamily="34" charset="0"/>
              <a:buNone/>
            </a:pPr>
            <a:r>
              <a:rPr lang="en-US" sz="800" dirty="0"/>
              <a:t>Source: IPEDS</a:t>
            </a:r>
          </a:p>
          <a:p>
            <a:pPr marL="114300" indent="0">
              <a:buFont typeface="Arial" panose="020B0604020202020204" pitchFamily="34" charset="0"/>
              <a:buNone/>
            </a:pPr>
            <a:endParaRPr lang="en-US" sz="800" dirty="0"/>
          </a:p>
        </p:txBody>
      </p:sp>
      <p:graphicFrame>
        <p:nvGraphicFramePr>
          <p:cNvPr id="3" name="Table 4">
            <a:extLst>
              <a:ext uri="{FF2B5EF4-FFF2-40B4-BE49-F238E27FC236}">
                <a16:creationId xmlns:a16="http://schemas.microsoft.com/office/drawing/2014/main" id="{FFFA54F9-CC8E-4B9C-806D-85D5F7054743}"/>
              </a:ext>
            </a:extLst>
          </p:cNvPr>
          <p:cNvGraphicFramePr>
            <a:graphicFrameLocks noGrp="1"/>
          </p:cNvGraphicFramePr>
          <p:nvPr>
            <p:extLst>
              <p:ext uri="{D42A27DB-BD31-4B8C-83A1-F6EECF244321}">
                <p14:modId xmlns:p14="http://schemas.microsoft.com/office/powerpoint/2010/main" val="392996626"/>
              </p:ext>
            </p:extLst>
          </p:nvPr>
        </p:nvGraphicFramePr>
        <p:xfrm>
          <a:off x="4292612" y="992700"/>
          <a:ext cx="4037308" cy="3620205"/>
        </p:xfrm>
        <a:graphic>
          <a:graphicData uri="http://schemas.openxmlformats.org/drawingml/2006/table">
            <a:tbl>
              <a:tblPr firstRow="1" bandRow="1">
                <a:tableStyleId>{5C22544A-7EE6-4342-B048-85BDC9FD1C3A}</a:tableStyleId>
              </a:tblPr>
              <a:tblGrid>
                <a:gridCol w="595329">
                  <a:extLst>
                    <a:ext uri="{9D8B030D-6E8A-4147-A177-3AD203B41FA5}">
                      <a16:colId xmlns:a16="http://schemas.microsoft.com/office/drawing/2014/main" val="3831264636"/>
                    </a:ext>
                  </a:extLst>
                </a:gridCol>
                <a:gridCol w="1406717">
                  <a:extLst>
                    <a:ext uri="{9D8B030D-6E8A-4147-A177-3AD203B41FA5}">
                      <a16:colId xmlns:a16="http://schemas.microsoft.com/office/drawing/2014/main" val="544340200"/>
                    </a:ext>
                  </a:extLst>
                </a:gridCol>
                <a:gridCol w="1017631">
                  <a:extLst>
                    <a:ext uri="{9D8B030D-6E8A-4147-A177-3AD203B41FA5}">
                      <a16:colId xmlns:a16="http://schemas.microsoft.com/office/drawing/2014/main" val="1498063041"/>
                    </a:ext>
                  </a:extLst>
                </a:gridCol>
                <a:gridCol w="1017631">
                  <a:extLst>
                    <a:ext uri="{9D8B030D-6E8A-4147-A177-3AD203B41FA5}">
                      <a16:colId xmlns:a16="http://schemas.microsoft.com/office/drawing/2014/main" val="709255456"/>
                    </a:ext>
                  </a:extLst>
                </a:gridCol>
              </a:tblGrid>
              <a:tr h="225456">
                <a:tc gridSpan="4">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Top 10 Out-of-State Destinations for All FTIC Virginia Residents 2020</a:t>
                      </a:r>
                    </a:p>
                  </a:txBody>
                  <a:tcPr marL="75934" marR="75934" marT="37967" marB="37967"/>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Top 10 Out-of-State Destinations for All FTIC Virginia Residents 2020</a:t>
                      </a:r>
                    </a:p>
                  </a:txBody>
                  <a:tcPr marL="82229" marR="82229" marT="41115" marB="41115"/>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Top 10 Out-of-State Destinations for All FTIC Virginia Residents 2020</a:t>
                      </a:r>
                    </a:p>
                  </a:txBody>
                  <a:tcPr marL="82229" marR="82229" marT="41115" marB="41115"/>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Top 10 Out-of-State Destinations for All FTIC Virginia Residents 2020</a:t>
                      </a:r>
                    </a:p>
                  </a:txBody>
                  <a:tcPr marL="82229" marR="82229" marT="41115" marB="41115"/>
                </a:tc>
                <a:extLst>
                  <a:ext uri="{0D108BD9-81ED-4DB2-BD59-A6C34878D82A}">
                    <a16:rowId xmlns:a16="http://schemas.microsoft.com/office/drawing/2014/main" val="1506249965"/>
                  </a:ext>
                </a:extLst>
              </a:tr>
              <a:tr h="3573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i="0" u="none" strike="noStrike" dirty="0">
                          <a:solidFill>
                            <a:srgbClr val="000000"/>
                          </a:solidFill>
                          <a:effectLst/>
                          <a:latin typeface="Calibri" panose="020F0502020204030204" pitchFamily="34" charset="0"/>
                        </a:rPr>
                        <a:t>Rank</a:t>
                      </a:r>
                    </a:p>
                    <a:p>
                      <a:pPr algn="ctr"/>
                      <a:endParaRPr lang="en-US" sz="900" dirty="0"/>
                    </a:p>
                  </a:txBody>
                  <a:tcPr marL="75934" marR="75934" marT="37967" marB="37967"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i="0" u="none" strike="noStrike" dirty="0">
                          <a:solidFill>
                            <a:srgbClr val="000000"/>
                          </a:solidFill>
                          <a:effectLst/>
                          <a:latin typeface="Calibri" panose="020F0502020204030204" pitchFamily="34" charset="0"/>
                        </a:rPr>
                        <a:t>Institution</a:t>
                      </a:r>
                    </a:p>
                    <a:p>
                      <a:pPr algn="ctr"/>
                      <a:endParaRPr lang="en-US" sz="900" dirty="0"/>
                    </a:p>
                  </a:txBody>
                  <a:tcPr marL="75934" marR="75934" marT="37967" marB="37967"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i="0" u="none" strike="noStrike" dirty="0">
                          <a:solidFill>
                            <a:srgbClr val="000000"/>
                          </a:solidFill>
                          <a:effectLst/>
                          <a:latin typeface="Calibri" panose="020F0502020204030204" pitchFamily="34" charset="0"/>
                        </a:rPr>
                        <a:t>Number of Students</a:t>
                      </a:r>
                    </a:p>
                  </a:txBody>
                  <a:tcPr marL="75934" marR="75934" marT="37967" marB="37967"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i="0" u="none" strike="noStrike" dirty="0">
                          <a:solidFill>
                            <a:srgbClr val="000000"/>
                          </a:solidFill>
                          <a:effectLst/>
                          <a:latin typeface="Calibri" panose="020F0502020204030204" pitchFamily="34" charset="0"/>
                        </a:rPr>
                        <a:t>State</a:t>
                      </a:r>
                    </a:p>
                    <a:p>
                      <a:pPr algn="ctr"/>
                      <a:endParaRPr lang="en-US" sz="900" dirty="0"/>
                    </a:p>
                  </a:txBody>
                  <a:tcPr marL="75934" marR="75934" marT="37967" marB="37967" anchor="ctr"/>
                </a:tc>
                <a:extLst>
                  <a:ext uri="{0D108BD9-81ED-4DB2-BD59-A6C34878D82A}">
                    <a16:rowId xmlns:a16="http://schemas.microsoft.com/office/drawing/2014/main" val="1182835137"/>
                  </a:ext>
                </a:extLst>
              </a:tr>
              <a:tr h="303735">
                <a:tc>
                  <a:txBody>
                    <a:bodyPr/>
                    <a:lstStyle/>
                    <a:p>
                      <a:pPr algn="ctr" fontAlgn="ctr"/>
                      <a:r>
                        <a:rPr lang="en-US" sz="900" b="0" i="0" u="none" strike="noStrike" dirty="0">
                          <a:solidFill>
                            <a:srgbClr val="000000"/>
                          </a:solidFill>
                          <a:effectLst/>
                          <a:latin typeface="Calibri" panose="020F0502020204030204" pitchFamily="34" charset="0"/>
                        </a:rPr>
                        <a:t>1</a:t>
                      </a:r>
                    </a:p>
                  </a:txBody>
                  <a:tcPr marL="8069" marR="8069" marT="8069" marB="0" anchor="ctr"/>
                </a:tc>
                <a:tc>
                  <a:txBody>
                    <a:bodyPr/>
                    <a:lstStyle/>
                    <a:p>
                      <a:pPr algn="ctr" fontAlgn="ctr"/>
                      <a:r>
                        <a:rPr lang="en-US" sz="900" b="0" i="0" u="none" strike="noStrike" dirty="0">
                          <a:solidFill>
                            <a:srgbClr val="000000"/>
                          </a:solidFill>
                          <a:effectLst/>
                          <a:latin typeface="Calibri" panose="020F0502020204030204" pitchFamily="34" charset="0"/>
                        </a:rPr>
                        <a:t>The Pennsylvania State University</a:t>
                      </a:r>
                    </a:p>
                  </a:txBody>
                  <a:tcPr marL="8069" marR="8069" marT="8069" marB="0" anchor="ctr"/>
                </a:tc>
                <a:tc>
                  <a:txBody>
                    <a:bodyPr/>
                    <a:lstStyle/>
                    <a:p>
                      <a:pPr algn="ctr" fontAlgn="ctr"/>
                      <a:r>
                        <a:rPr lang="en-US" sz="900" b="0" i="0" u="none" strike="noStrike" dirty="0">
                          <a:solidFill>
                            <a:srgbClr val="000000"/>
                          </a:solidFill>
                          <a:effectLst/>
                          <a:latin typeface="Calibri" panose="020F0502020204030204" pitchFamily="34" charset="0"/>
                        </a:rPr>
                        <a:t>371</a:t>
                      </a:r>
                    </a:p>
                  </a:txBody>
                  <a:tcPr marL="8069" marR="8069" marT="8069" marB="0" anchor="ctr"/>
                </a:tc>
                <a:tc>
                  <a:txBody>
                    <a:bodyPr/>
                    <a:lstStyle/>
                    <a:p>
                      <a:pPr algn="ctr" fontAlgn="ctr"/>
                      <a:r>
                        <a:rPr lang="en-US" sz="900" b="0" i="0" u="none" strike="noStrike" dirty="0">
                          <a:solidFill>
                            <a:srgbClr val="000000"/>
                          </a:solidFill>
                          <a:effectLst/>
                          <a:latin typeface="Calibri" panose="020F0502020204030204" pitchFamily="34" charset="0"/>
                        </a:rPr>
                        <a:t>PA</a:t>
                      </a:r>
                    </a:p>
                  </a:txBody>
                  <a:tcPr marL="8069" marR="8069" marT="8069" marB="0" anchor="ctr"/>
                </a:tc>
                <a:extLst>
                  <a:ext uri="{0D108BD9-81ED-4DB2-BD59-A6C34878D82A}">
                    <a16:rowId xmlns:a16="http://schemas.microsoft.com/office/drawing/2014/main" val="3388134690"/>
                  </a:ext>
                </a:extLst>
              </a:tr>
              <a:tr h="303735">
                <a:tc>
                  <a:txBody>
                    <a:bodyPr/>
                    <a:lstStyle/>
                    <a:p>
                      <a:pPr algn="ctr" fontAlgn="ctr"/>
                      <a:r>
                        <a:rPr lang="en-US" sz="900" b="0" i="0" u="none" strike="noStrike" dirty="0">
                          <a:solidFill>
                            <a:srgbClr val="000000"/>
                          </a:solidFill>
                          <a:effectLst/>
                          <a:latin typeface="Calibri" panose="020F0502020204030204" pitchFamily="34" charset="0"/>
                        </a:rPr>
                        <a:t>2</a:t>
                      </a:r>
                    </a:p>
                  </a:txBody>
                  <a:tcPr marL="8069" marR="8069" marT="8069" marB="0" anchor="ctr"/>
                </a:tc>
                <a:tc>
                  <a:txBody>
                    <a:bodyPr/>
                    <a:lstStyle/>
                    <a:p>
                      <a:pPr algn="ctr" fontAlgn="ctr"/>
                      <a:r>
                        <a:rPr lang="en-US" sz="900" b="0" i="0" u="none" strike="noStrike" dirty="0">
                          <a:solidFill>
                            <a:srgbClr val="000000"/>
                          </a:solidFill>
                          <a:effectLst/>
                          <a:latin typeface="Calibri" panose="020F0502020204030204" pitchFamily="34" charset="0"/>
                        </a:rPr>
                        <a:t>West Virginia University</a:t>
                      </a:r>
                    </a:p>
                  </a:txBody>
                  <a:tcPr marL="8069" marR="8069" marT="8069" marB="0" anchor="ctr"/>
                </a:tc>
                <a:tc>
                  <a:txBody>
                    <a:bodyPr/>
                    <a:lstStyle/>
                    <a:p>
                      <a:pPr algn="ctr" fontAlgn="ctr"/>
                      <a:r>
                        <a:rPr lang="en-US" sz="900" b="0" i="0" u="none" strike="noStrike" dirty="0">
                          <a:solidFill>
                            <a:srgbClr val="000000"/>
                          </a:solidFill>
                          <a:effectLst/>
                          <a:latin typeface="Calibri" panose="020F0502020204030204" pitchFamily="34" charset="0"/>
                        </a:rPr>
                        <a:t>315</a:t>
                      </a:r>
                    </a:p>
                  </a:txBody>
                  <a:tcPr marL="8069" marR="8069" marT="8069" marB="0" anchor="ctr"/>
                </a:tc>
                <a:tc>
                  <a:txBody>
                    <a:bodyPr/>
                    <a:lstStyle/>
                    <a:p>
                      <a:pPr algn="ctr" fontAlgn="ctr"/>
                      <a:r>
                        <a:rPr lang="en-US" sz="900" b="0" i="0" u="none" strike="noStrike" dirty="0">
                          <a:solidFill>
                            <a:srgbClr val="000000"/>
                          </a:solidFill>
                          <a:effectLst/>
                          <a:latin typeface="Calibri" panose="020F0502020204030204" pitchFamily="34" charset="0"/>
                        </a:rPr>
                        <a:t>WV</a:t>
                      </a:r>
                    </a:p>
                  </a:txBody>
                  <a:tcPr marL="8069" marR="8069" marT="8069" marB="0" anchor="ctr"/>
                </a:tc>
                <a:extLst>
                  <a:ext uri="{0D108BD9-81ED-4DB2-BD59-A6C34878D82A}">
                    <a16:rowId xmlns:a16="http://schemas.microsoft.com/office/drawing/2014/main" val="3106336753"/>
                  </a:ext>
                </a:extLst>
              </a:tr>
              <a:tr h="303735">
                <a:tc>
                  <a:txBody>
                    <a:bodyPr/>
                    <a:lstStyle/>
                    <a:p>
                      <a:pPr algn="ctr" fontAlgn="ctr"/>
                      <a:r>
                        <a:rPr lang="en-US" sz="900" b="0" i="0" u="none" strike="noStrike" dirty="0">
                          <a:solidFill>
                            <a:srgbClr val="000000"/>
                          </a:solidFill>
                          <a:effectLst/>
                          <a:latin typeface="Calibri" panose="020F0502020204030204" pitchFamily="34" charset="0"/>
                        </a:rPr>
                        <a:t>3</a:t>
                      </a:r>
                    </a:p>
                  </a:txBody>
                  <a:tcPr marL="8069" marR="8069" marT="8069" marB="0" anchor="ctr"/>
                </a:tc>
                <a:tc>
                  <a:txBody>
                    <a:bodyPr/>
                    <a:lstStyle/>
                    <a:p>
                      <a:pPr algn="ctr" fontAlgn="ctr"/>
                      <a:r>
                        <a:rPr lang="en-US" sz="900" b="0" i="0" u="none" strike="noStrike" dirty="0">
                          <a:solidFill>
                            <a:srgbClr val="000000"/>
                          </a:solidFill>
                          <a:effectLst/>
                          <a:latin typeface="Calibri" panose="020F0502020204030204" pitchFamily="34" charset="0"/>
                        </a:rPr>
                        <a:t>Southern New Hampshire University</a:t>
                      </a:r>
                    </a:p>
                  </a:txBody>
                  <a:tcPr marL="8069" marR="8069" marT="8069" marB="0" anchor="ctr"/>
                </a:tc>
                <a:tc>
                  <a:txBody>
                    <a:bodyPr/>
                    <a:lstStyle/>
                    <a:p>
                      <a:pPr algn="ctr" fontAlgn="ctr"/>
                      <a:r>
                        <a:rPr lang="en-US" sz="900" b="0" i="0" u="none" strike="noStrike" dirty="0">
                          <a:solidFill>
                            <a:srgbClr val="000000"/>
                          </a:solidFill>
                          <a:effectLst/>
                          <a:latin typeface="Calibri" panose="020F0502020204030204" pitchFamily="34" charset="0"/>
                        </a:rPr>
                        <a:t>266</a:t>
                      </a:r>
                    </a:p>
                  </a:txBody>
                  <a:tcPr marL="8069" marR="8069" marT="8069" marB="0" anchor="ctr"/>
                </a:tc>
                <a:tc>
                  <a:txBody>
                    <a:bodyPr/>
                    <a:lstStyle/>
                    <a:p>
                      <a:pPr algn="ctr" fontAlgn="ctr"/>
                      <a:r>
                        <a:rPr lang="en-US" sz="900" b="0" i="0" u="none" strike="noStrike" dirty="0">
                          <a:solidFill>
                            <a:srgbClr val="000000"/>
                          </a:solidFill>
                          <a:effectLst/>
                          <a:latin typeface="Calibri" panose="020F0502020204030204" pitchFamily="34" charset="0"/>
                        </a:rPr>
                        <a:t>NH</a:t>
                      </a:r>
                    </a:p>
                  </a:txBody>
                  <a:tcPr marL="8069" marR="8069" marT="8069" marB="0" anchor="ctr"/>
                </a:tc>
                <a:extLst>
                  <a:ext uri="{0D108BD9-81ED-4DB2-BD59-A6C34878D82A}">
                    <a16:rowId xmlns:a16="http://schemas.microsoft.com/office/drawing/2014/main" val="682797021"/>
                  </a:ext>
                </a:extLst>
              </a:tr>
              <a:tr h="303735">
                <a:tc>
                  <a:txBody>
                    <a:bodyPr/>
                    <a:lstStyle/>
                    <a:p>
                      <a:pPr algn="ctr" fontAlgn="ctr"/>
                      <a:r>
                        <a:rPr lang="en-US" sz="900" b="0" i="0" u="none" strike="noStrike" dirty="0">
                          <a:solidFill>
                            <a:srgbClr val="000000"/>
                          </a:solidFill>
                          <a:effectLst/>
                          <a:latin typeface="Calibri" panose="020F0502020204030204" pitchFamily="34" charset="0"/>
                        </a:rPr>
                        <a:t>4</a:t>
                      </a:r>
                    </a:p>
                  </a:txBody>
                  <a:tcPr marL="8069" marR="8069" marT="8069" marB="0" anchor="ctr"/>
                </a:tc>
                <a:tc>
                  <a:txBody>
                    <a:bodyPr/>
                    <a:lstStyle/>
                    <a:p>
                      <a:pPr algn="ctr" fontAlgn="ctr"/>
                      <a:r>
                        <a:rPr lang="en-US" sz="900" b="0" i="0" u="none" strike="noStrike" dirty="0">
                          <a:solidFill>
                            <a:srgbClr val="000000"/>
                          </a:solidFill>
                          <a:effectLst/>
                          <a:latin typeface="Calibri" panose="020F0502020204030204" pitchFamily="34" charset="0"/>
                        </a:rPr>
                        <a:t>University of South Carolina-Columbia</a:t>
                      </a:r>
                    </a:p>
                  </a:txBody>
                  <a:tcPr marL="8069" marR="8069" marT="8069" marB="0" anchor="ctr"/>
                </a:tc>
                <a:tc>
                  <a:txBody>
                    <a:bodyPr/>
                    <a:lstStyle/>
                    <a:p>
                      <a:pPr algn="ctr" fontAlgn="ctr"/>
                      <a:r>
                        <a:rPr lang="en-US" sz="900" b="0" i="0" u="none" strike="noStrike" dirty="0">
                          <a:solidFill>
                            <a:srgbClr val="000000"/>
                          </a:solidFill>
                          <a:effectLst/>
                          <a:latin typeface="Calibri" panose="020F0502020204030204" pitchFamily="34" charset="0"/>
                        </a:rPr>
                        <a:t>238</a:t>
                      </a:r>
                    </a:p>
                  </a:txBody>
                  <a:tcPr marL="8069" marR="8069" marT="8069" marB="0" anchor="ctr"/>
                </a:tc>
                <a:tc>
                  <a:txBody>
                    <a:bodyPr/>
                    <a:lstStyle/>
                    <a:p>
                      <a:pPr algn="ctr" fontAlgn="ctr"/>
                      <a:r>
                        <a:rPr lang="en-US" sz="900" b="0" i="0" u="none" strike="noStrike" dirty="0">
                          <a:solidFill>
                            <a:srgbClr val="000000"/>
                          </a:solidFill>
                          <a:effectLst/>
                          <a:latin typeface="Calibri" panose="020F0502020204030204" pitchFamily="34" charset="0"/>
                        </a:rPr>
                        <a:t>SC</a:t>
                      </a:r>
                    </a:p>
                  </a:txBody>
                  <a:tcPr marL="8069" marR="8069" marT="8069" marB="0" anchor="ctr"/>
                </a:tc>
                <a:extLst>
                  <a:ext uri="{0D108BD9-81ED-4DB2-BD59-A6C34878D82A}">
                    <a16:rowId xmlns:a16="http://schemas.microsoft.com/office/drawing/2014/main" val="2996644587"/>
                  </a:ext>
                </a:extLst>
              </a:tr>
              <a:tr h="303735">
                <a:tc>
                  <a:txBody>
                    <a:bodyPr/>
                    <a:lstStyle/>
                    <a:p>
                      <a:pPr algn="ctr" fontAlgn="ctr"/>
                      <a:r>
                        <a:rPr lang="en-US" sz="900" b="0" i="0" u="none" strike="noStrike" dirty="0">
                          <a:solidFill>
                            <a:srgbClr val="000000"/>
                          </a:solidFill>
                          <a:effectLst/>
                          <a:latin typeface="Calibri" panose="020F0502020204030204" pitchFamily="34" charset="0"/>
                        </a:rPr>
                        <a:t>5</a:t>
                      </a:r>
                    </a:p>
                  </a:txBody>
                  <a:tcPr marL="8069" marR="8069" marT="8069" marB="0" anchor="ctr"/>
                </a:tc>
                <a:tc>
                  <a:txBody>
                    <a:bodyPr/>
                    <a:lstStyle/>
                    <a:p>
                      <a:pPr algn="ctr" fontAlgn="ctr"/>
                      <a:r>
                        <a:rPr lang="en-US" sz="900" b="0" i="0" u="none" strike="noStrike" dirty="0">
                          <a:solidFill>
                            <a:srgbClr val="000000"/>
                          </a:solidFill>
                          <a:effectLst/>
                          <a:latin typeface="Calibri" panose="020F0502020204030204" pitchFamily="34" charset="0"/>
                        </a:rPr>
                        <a:t>The University of Tennessee-Knoxville</a:t>
                      </a:r>
                    </a:p>
                  </a:txBody>
                  <a:tcPr marL="8069" marR="8069" marT="8069" marB="0" anchor="ctr"/>
                </a:tc>
                <a:tc>
                  <a:txBody>
                    <a:bodyPr/>
                    <a:lstStyle/>
                    <a:p>
                      <a:pPr algn="ctr" fontAlgn="ctr"/>
                      <a:r>
                        <a:rPr lang="en-US" sz="900" b="0" i="0" u="none" strike="noStrike" dirty="0">
                          <a:solidFill>
                            <a:srgbClr val="000000"/>
                          </a:solidFill>
                          <a:effectLst/>
                          <a:latin typeface="Calibri" panose="020F0502020204030204" pitchFamily="34" charset="0"/>
                        </a:rPr>
                        <a:t>215</a:t>
                      </a:r>
                    </a:p>
                  </a:txBody>
                  <a:tcPr marL="8069" marR="8069" marT="8069" marB="0" anchor="ctr"/>
                </a:tc>
                <a:tc>
                  <a:txBody>
                    <a:bodyPr/>
                    <a:lstStyle/>
                    <a:p>
                      <a:pPr algn="ctr" fontAlgn="ctr"/>
                      <a:r>
                        <a:rPr lang="en-US" sz="900" b="0" i="0" u="none" strike="noStrike" dirty="0">
                          <a:solidFill>
                            <a:srgbClr val="000000"/>
                          </a:solidFill>
                          <a:effectLst/>
                          <a:latin typeface="Calibri" panose="020F0502020204030204" pitchFamily="34" charset="0"/>
                        </a:rPr>
                        <a:t>TN</a:t>
                      </a:r>
                    </a:p>
                  </a:txBody>
                  <a:tcPr marL="8069" marR="8069" marT="8069" marB="0" anchor="ctr"/>
                </a:tc>
                <a:extLst>
                  <a:ext uri="{0D108BD9-81ED-4DB2-BD59-A6C34878D82A}">
                    <a16:rowId xmlns:a16="http://schemas.microsoft.com/office/drawing/2014/main" val="1115715599"/>
                  </a:ext>
                </a:extLst>
              </a:tr>
              <a:tr h="303735">
                <a:tc>
                  <a:txBody>
                    <a:bodyPr/>
                    <a:lstStyle/>
                    <a:p>
                      <a:pPr algn="ctr" fontAlgn="ctr"/>
                      <a:r>
                        <a:rPr lang="en-US" sz="900" b="0" i="0" u="none" strike="noStrike" dirty="0">
                          <a:solidFill>
                            <a:srgbClr val="000000"/>
                          </a:solidFill>
                          <a:effectLst/>
                          <a:latin typeface="Calibri" panose="020F0502020204030204" pitchFamily="34" charset="0"/>
                        </a:rPr>
                        <a:t>6</a:t>
                      </a:r>
                    </a:p>
                  </a:txBody>
                  <a:tcPr marL="8069" marR="8069" marT="8069" marB="0" anchor="ctr"/>
                </a:tc>
                <a:tc>
                  <a:txBody>
                    <a:bodyPr/>
                    <a:lstStyle/>
                    <a:p>
                      <a:pPr algn="ctr" fontAlgn="ctr"/>
                      <a:r>
                        <a:rPr lang="en-US" sz="900" b="0" i="0" u="none" strike="noStrike" dirty="0">
                          <a:solidFill>
                            <a:srgbClr val="000000"/>
                          </a:solidFill>
                          <a:effectLst/>
                          <a:latin typeface="Calibri" panose="020F0502020204030204" pitchFamily="34" charset="0"/>
                        </a:rPr>
                        <a:t>Clemson University</a:t>
                      </a:r>
                    </a:p>
                  </a:txBody>
                  <a:tcPr marL="8069" marR="8069" marT="8069" marB="0" anchor="ctr"/>
                </a:tc>
                <a:tc>
                  <a:txBody>
                    <a:bodyPr/>
                    <a:lstStyle/>
                    <a:p>
                      <a:pPr algn="ctr" fontAlgn="ctr"/>
                      <a:r>
                        <a:rPr lang="en-US" sz="900" b="0" i="0" u="none" strike="noStrike" dirty="0">
                          <a:solidFill>
                            <a:srgbClr val="000000"/>
                          </a:solidFill>
                          <a:effectLst/>
                          <a:latin typeface="Calibri" panose="020F0502020204030204" pitchFamily="34" charset="0"/>
                        </a:rPr>
                        <a:t>155</a:t>
                      </a:r>
                    </a:p>
                  </a:txBody>
                  <a:tcPr marL="8069" marR="8069" marT="8069" marB="0" anchor="ctr"/>
                </a:tc>
                <a:tc>
                  <a:txBody>
                    <a:bodyPr/>
                    <a:lstStyle/>
                    <a:p>
                      <a:pPr algn="ctr" fontAlgn="ctr"/>
                      <a:r>
                        <a:rPr lang="en-US" sz="900" b="0" i="0" u="none" strike="noStrike" dirty="0">
                          <a:solidFill>
                            <a:srgbClr val="000000"/>
                          </a:solidFill>
                          <a:effectLst/>
                          <a:latin typeface="Calibri" panose="020F0502020204030204" pitchFamily="34" charset="0"/>
                        </a:rPr>
                        <a:t>SC</a:t>
                      </a:r>
                    </a:p>
                  </a:txBody>
                  <a:tcPr marL="8069" marR="8069" marT="8069" marB="0" anchor="ctr"/>
                </a:tc>
                <a:extLst>
                  <a:ext uri="{0D108BD9-81ED-4DB2-BD59-A6C34878D82A}">
                    <a16:rowId xmlns:a16="http://schemas.microsoft.com/office/drawing/2014/main" val="2964292676"/>
                  </a:ext>
                </a:extLst>
              </a:tr>
              <a:tr h="303735">
                <a:tc>
                  <a:txBody>
                    <a:bodyPr/>
                    <a:lstStyle/>
                    <a:p>
                      <a:pPr algn="ctr" fontAlgn="ctr"/>
                      <a:r>
                        <a:rPr lang="en-US" sz="900" b="0" i="0" u="none" strike="noStrike" dirty="0">
                          <a:solidFill>
                            <a:srgbClr val="000000"/>
                          </a:solidFill>
                          <a:effectLst/>
                          <a:latin typeface="Calibri" panose="020F0502020204030204" pitchFamily="34" charset="0"/>
                        </a:rPr>
                        <a:t>7</a:t>
                      </a:r>
                    </a:p>
                  </a:txBody>
                  <a:tcPr marL="8069" marR="8069" marT="8069" marB="0" anchor="ctr"/>
                </a:tc>
                <a:tc>
                  <a:txBody>
                    <a:bodyPr/>
                    <a:lstStyle/>
                    <a:p>
                      <a:pPr algn="ctr" fontAlgn="ctr"/>
                      <a:r>
                        <a:rPr lang="en-US" sz="900" b="0" i="0" u="none" strike="noStrike" dirty="0">
                          <a:solidFill>
                            <a:srgbClr val="000000"/>
                          </a:solidFill>
                          <a:effectLst/>
                          <a:latin typeface="Calibri" panose="020F0502020204030204" pitchFamily="34" charset="0"/>
                        </a:rPr>
                        <a:t>George Washington University</a:t>
                      </a:r>
                    </a:p>
                  </a:txBody>
                  <a:tcPr marL="8069" marR="8069" marT="8069" marB="0" anchor="ctr"/>
                </a:tc>
                <a:tc>
                  <a:txBody>
                    <a:bodyPr/>
                    <a:lstStyle/>
                    <a:p>
                      <a:pPr algn="ctr" fontAlgn="ctr"/>
                      <a:r>
                        <a:rPr lang="en-US" sz="900" b="0" i="0" u="none" strike="noStrike" dirty="0">
                          <a:solidFill>
                            <a:srgbClr val="000000"/>
                          </a:solidFill>
                          <a:effectLst/>
                          <a:latin typeface="Calibri" panose="020F0502020204030204" pitchFamily="34" charset="0"/>
                        </a:rPr>
                        <a:t>150</a:t>
                      </a:r>
                    </a:p>
                  </a:txBody>
                  <a:tcPr marL="8069" marR="8069" marT="8069" marB="0" anchor="ctr"/>
                </a:tc>
                <a:tc>
                  <a:txBody>
                    <a:bodyPr/>
                    <a:lstStyle/>
                    <a:p>
                      <a:pPr algn="ctr" fontAlgn="ctr"/>
                      <a:r>
                        <a:rPr lang="en-US" sz="900" b="0" i="0" u="none" strike="noStrike" dirty="0">
                          <a:solidFill>
                            <a:srgbClr val="000000"/>
                          </a:solidFill>
                          <a:effectLst/>
                          <a:latin typeface="Calibri" panose="020F0502020204030204" pitchFamily="34" charset="0"/>
                        </a:rPr>
                        <a:t>DC</a:t>
                      </a:r>
                    </a:p>
                  </a:txBody>
                  <a:tcPr marL="8069" marR="8069" marT="8069" marB="0" anchor="ctr"/>
                </a:tc>
                <a:extLst>
                  <a:ext uri="{0D108BD9-81ED-4DB2-BD59-A6C34878D82A}">
                    <a16:rowId xmlns:a16="http://schemas.microsoft.com/office/drawing/2014/main" val="1607156901"/>
                  </a:ext>
                </a:extLst>
              </a:tr>
              <a:tr h="303735">
                <a:tc>
                  <a:txBody>
                    <a:bodyPr/>
                    <a:lstStyle/>
                    <a:p>
                      <a:pPr algn="ctr" fontAlgn="ctr"/>
                      <a:r>
                        <a:rPr lang="en-US" sz="900" b="0" i="0" u="none" strike="noStrike" dirty="0">
                          <a:solidFill>
                            <a:srgbClr val="000000"/>
                          </a:solidFill>
                          <a:effectLst/>
                          <a:latin typeface="Calibri" panose="020F0502020204030204" pitchFamily="34" charset="0"/>
                        </a:rPr>
                        <a:t>8</a:t>
                      </a:r>
                    </a:p>
                  </a:txBody>
                  <a:tcPr marL="8069" marR="8069" marT="8069" marB="0" anchor="ctr"/>
                </a:tc>
                <a:tc>
                  <a:txBody>
                    <a:bodyPr/>
                    <a:lstStyle/>
                    <a:p>
                      <a:pPr algn="ctr" fontAlgn="ctr"/>
                      <a:r>
                        <a:rPr lang="en-US" sz="900" b="0" i="0" u="none" strike="noStrike" dirty="0">
                          <a:solidFill>
                            <a:srgbClr val="000000"/>
                          </a:solidFill>
                          <a:effectLst/>
                          <a:latin typeface="Calibri" panose="020F0502020204030204" pitchFamily="34" charset="0"/>
                        </a:rPr>
                        <a:t>East Carolina University</a:t>
                      </a:r>
                    </a:p>
                  </a:txBody>
                  <a:tcPr marL="8069" marR="8069" marT="8069" marB="0" anchor="ctr"/>
                </a:tc>
                <a:tc>
                  <a:txBody>
                    <a:bodyPr/>
                    <a:lstStyle/>
                    <a:p>
                      <a:pPr algn="ctr" fontAlgn="ctr"/>
                      <a:r>
                        <a:rPr lang="en-US" sz="900" b="0" i="0" u="none" strike="noStrike" dirty="0">
                          <a:solidFill>
                            <a:srgbClr val="000000"/>
                          </a:solidFill>
                          <a:effectLst/>
                          <a:latin typeface="Calibri" panose="020F0502020204030204" pitchFamily="34" charset="0"/>
                        </a:rPr>
                        <a:t>144</a:t>
                      </a:r>
                    </a:p>
                  </a:txBody>
                  <a:tcPr marL="8069" marR="8069" marT="8069" marB="0" anchor="ctr"/>
                </a:tc>
                <a:tc>
                  <a:txBody>
                    <a:bodyPr/>
                    <a:lstStyle/>
                    <a:p>
                      <a:pPr algn="ctr" fontAlgn="ctr"/>
                      <a:r>
                        <a:rPr lang="en-US" sz="900" b="0" i="0" u="none" strike="noStrike" dirty="0">
                          <a:solidFill>
                            <a:srgbClr val="000000"/>
                          </a:solidFill>
                          <a:effectLst/>
                          <a:latin typeface="Calibri" panose="020F0502020204030204" pitchFamily="34" charset="0"/>
                        </a:rPr>
                        <a:t>NC </a:t>
                      </a:r>
                    </a:p>
                  </a:txBody>
                  <a:tcPr marL="8069" marR="8069" marT="8069" marB="0" anchor="ctr"/>
                </a:tc>
                <a:extLst>
                  <a:ext uri="{0D108BD9-81ED-4DB2-BD59-A6C34878D82A}">
                    <a16:rowId xmlns:a16="http://schemas.microsoft.com/office/drawing/2014/main" val="4021975877"/>
                  </a:ext>
                </a:extLst>
              </a:tr>
              <a:tr h="303735">
                <a:tc>
                  <a:txBody>
                    <a:bodyPr/>
                    <a:lstStyle/>
                    <a:p>
                      <a:pPr algn="ctr" fontAlgn="ctr"/>
                      <a:r>
                        <a:rPr lang="en-US" sz="900" b="0" i="0" u="none" strike="noStrike" dirty="0">
                          <a:solidFill>
                            <a:srgbClr val="000000"/>
                          </a:solidFill>
                          <a:effectLst/>
                          <a:latin typeface="Calibri" panose="020F0502020204030204" pitchFamily="34" charset="0"/>
                        </a:rPr>
                        <a:t>9</a:t>
                      </a:r>
                    </a:p>
                  </a:txBody>
                  <a:tcPr marL="8069" marR="8069" marT="8069" marB="0" anchor="ctr"/>
                </a:tc>
                <a:tc>
                  <a:txBody>
                    <a:bodyPr/>
                    <a:lstStyle/>
                    <a:p>
                      <a:pPr algn="ctr" fontAlgn="ctr"/>
                      <a:r>
                        <a:rPr lang="en-US" sz="900" b="0" i="0" u="none" strike="noStrike" dirty="0">
                          <a:solidFill>
                            <a:srgbClr val="000000"/>
                          </a:solidFill>
                          <a:effectLst/>
                          <a:latin typeface="Calibri" panose="020F0502020204030204" pitchFamily="34" charset="0"/>
                        </a:rPr>
                        <a:t>University of Pittsburgh-Pittsburgh Campus</a:t>
                      </a:r>
                    </a:p>
                  </a:txBody>
                  <a:tcPr marL="8069" marR="8069" marT="8069" marB="0" anchor="ctr"/>
                </a:tc>
                <a:tc>
                  <a:txBody>
                    <a:bodyPr/>
                    <a:lstStyle/>
                    <a:p>
                      <a:pPr algn="ctr" fontAlgn="ctr"/>
                      <a:r>
                        <a:rPr lang="en-US" sz="900" b="0" i="0" u="none" strike="noStrike" dirty="0">
                          <a:solidFill>
                            <a:srgbClr val="000000"/>
                          </a:solidFill>
                          <a:effectLst/>
                          <a:latin typeface="Calibri" panose="020F0502020204030204" pitchFamily="34" charset="0"/>
                        </a:rPr>
                        <a:t>139</a:t>
                      </a:r>
                    </a:p>
                  </a:txBody>
                  <a:tcPr marL="8069" marR="8069" marT="8069" marB="0" anchor="ctr"/>
                </a:tc>
                <a:tc>
                  <a:txBody>
                    <a:bodyPr/>
                    <a:lstStyle/>
                    <a:p>
                      <a:pPr algn="ctr" fontAlgn="ctr"/>
                      <a:r>
                        <a:rPr lang="en-US" sz="900" b="0" i="0" u="none" strike="noStrike" dirty="0">
                          <a:solidFill>
                            <a:srgbClr val="000000"/>
                          </a:solidFill>
                          <a:effectLst/>
                          <a:latin typeface="Calibri" panose="020F0502020204030204" pitchFamily="34" charset="0"/>
                        </a:rPr>
                        <a:t>PA</a:t>
                      </a:r>
                    </a:p>
                  </a:txBody>
                  <a:tcPr marL="8069" marR="8069" marT="8069" marB="0" anchor="ctr"/>
                </a:tc>
                <a:extLst>
                  <a:ext uri="{0D108BD9-81ED-4DB2-BD59-A6C34878D82A}">
                    <a16:rowId xmlns:a16="http://schemas.microsoft.com/office/drawing/2014/main" val="3796086273"/>
                  </a:ext>
                </a:extLst>
              </a:tr>
              <a:tr h="303735">
                <a:tc>
                  <a:txBody>
                    <a:bodyPr/>
                    <a:lstStyle/>
                    <a:p>
                      <a:pPr algn="ctr" fontAlgn="ctr"/>
                      <a:r>
                        <a:rPr lang="en-US" sz="900" b="0" i="0" u="none" strike="noStrike" dirty="0">
                          <a:solidFill>
                            <a:srgbClr val="000000"/>
                          </a:solidFill>
                          <a:effectLst/>
                          <a:latin typeface="Calibri" panose="020F0502020204030204" pitchFamily="34" charset="0"/>
                        </a:rPr>
                        <a:t>10</a:t>
                      </a:r>
                    </a:p>
                  </a:txBody>
                  <a:tcPr marL="8069" marR="8069" marT="8069" marB="0" anchor="ctr"/>
                </a:tc>
                <a:tc>
                  <a:txBody>
                    <a:bodyPr/>
                    <a:lstStyle/>
                    <a:p>
                      <a:pPr algn="ctr" fontAlgn="ctr"/>
                      <a:r>
                        <a:rPr lang="en-US" sz="900" b="0" i="0" u="none" strike="noStrike" dirty="0">
                          <a:solidFill>
                            <a:srgbClr val="000000"/>
                          </a:solidFill>
                          <a:effectLst/>
                          <a:latin typeface="Calibri" panose="020F0502020204030204" pitchFamily="34" charset="0"/>
                        </a:rPr>
                        <a:t>Brigham Young University</a:t>
                      </a:r>
                    </a:p>
                  </a:txBody>
                  <a:tcPr marL="8069" marR="8069" marT="8069" marB="0" anchor="ctr"/>
                </a:tc>
                <a:tc>
                  <a:txBody>
                    <a:bodyPr/>
                    <a:lstStyle/>
                    <a:p>
                      <a:pPr algn="ctr" fontAlgn="ctr"/>
                      <a:r>
                        <a:rPr lang="en-US" sz="900" b="0" i="0" u="none" strike="noStrike" dirty="0">
                          <a:solidFill>
                            <a:srgbClr val="000000"/>
                          </a:solidFill>
                          <a:effectLst/>
                          <a:latin typeface="Calibri" panose="020F0502020204030204" pitchFamily="34" charset="0"/>
                        </a:rPr>
                        <a:t>135</a:t>
                      </a:r>
                    </a:p>
                  </a:txBody>
                  <a:tcPr marL="8069" marR="8069" marT="8069" marB="0" anchor="ctr"/>
                </a:tc>
                <a:tc>
                  <a:txBody>
                    <a:bodyPr/>
                    <a:lstStyle/>
                    <a:p>
                      <a:pPr algn="ctr" fontAlgn="ctr"/>
                      <a:r>
                        <a:rPr lang="en-US" sz="900" b="0" i="0" u="none" strike="noStrike" dirty="0">
                          <a:solidFill>
                            <a:srgbClr val="000000"/>
                          </a:solidFill>
                          <a:effectLst/>
                          <a:latin typeface="Calibri" panose="020F0502020204030204" pitchFamily="34" charset="0"/>
                        </a:rPr>
                        <a:t>UT</a:t>
                      </a:r>
                    </a:p>
                  </a:txBody>
                  <a:tcPr marL="8069" marR="8069" marT="8069" marB="0" anchor="ctr"/>
                </a:tc>
                <a:extLst>
                  <a:ext uri="{0D108BD9-81ED-4DB2-BD59-A6C34878D82A}">
                    <a16:rowId xmlns:a16="http://schemas.microsoft.com/office/drawing/2014/main" val="802996534"/>
                  </a:ext>
                </a:extLst>
              </a:tr>
            </a:tbl>
          </a:graphicData>
        </a:graphic>
      </p:graphicFrame>
      <p:graphicFrame>
        <p:nvGraphicFramePr>
          <p:cNvPr id="11" name="Table 4">
            <a:extLst>
              <a:ext uri="{FF2B5EF4-FFF2-40B4-BE49-F238E27FC236}">
                <a16:creationId xmlns:a16="http://schemas.microsoft.com/office/drawing/2014/main" id="{A4BD3640-322D-4375-A25C-27193C1AB2D6}"/>
              </a:ext>
            </a:extLst>
          </p:cNvPr>
          <p:cNvGraphicFramePr>
            <a:graphicFrameLocks noGrp="1"/>
          </p:cNvGraphicFramePr>
          <p:nvPr>
            <p:extLst>
              <p:ext uri="{D42A27DB-BD31-4B8C-83A1-F6EECF244321}">
                <p14:modId xmlns:p14="http://schemas.microsoft.com/office/powerpoint/2010/main" val="323967577"/>
              </p:ext>
            </p:extLst>
          </p:nvPr>
        </p:nvGraphicFramePr>
        <p:xfrm>
          <a:off x="342043" y="992700"/>
          <a:ext cx="3826586" cy="3620205"/>
        </p:xfrm>
        <a:graphic>
          <a:graphicData uri="http://schemas.openxmlformats.org/drawingml/2006/table">
            <a:tbl>
              <a:tblPr firstRow="1" bandRow="1">
                <a:tableStyleId>{5C22544A-7EE6-4342-B048-85BDC9FD1C3A}</a:tableStyleId>
              </a:tblPr>
              <a:tblGrid>
                <a:gridCol w="621290">
                  <a:extLst>
                    <a:ext uri="{9D8B030D-6E8A-4147-A177-3AD203B41FA5}">
                      <a16:colId xmlns:a16="http://schemas.microsoft.com/office/drawing/2014/main" val="3831264636"/>
                    </a:ext>
                  </a:extLst>
                </a:gridCol>
                <a:gridCol w="1581396">
                  <a:extLst>
                    <a:ext uri="{9D8B030D-6E8A-4147-A177-3AD203B41FA5}">
                      <a16:colId xmlns:a16="http://schemas.microsoft.com/office/drawing/2014/main" val="544340200"/>
                    </a:ext>
                  </a:extLst>
                </a:gridCol>
                <a:gridCol w="893196">
                  <a:extLst>
                    <a:ext uri="{9D8B030D-6E8A-4147-A177-3AD203B41FA5}">
                      <a16:colId xmlns:a16="http://schemas.microsoft.com/office/drawing/2014/main" val="1498063041"/>
                    </a:ext>
                  </a:extLst>
                </a:gridCol>
                <a:gridCol w="730704">
                  <a:extLst>
                    <a:ext uri="{9D8B030D-6E8A-4147-A177-3AD203B41FA5}">
                      <a16:colId xmlns:a16="http://schemas.microsoft.com/office/drawing/2014/main" val="709255456"/>
                    </a:ext>
                  </a:extLst>
                </a:gridCol>
              </a:tblGrid>
              <a:tr h="231906">
                <a:tc gridSpan="4">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Top 10 Out-of-State Destinations for All FTIC Virginia Residents 2010</a:t>
                      </a:r>
                    </a:p>
                  </a:txBody>
                  <a:tcPr marL="75853" marR="75853" marT="37927" marB="37927"/>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Top 10 Out-of-State Destinations for All FTIC Virginia Residents 2020</a:t>
                      </a:r>
                    </a:p>
                  </a:txBody>
                  <a:tcPr marL="82229" marR="82229" marT="41115" marB="41115"/>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Top 10 Out-of-State Destinations for All FTIC Virginia Residents 2020</a:t>
                      </a:r>
                    </a:p>
                  </a:txBody>
                  <a:tcPr marL="82229" marR="82229" marT="41115" marB="41115"/>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Top 10 Out-of-State Destinations for All FTIC Virginia Residents 2020</a:t>
                      </a:r>
                    </a:p>
                  </a:txBody>
                  <a:tcPr marL="82229" marR="82229" marT="41115" marB="41115"/>
                </a:tc>
                <a:extLst>
                  <a:ext uri="{0D108BD9-81ED-4DB2-BD59-A6C34878D82A}">
                    <a16:rowId xmlns:a16="http://schemas.microsoft.com/office/drawing/2014/main" val="1506249965"/>
                  </a:ext>
                </a:extLst>
              </a:tr>
              <a:tr h="3567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i="0" u="none" strike="noStrike" dirty="0">
                          <a:solidFill>
                            <a:srgbClr val="000000"/>
                          </a:solidFill>
                          <a:effectLst/>
                          <a:latin typeface="Calibri" panose="020F0502020204030204" pitchFamily="34" charset="0"/>
                        </a:rPr>
                        <a:t>Rank</a:t>
                      </a:r>
                    </a:p>
                  </a:txBody>
                  <a:tcPr marL="75853" marR="75853" marT="37927" marB="37927"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i="0" u="none" strike="noStrike" dirty="0">
                          <a:solidFill>
                            <a:srgbClr val="000000"/>
                          </a:solidFill>
                          <a:effectLst/>
                          <a:latin typeface="Calibri" panose="020F0502020204030204" pitchFamily="34" charset="0"/>
                        </a:rPr>
                        <a:t>Institution</a:t>
                      </a:r>
                    </a:p>
                  </a:txBody>
                  <a:tcPr marL="75853" marR="75853" marT="37927" marB="37927"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i="0" u="none" strike="noStrike" dirty="0">
                          <a:solidFill>
                            <a:srgbClr val="000000"/>
                          </a:solidFill>
                          <a:effectLst/>
                          <a:latin typeface="Calibri" panose="020F0502020204030204" pitchFamily="34" charset="0"/>
                        </a:rPr>
                        <a:t>Number of Students</a:t>
                      </a:r>
                    </a:p>
                  </a:txBody>
                  <a:tcPr marL="75853" marR="75853" marT="37927" marB="37927"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i="0" u="none" strike="noStrike" dirty="0">
                          <a:solidFill>
                            <a:srgbClr val="000000"/>
                          </a:solidFill>
                          <a:effectLst/>
                          <a:latin typeface="Calibri" panose="020F0502020204030204" pitchFamily="34" charset="0"/>
                        </a:rPr>
                        <a:t>State</a:t>
                      </a:r>
                    </a:p>
                    <a:p>
                      <a:pPr algn="ctr"/>
                      <a:endParaRPr lang="en-US" sz="900" dirty="0"/>
                    </a:p>
                  </a:txBody>
                  <a:tcPr marL="75853" marR="75853" marT="37927" marB="37927" anchor="ctr"/>
                </a:tc>
                <a:extLst>
                  <a:ext uri="{0D108BD9-81ED-4DB2-BD59-A6C34878D82A}">
                    <a16:rowId xmlns:a16="http://schemas.microsoft.com/office/drawing/2014/main" val="1182835137"/>
                  </a:ext>
                </a:extLst>
              </a:tr>
              <a:tr h="303158">
                <a:tc>
                  <a:txBody>
                    <a:bodyPr/>
                    <a:lstStyle/>
                    <a:p>
                      <a:pPr algn="ctr" fontAlgn="ctr"/>
                      <a:r>
                        <a:rPr lang="en-US" sz="900" b="0" i="0" u="none" strike="noStrike" dirty="0">
                          <a:solidFill>
                            <a:srgbClr val="000000"/>
                          </a:solidFill>
                          <a:effectLst/>
                          <a:latin typeface="Calibri" panose="020F0502020204030204" pitchFamily="34" charset="0"/>
                        </a:rPr>
                        <a:t>1</a:t>
                      </a:r>
                    </a:p>
                  </a:txBody>
                  <a:tcPr marL="8060" marR="8060" marT="8060" marB="0" anchor="ctr"/>
                </a:tc>
                <a:tc>
                  <a:txBody>
                    <a:bodyPr/>
                    <a:lstStyle/>
                    <a:p>
                      <a:pPr algn="ctr" fontAlgn="ctr"/>
                      <a:r>
                        <a:rPr lang="en-US" sz="900" b="0" i="0" u="none" strike="noStrike" dirty="0">
                          <a:solidFill>
                            <a:srgbClr val="000000"/>
                          </a:solidFill>
                          <a:effectLst/>
                          <a:latin typeface="Calibri" panose="020F0502020204030204" pitchFamily="34" charset="0"/>
                        </a:rPr>
                        <a:t>West Virginia University</a:t>
                      </a:r>
                    </a:p>
                  </a:txBody>
                  <a:tcPr marL="8018" marR="8018" marT="8018" marB="0" anchor="ctr"/>
                </a:tc>
                <a:tc>
                  <a:txBody>
                    <a:bodyPr/>
                    <a:lstStyle/>
                    <a:p>
                      <a:pPr algn="ctr" fontAlgn="ctr"/>
                      <a:r>
                        <a:rPr lang="en-US" sz="900" b="0" i="0" u="none" strike="noStrike" dirty="0">
                          <a:solidFill>
                            <a:srgbClr val="000000"/>
                          </a:solidFill>
                          <a:effectLst/>
                          <a:latin typeface="Calibri" panose="020F0502020204030204" pitchFamily="34" charset="0"/>
                        </a:rPr>
                        <a:t>372</a:t>
                      </a:r>
                    </a:p>
                  </a:txBody>
                  <a:tcPr marL="8018" marR="8018" marT="8018" marB="0" anchor="ctr"/>
                </a:tc>
                <a:tc>
                  <a:txBody>
                    <a:bodyPr/>
                    <a:lstStyle/>
                    <a:p>
                      <a:pPr algn="ctr" fontAlgn="ctr"/>
                      <a:r>
                        <a:rPr lang="en-US" sz="900" b="0" i="0" u="none" strike="noStrike" dirty="0">
                          <a:solidFill>
                            <a:srgbClr val="000000"/>
                          </a:solidFill>
                          <a:effectLst/>
                          <a:latin typeface="Calibri" panose="020F0502020204030204" pitchFamily="34" charset="0"/>
                        </a:rPr>
                        <a:t>WV</a:t>
                      </a:r>
                    </a:p>
                  </a:txBody>
                  <a:tcPr marL="8018" marR="8018" marT="8018" marB="0" anchor="ctr"/>
                </a:tc>
                <a:extLst>
                  <a:ext uri="{0D108BD9-81ED-4DB2-BD59-A6C34878D82A}">
                    <a16:rowId xmlns:a16="http://schemas.microsoft.com/office/drawing/2014/main" val="3388134690"/>
                  </a:ext>
                </a:extLst>
              </a:tr>
              <a:tr h="303158">
                <a:tc>
                  <a:txBody>
                    <a:bodyPr/>
                    <a:lstStyle/>
                    <a:p>
                      <a:pPr algn="ctr" fontAlgn="ctr"/>
                      <a:r>
                        <a:rPr lang="en-US" sz="900" b="0" i="0" u="none" strike="noStrike" dirty="0">
                          <a:solidFill>
                            <a:srgbClr val="000000"/>
                          </a:solidFill>
                          <a:effectLst/>
                          <a:latin typeface="Calibri" panose="020F0502020204030204" pitchFamily="34" charset="0"/>
                        </a:rPr>
                        <a:t>2</a:t>
                      </a:r>
                    </a:p>
                  </a:txBody>
                  <a:tcPr marL="8060" marR="8060" marT="8060" marB="0" anchor="ctr"/>
                </a:tc>
                <a:tc>
                  <a:txBody>
                    <a:bodyPr/>
                    <a:lstStyle/>
                    <a:p>
                      <a:pPr algn="ctr" fontAlgn="b"/>
                      <a:r>
                        <a:rPr lang="en-US" sz="900" b="0" i="0" u="none" strike="noStrike" dirty="0">
                          <a:solidFill>
                            <a:srgbClr val="000000"/>
                          </a:solidFill>
                          <a:effectLst/>
                          <a:latin typeface="Calibri" panose="020F0502020204030204" pitchFamily="34" charset="0"/>
                        </a:rPr>
                        <a:t>University of Phoenix </a:t>
                      </a:r>
                    </a:p>
                  </a:txBody>
                  <a:tcPr marL="8018" marR="8018" marT="8018" marB="0" anchor="ctr"/>
                </a:tc>
                <a:tc>
                  <a:txBody>
                    <a:bodyPr/>
                    <a:lstStyle/>
                    <a:p>
                      <a:pPr algn="ctr" fontAlgn="ctr"/>
                      <a:r>
                        <a:rPr lang="en-US" sz="900" b="0" i="0" u="none" strike="noStrike" dirty="0">
                          <a:solidFill>
                            <a:srgbClr val="000000"/>
                          </a:solidFill>
                          <a:effectLst/>
                          <a:latin typeface="Calibri" panose="020F0502020204030204" pitchFamily="34" charset="0"/>
                        </a:rPr>
                        <a:t>278</a:t>
                      </a:r>
                    </a:p>
                  </a:txBody>
                  <a:tcPr marL="8018" marR="8018" marT="8018" marB="0" anchor="ctr"/>
                </a:tc>
                <a:tc>
                  <a:txBody>
                    <a:bodyPr/>
                    <a:lstStyle/>
                    <a:p>
                      <a:pPr algn="ctr" fontAlgn="b"/>
                      <a:r>
                        <a:rPr lang="en-US" sz="1000" b="0" i="0" u="none" strike="noStrike" dirty="0">
                          <a:solidFill>
                            <a:srgbClr val="000000"/>
                          </a:solidFill>
                          <a:effectLst/>
                          <a:latin typeface="Calibri" panose="020F0502020204030204" pitchFamily="34" charset="0"/>
                        </a:rPr>
                        <a:t>AZ</a:t>
                      </a:r>
                    </a:p>
                  </a:txBody>
                  <a:tcPr marL="8018" marR="8018" marT="8018" marB="0" anchor="ctr"/>
                </a:tc>
                <a:extLst>
                  <a:ext uri="{0D108BD9-81ED-4DB2-BD59-A6C34878D82A}">
                    <a16:rowId xmlns:a16="http://schemas.microsoft.com/office/drawing/2014/main" val="3106336753"/>
                  </a:ext>
                </a:extLst>
              </a:tr>
              <a:tr h="303158">
                <a:tc>
                  <a:txBody>
                    <a:bodyPr/>
                    <a:lstStyle/>
                    <a:p>
                      <a:pPr algn="ctr" fontAlgn="ctr"/>
                      <a:r>
                        <a:rPr lang="en-US" sz="900" b="0" i="0" u="none" strike="noStrike" dirty="0">
                          <a:solidFill>
                            <a:srgbClr val="000000"/>
                          </a:solidFill>
                          <a:effectLst/>
                          <a:latin typeface="Calibri" panose="020F0502020204030204" pitchFamily="34" charset="0"/>
                        </a:rPr>
                        <a:t>3</a:t>
                      </a:r>
                    </a:p>
                  </a:txBody>
                  <a:tcPr marL="8060" marR="8060" marT="8060" marB="0" anchor="ctr"/>
                </a:tc>
                <a:tc>
                  <a:txBody>
                    <a:bodyPr/>
                    <a:lstStyle/>
                    <a:p>
                      <a:pPr algn="ctr" fontAlgn="ctr"/>
                      <a:r>
                        <a:rPr lang="en-US" sz="900" b="0" i="0" u="none" strike="noStrike" dirty="0">
                          <a:solidFill>
                            <a:srgbClr val="000000"/>
                          </a:solidFill>
                          <a:effectLst/>
                          <a:latin typeface="Calibri" panose="020F0502020204030204" pitchFamily="34" charset="0"/>
                        </a:rPr>
                        <a:t>American Intercontinental University</a:t>
                      </a:r>
                    </a:p>
                  </a:txBody>
                  <a:tcPr marL="8018" marR="8018" marT="8018" marB="0" anchor="ctr"/>
                </a:tc>
                <a:tc>
                  <a:txBody>
                    <a:bodyPr/>
                    <a:lstStyle/>
                    <a:p>
                      <a:pPr algn="ctr" fontAlgn="ctr"/>
                      <a:r>
                        <a:rPr lang="en-US" sz="900" b="0" i="0" u="none" strike="noStrike" dirty="0">
                          <a:solidFill>
                            <a:srgbClr val="000000"/>
                          </a:solidFill>
                          <a:effectLst/>
                          <a:latin typeface="Calibri" panose="020F0502020204030204" pitchFamily="34" charset="0"/>
                        </a:rPr>
                        <a:t>215</a:t>
                      </a:r>
                    </a:p>
                  </a:txBody>
                  <a:tcPr marL="8018" marR="8018" marT="8018" marB="0" anchor="ctr"/>
                </a:tc>
                <a:tc>
                  <a:txBody>
                    <a:bodyPr/>
                    <a:lstStyle/>
                    <a:p>
                      <a:pPr algn="ctr" fontAlgn="ctr"/>
                      <a:r>
                        <a:rPr lang="en-US" sz="900" b="0" i="0" u="none" strike="noStrike" dirty="0">
                          <a:solidFill>
                            <a:srgbClr val="000000"/>
                          </a:solidFill>
                          <a:effectLst/>
                          <a:latin typeface="Calibri" panose="020F0502020204030204" pitchFamily="34" charset="0"/>
                        </a:rPr>
                        <a:t>IL</a:t>
                      </a:r>
                    </a:p>
                  </a:txBody>
                  <a:tcPr marL="8018" marR="8018" marT="8018" marB="0" anchor="ctr"/>
                </a:tc>
                <a:extLst>
                  <a:ext uri="{0D108BD9-81ED-4DB2-BD59-A6C34878D82A}">
                    <a16:rowId xmlns:a16="http://schemas.microsoft.com/office/drawing/2014/main" val="682797021"/>
                  </a:ext>
                </a:extLst>
              </a:tr>
              <a:tr h="303158">
                <a:tc>
                  <a:txBody>
                    <a:bodyPr/>
                    <a:lstStyle/>
                    <a:p>
                      <a:pPr algn="ctr" fontAlgn="ctr"/>
                      <a:r>
                        <a:rPr lang="en-US" sz="900" b="0" i="0" u="none" strike="noStrike" dirty="0">
                          <a:solidFill>
                            <a:srgbClr val="000000"/>
                          </a:solidFill>
                          <a:effectLst/>
                          <a:latin typeface="Calibri" panose="020F0502020204030204" pitchFamily="34" charset="0"/>
                        </a:rPr>
                        <a:t>4</a:t>
                      </a:r>
                    </a:p>
                  </a:txBody>
                  <a:tcPr marL="8060" marR="8060" marT="8060" marB="0" anchor="ctr"/>
                </a:tc>
                <a:tc>
                  <a:txBody>
                    <a:bodyPr/>
                    <a:lstStyle/>
                    <a:p>
                      <a:pPr algn="ctr" fontAlgn="ctr"/>
                      <a:r>
                        <a:rPr lang="en-US" sz="900" b="0" i="0" u="none" strike="noStrike" dirty="0">
                          <a:solidFill>
                            <a:srgbClr val="000000"/>
                          </a:solidFill>
                          <a:effectLst/>
                          <a:latin typeface="Calibri" panose="020F0502020204030204" pitchFamily="34" charset="0"/>
                        </a:rPr>
                        <a:t>East Carolina University</a:t>
                      </a:r>
                    </a:p>
                  </a:txBody>
                  <a:tcPr marL="8018" marR="8018" marT="8018" marB="0" anchor="ctr"/>
                </a:tc>
                <a:tc>
                  <a:txBody>
                    <a:bodyPr/>
                    <a:lstStyle/>
                    <a:p>
                      <a:pPr algn="ctr" fontAlgn="ctr"/>
                      <a:r>
                        <a:rPr lang="en-US" sz="900" b="0" i="0" u="none" strike="noStrike" dirty="0">
                          <a:solidFill>
                            <a:srgbClr val="000000"/>
                          </a:solidFill>
                          <a:effectLst/>
                          <a:latin typeface="Calibri" panose="020F0502020204030204" pitchFamily="34" charset="0"/>
                        </a:rPr>
                        <a:t>209</a:t>
                      </a:r>
                    </a:p>
                  </a:txBody>
                  <a:tcPr marL="8018" marR="8018" marT="8018" marB="0" anchor="ctr"/>
                </a:tc>
                <a:tc>
                  <a:txBody>
                    <a:bodyPr/>
                    <a:lstStyle/>
                    <a:p>
                      <a:pPr algn="ctr" fontAlgn="ctr"/>
                      <a:r>
                        <a:rPr lang="en-US" sz="900" b="0" i="0" u="none" strike="noStrike" dirty="0">
                          <a:solidFill>
                            <a:srgbClr val="000000"/>
                          </a:solidFill>
                          <a:effectLst/>
                          <a:latin typeface="Calibri" panose="020F0502020204030204" pitchFamily="34" charset="0"/>
                        </a:rPr>
                        <a:t>NC </a:t>
                      </a:r>
                    </a:p>
                  </a:txBody>
                  <a:tcPr marL="8018" marR="8018" marT="8018" marB="0" anchor="ctr"/>
                </a:tc>
                <a:extLst>
                  <a:ext uri="{0D108BD9-81ED-4DB2-BD59-A6C34878D82A}">
                    <a16:rowId xmlns:a16="http://schemas.microsoft.com/office/drawing/2014/main" val="2996644587"/>
                  </a:ext>
                </a:extLst>
              </a:tr>
              <a:tr h="303158">
                <a:tc>
                  <a:txBody>
                    <a:bodyPr/>
                    <a:lstStyle/>
                    <a:p>
                      <a:pPr algn="ctr" fontAlgn="ctr"/>
                      <a:r>
                        <a:rPr lang="en-US" sz="900" b="0" i="0" u="none" strike="noStrike" dirty="0">
                          <a:solidFill>
                            <a:srgbClr val="000000"/>
                          </a:solidFill>
                          <a:effectLst/>
                          <a:latin typeface="Calibri" panose="020F0502020204030204" pitchFamily="34" charset="0"/>
                        </a:rPr>
                        <a:t>5</a:t>
                      </a:r>
                    </a:p>
                  </a:txBody>
                  <a:tcPr marL="8060" marR="8060" marT="8060" marB="0" anchor="ctr"/>
                </a:tc>
                <a:tc>
                  <a:txBody>
                    <a:bodyPr/>
                    <a:lstStyle/>
                    <a:p>
                      <a:pPr algn="ctr" fontAlgn="ctr"/>
                      <a:r>
                        <a:rPr lang="en-US" sz="900" b="0" i="0" u="none" strike="noStrike" dirty="0">
                          <a:solidFill>
                            <a:srgbClr val="000000"/>
                          </a:solidFill>
                          <a:effectLst/>
                          <a:latin typeface="Calibri" panose="020F0502020204030204" pitchFamily="34" charset="0"/>
                        </a:rPr>
                        <a:t>University of South Carolina-Columbia</a:t>
                      </a:r>
                    </a:p>
                  </a:txBody>
                  <a:tcPr marL="8018" marR="8018" marT="8018" marB="0" anchor="ctr"/>
                </a:tc>
                <a:tc>
                  <a:txBody>
                    <a:bodyPr/>
                    <a:lstStyle/>
                    <a:p>
                      <a:pPr algn="ctr" fontAlgn="ctr"/>
                      <a:r>
                        <a:rPr lang="en-US" sz="900" b="0" i="0" u="none" strike="noStrike" dirty="0">
                          <a:solidFill>
                            <a:srgbClr val="000000"/>
                          </a:solidFill>
                          <a:effectLst/>
                          <a:latin typeface="Calibri" panose="020F0502020204030204" pitchFamily="34" charset="0"/>
                        </a:rPr>
                        <a:t>161</a:t>
                      </a:r>
                    </a:p>
                  </a:txBody>
                  <a:tcPr marL="8018" marR="8018" marT="8018" marB="0" anchor="ctr"/>
                </a:tc>
                <a:tc>
                  <a:txBody>
                    <a:bodyPr/>
                    <a:lstStyle/>
                    <a:p>
                      <a:pPr algn="ctr" fontAlgn="ctr"/>
                      <a:r>
                        <a:rPr lang="en-US" sz="900" b="0" i="0" u="none" strike="noStrike" dirty="0">
                          <a:solidFill>
                            <a:srgbClr val="000000"/>
                          </a:solidFill>
                          <a:effectLst/>
                          <a:latin typeface="Calibri" panose="020F0502020204030204" pitchFamily="34" charset="0"/>
                        </a:rPr>
                        <a:t>TN</a:t>
                      </a:r>
                    </a:p>
                  </a:txBody>
                  <a:tcPr marL="8018" marR="8018" marT="8018" marB="0" anchor="ctr"/>
                </a:tc>
                <a:extLst>
                  <a:ext uri="{0D108BD9-81ED-4DB2-BD59-A6C34878D82A}">
                    <a16:rowId xmlns:a16="http://schemas.microsoft.com/office/drawing/2014/main" val="1115715599"/>
                  </a:ext>
                </a:extLst>
              </a:tr>
              <a:tr h="303158">
                <a:tc>
                  <a:txBody>
                    <a:bodyPr/>
                    <a:lstStyle/>
                    <a:p>
                      <a:pPr algn="ctr" fontAlgn="ctr"/>
                      <a:r>
                        <a:rPr lang="en-US" sz="900" b="0" i="0" u="none" strike="noStrike" dirty="0">
                          <a:solidFill>
                            <a:srgbClr val="000000"/>
                          </a:solidFill>
                          <a:effectLst/>
                          <a:latin typeface="Calibri" panose="020F0502020204030204" pitchFamily="34" charset="0"/>
                        </a:rPr>
                        <a:t>6</a:t>
                      </a:r>
                    </a:p>
                  </a:txBody>
                  <a:tcPr marL="8060" marR="8060" marT="8060" marB="0" anchor="ctr"/>
                </a:tc>
                <a:tc>
                  <a:txBody>
                    <a:bodyPr/>
                    <a:lstStyle/>
                    <a:p>
                      <a:pPr algn="ctr" fontAlgn="ctr"/>
                      <a:r>
                        <a:rPr lang="en-US" sz="900" b="0" i="0" u="none" strike="noStrike" dirty="0">
                          <a:solidFill>
                            <a:srgbClr val="000000"/>
                          </a:solidFill>
                          <a:effectLst/>
                          <a:latin typeface="Calibri" panose="020F0502020204030204" pitchFamily="34" charset="0"/>
                        </a:rPr>
                        <a:t>Chowan University</a:t>
                      </a:r>
                    </a:p>
                  </a:txBody>
                  <a:tcPr marL="8018" marR="8018" marT="8018" marB="0" anchor="ctr"/>
                </a:tc>
                <a:tc>
                  <a:txBody>
                    <a:bodyPr/>
                    <a:lstStyle/>
                    <a:p>
                      <a:pPr algn="ctr" fontAlgn="ctr"/>
                      <a:r>
                        <a:rPr lang="en-US" sz="900" b="0" i="0" u="none" strike="noStrike" dirty="0">
                          <a:solidFill>
                            <a:srgbClr val="000000"/>
                          </a:solidFill>
                          <a:effectLst/>
                          <a:latin typeface="Calibri" panose="020F0502020204030204" pitchFamily="34" charset="0"/>
                        </a:rPr>
                        <a:t>152</a:t>
                      </a:r>
                    </a:p>
                  </a:txBody>
                  <a:tcPr marL="8018" marR="8018" marT="8018" marB="0" anchor="ctr"/>
                </a:tc>
                <a:tc>
                  <a:txBody>
                    <a:bodyPr/>
                    <a:lstStyle/>
                    <a:p>
                      <a:pPr algn="ctr" fontAlgn="ctr"/>
                      <a:r>
                        <a:rPr lang="en-US" sz="900" b="0" i="0" u="none" strike="noStrike" dirty="0">
                          <a:solidFill>
                            <a:srgbClr val="000000"/>
                          </a:solidFill>
                          <a:effectLst/>
                          <a:latin typeface="Calibri" panose="020F0502020204030204" pitchFamily="34" charset="0"/>
                        </a:rPr>
                        <a:t>NC </a:t>
                      </a:r>
                    </a:p>
                  </a:txBody>
                  <a:tcPr marL="8018" marR="8018" marT="8018" marB="0" anchor="ctr"/>
                </a:tc>
                <a:extLst>
                  <a:ext uri="{0D108BD9-81ED-4DB2-BD59-A6C34878D82A}">
                    <a16:rowId xmlns:a16="http://schemas.microsoft.com/office/drawing/2014/main" val="2964292676"/>
                  </a:ext>
                </a:extLst>
              </a:tr>
              <a:tr h="303158">
                <a:tc>
                  <a:txBody>
                    <a:bodyPr/>
                    <a:lstStyle/>
                    <a:p>
                      <a:pPr algn="ctr" fontAlgn="ctr"/>
                      <a:r>
                        <a:rPr lang="en-US" sz="900" b="0" i="0" u="none" strike="noStrike" dirty="0">
                          <a:solidFill>
                            <a:srgbClr val="000000"/>
                          </a:solidFill>
                          <a:effectLst/>
                          <a:latin typeface="Calibri" panose="020F0502020204030204" pitchFamily="34" charset="0"/>
                        </a:rPr>
                        <a:t>7</a:t>
                      </a:r>
                    </a:p>
                  </a:txBody>
                  <a:tcPr marL="8060" marR="8060" marT="8060" marB="0" anchor="ctr"/>
                </a:tc>
                <a:tc>
                  <a:txBody>
                    <a:bodyPr/>
                    <a:lstStyle/>
                    <a:p>
                      <a:pPr algn="ctr" fontAlgn="ctr"/>
                      <a:r>
                        <a:rPr lang="en-US" sz="900" b="0" i="0" u="none" strike="noStrike" dirty="0">
                          <a:solidFill>
                            <a:srgbClr val="000000"/>
                          </a:solidFill>
                          <a:effectLst/>
                          <a:latin typeface="Calibri" panose="020F0502020204030204" pitchFamily="34" charset="0"/>
                        </a:rPr>
                        <a:t>Western International University</a:t>
                      </a:r>
                    </a:p>
                  </a:txBody>
                  <a:tcPr marL="8018" marR="8018" marT="8018" marB="0" anchor="ctr"/>
                </a:tc>
                <a:tc>
                  <a:txBody>
                    <a:bodyPr/>
                    <a:lstStyle/>
                    <a:p>
                      <a:pPr algn="ctr" fontAlgn="ctr"/>
                      <a:r>
                        <a:rPr lang="en-US" sz="900" b="0" i="0" u="none" strike="noStrike" dirty="0">
                          <a:solidFill>
                            <a:srgbClr val="000000"/>
                          </a:solidFill>
                          <a:effectLst/>
                          <a:latin typeface="Calibri" panose="020F0502020204030204" pitchFamily="34" charset="0"/>
                        </a:rPr>
                        <a:t>138</a:t>
                      </a:r>
                    </a:p>
                  </a:txBody>
                  <a:tcPr marL="8018" marR="8018" marT="8018" marB="0" anchor="ctr"/>
                </a:tc>
                <a:tc>
                  <a:txBody>
                    <a:bodyPr/>
                    <a:lstStyle/>
                    <a:p>
                      <a:pPr algn="ctr" fontAlgn="ctr"/>
                      <a:r>
                        <a:rPr lang="en-US" sz="900" b="0" i="0" u="none" strike="noStrike" dirty="0">
                          <a:solidFill>
                            <a:srgbClr val="000000"/>
                          </a:solidFill>
                          <a:effectLst/>
                          <a:latin typeface="Calibri" panose="020F0502020204030204" pitchFamily="34" charset="0"/>
                        </a:rPr>
                        <a:t>AZ</a:t>
                      </a:r>
                    </a:p>
                  </a:txBody>
                  <a:tcPr marL="8018" marR="8018" marT="8018" marB="0" anchor="ctr"/>
                </a:tc>
                <a:extLst>
                  <a:ext uri="{0D108BD9-81ED-4DB2-BD59-A6C34878D82A}">
                    <a16:rowId xmlns:a16="http://schemas.microsoft.com/office/drawing/2014/main" val="1607156901"/>
                  </a:ext>
                </a:extLst>
              </a:tr>
              <a:tr h="303158">
                <a:tc>
                  <a:txBody>
                    <a:bodyPr/>
                    <a:lstStyle/>
                    <a:p>
                      <a:pPr algn="ctr" fontAlgn="ctr"/>
                      <a:r>
                        <a:rPr lang="en-US" sz="900" b="0" i="0" u="none" strike="noStrike" dirty="0">
                          <a:solidFill>
                            <a:srgbClr val="000000"/>
                          </a:solidFill>
                          <a:effectLst/>
                          <a:latin typeface="Calibri" panose="020F0502020204030204" pitchFamily="34" charset="0"/>
                        </a:rPr>
                        <a:t>8</a:t>
                      </a:r>
                    </a:p>
                  </a:txBody>
                  <a:tcPr marL="8060" marR="8060" marT="8060" marB="0" anchor="ctr"/>
                </a:tc>
                <a:tc>
                  <a:txBody>
                    <a:bodyPr/>
                    <a:lstStyle/>
                    <a:p>
                      <a:pPr algn="ctr" fontAlgn="ctr"/>
                      <a:r>
                        <a:rPr lang="en-US" sz="900" b="0" i="0" u="none" strike="noStrike" dirty="0">
                          <a:solidFill>
                            <a:srgbClr val="000000"/>
                          </a:solidFill>
                          <a:effectLst/>
                          <a:latin typeface="Calibri" panose="020F0502020204030204" pitchFamily="34" charset="0"/>
                        </a:rPr>
                        <a:t>Elon University</a:t>
                      </a:r>
                    </a:p>
                  </a:txBody>
                  <a:tcPr marL="8018" marR="8018" marT="8018" marB="0" anchor="ctr"/>
                </a:tc>
                <a:tc>
                  <a:txBody>
                    <a:bodyPr/>
                    <a:lstStyle/>
                    <a:p>
                      <a:pPr algn="ctr" fontAlgn="ctr"/>
                      <a:r>
                        <a:rPr lang="en-US" sz="900" b="0" i="0" u="none" strike="noStrike" dirty="0">
                          <a:solidFill>
                            <a:srgbClr val="000000"/>
                          </a:solidFill>
                          <a:effectLst/>
                          <a:latin typeface="Calibri" panose="020F0502020204030204" pitchFamily="34" charset="0"/>
                        </a:rPr>
                        <a:t>114</a:t>
                      </a:r>
                    </a:p>
                  </a:txBody>
                  <a:tcPr marL="8018" marR="8018" marT="8018" marB="0" anchor="ctr"/>
                </a:tc>
                <a:tc>
                  <a:txBody>
                    <a:bodyPr/>
                    <a:lstStyle/>
                    <a:p>
                      <a:pPr algn="ctr" fontAlgn="ctr"/>
                      <a:r>
                        <a:rPr lang="en-US" sz="900" b="0" i="0" u="none" strike="noStrike" dirty="0">
                          <a:solidFill>
                            <a:srgbClr val="000000"/>
                          </a:solidFill>
                          <a:effectLst/>
                          <a:latin typeface="Calibri" panose="020F0502020204030204" pitchFamily="34" charset="0"/>
                        </a:rPr>
                        <a:t>NC </a:t>
                      </a:r>
                    </a:p>
                  </a:txBody>
                  <a:tcPr marL="8018" marR="8018" marT="8018" marB="0" anchor="ctr"/>
                </a:tc>
                <a:extLst>
                  <a:ext uri="{0D108BD9-81ED-4DB2-BD59-A6C34878D82A}">
                    <a16:rowId xmlns:a16="http://schemas.microsoft.com/office/drawing/2014/main" val="4021975877"/>
                  </a:ext>
                </a:extLst>
              </a:tr>
              <a:tr h="303158">
                <a:tc>
                  <a:txBody>
                    <a:bodyPr/>
                    <a:lstStyle/>
                    <a:p>
                      <a:pPr algn="ctr" fontAlgn="ctr"/>
                      <a:r>
                        <a:rPr lang="en-US" sz="900" b="0" i="0" u="none" strike="noStrike" dirty="0">
                          <a:solidFill>
                            <a:srgbClr val="000000"/>
                          </a:solidFill>
                          <a:effectLst/>
                          <a:latin typeface="Calibri" panose="020F0502020204030204" pitchFamily="34" charset="0"/>
                        </a:rPr>
                        <a:t>9</a:t>
                      </a:r>
                    </a:p>
                  </a:txBody>
                  <a:tcPr marL="8060" marR="8060" marT="8060" marB="0" anchor="ctr"/>
                </a:tc>
                <a:tc>
                  <a:txBody>
                    <a:bodyPr/>
                    <a:lstStyle/>
                    <a:p>
                      <a:pPr algn="ctr" fontAlgn="ctr"/>
                      <a:r>
                        <a:rPr lang="en-US" sz="900" b="0" i="0" u="none" strike="noStrike" dirty="0">
                          <a:solidFill>
                            <a:srgbClr val="000000"/>
                          </a:solidFill>
                          <a:effectLst/>
                          <a:latin typeface="Calibri" panose="020F0502020204030204" pitchFamily="34" charset="0"/>
                        </a:rPr>
                        <a:t>Brigham Young University</a:t>
                      </a:r>
                    </a:p>
                  </a:txBody>
                  <a:tcPr marL="8018" marR="8018" marT="8018" marB="0" anchor="ctr"/>
                </a:tc>
                <a:tc>
                  <a:txBody>
                    <a:bodyPr/>
                    <a:lstStyle/>
                    <a:p>
                      <a:pPr algn="ctr" fontAlgn="ctr"/>
                      <a:r>
                        <a:rPr lang="en-US" sz="900" b="0" i="0" u="none" strike="noStrike" dirty="0">
                          <a:solidFill>
                            <a:srgbClr val="000000"/>
                          </a:solidFill>
                          <a:effectLst/>
                          <a:latin typeface="Calibri" panose="020F0502020204030204" pitchFamily="34" charset="0"/>
                        </a:rPr>
                        <a:t>112</a:t>
                      </a:r>
                    </a:p>
                  </a:txBody>
                  <a:tcPr marL="8018" marR="8018" marT="8018" marB="0" anchor="ctr"/>
                </a:tc>
                <a:tc>
                  <a:txBody>
                    <a:bodyPr/>
                    <a:lstStyle/>
                    <a:p>
                      <a:pPr algn="ctr" fontAlgn="ctr"/>
                      <a:r>
                        <a:rPr lang="en-US" sz="900" b="0" i="0" u="none" strike="noStrike" dirty="0">
                          <a:solidFill>
                            <a:srgbClr val="000000"/>
                          </a:solidFill>
                          <a:effectLst/>
                          <a:latin typeface="Calibri" panose="020F0502020204030204" pitchFamily="34" charset="0"/>
                        </a:rPr>
                        <a:t>UT</a:t>
                      </a:r>
                    </a:p>
                  </a:txBody>
                  <a:tcPr marL="8018" marR="8018" marT="8018" marB="0" anchor="ctr"/>
                </a:tc>
                <a:extLst>
                  <a:ext uri="{0D108BD9-81ED-4DB2-BD59-A6C34878D82A}">
                    <a16:rowId xmlns:a16="http://schemas.microsoft.com/office/drawing/2014/main" val="3796086273"/>
                  </a:ext>
                </a:extLst>
              </a:tr>
              <a:tr h="303158">
                <a:tc>
                  <a:txBody>
                    <a:bodyPr/>
                    <a:lstStyle/>
                    <a:p>
                      <a:pPr algn="ctr" fontAlgn="ctr"/>
                      <a:r>
                        <a:rPr lang="en-US" sz="900" b="0" i="0" u="none" strike="noStrike" dirty="0">
                          <a:solidFill>
                            <a:srgbClr val="000000"/>
                          </a:solidFill>
                          <a:effectLst/>
                          <a:latin typeface="Calibri" panose="020F0502020204030204" pitchFamily="34" charset="0"/>
                        </a:rPr>
                        <a:t>10</a:t>
                      </a:r>
                    </a:p>
                  </a:txBody>
                  <a:tcPr marL="8060" marR="8060" marT="8060" marB="0" anchor="ctr"/>
                </a:tc>
                <a:tc>
                  <a:txBody>
                    <a:bodyPr/>
                    <a:lstStyle/>
                    <a:p>
                      <a:pPr algn="ctr" fontAlgn="ctr"/>
                      <a:r>
                        <a:rPr lang="en-US" sz="900" b="0" i="0" u="none" strike="noStrike" dirty="0">
                          <a:solidFill>
                            <a:srgbClr val="000000"/>
                          </a:solidFill>
                          <a:effectLst/>
                          <a:latin typeface="Calibri" panose="020F0502020204030204" pitchFamily="34" charset="0"/>
                        </a:rPr>
                        <a:t>Shepherd University</a:t>
                      </a:r>
                    </a:p>
                  </a:txBody>
                  <a:tcPr marL="8018" marR="8018" marT="8018" marB="0" anchor="ctr"/>
                </a:tc>
                <a:tc>
                  <a:txBody>
                    <a:bodyPr/>
                    <a:lstStyle/>
                    <a:p>
                      <a:pPr algn="ctr" fontAlgn="ctr"/>
                      <a:r>
                        <a:rPr lang="en-US" sz="900" b="0" i="0" u="none" strike="noStrike" dirty="0">
                          <a:solidFill>
                            <a:srgbClr val="000000"/>
                          </a:solidFill>
                          <a:effectLst/>
                          <a:latin typeface="Calibri" panose="020F0502020204030204" pitchFamily="34" charset="0"/>
                        </a:rPr>
                        <a:t>110</a:t>
                      </a:r>
                    </a:p>
                  </a:txBody>
                  <a:tcPr marL="8018" marR="8018" marT="8018" marB="0" anchor="ctr"/>
                </a:tc>
                <a:tc>
                  <a:txBody>
                    <a:bodyPr/>
                    <a:lstStyle/>
                    <a:p>
                      <a:pPr algn="ctr" fontAlgn="ctr"/>
                      <a:r>
                        <a:rPr lang="en-US" sz="900" b="0" i="0" u="none" strike="noStrike" dirty="0">
                          <a:solidFill>
                            <a:srgbClr val="000000"/>
                          </a:solidFill>
                          <a:effectLst/>
                          <a:latin typeface="Calibri" panose="020F0502020204030204" pitchFamily="34" charset="0"/>
                        </a:rPr>
                        <a:t>WV</a:t>
                      </a:r>
                    </a:p>
                  </a:txBody>
                  <a:tcPr marL="8018" marR="8018" marT="8018" marB="0" anchor="ctr"/>
                </a:tc>
                <a:extLst>
                  <a:ext uri="{0D108BD9-81ED-4DB2-BD59-A6C34878D82A}">
                    <a16:rowId xmlns:a16="http://schemas.microsoft.com/office/drawing/2014/main" val="802996534"/>
                  </a:ext>
                </a:extLst>
              </a:tr>
            </a:tbl>
          </a:graphicData>
        </a:graphic>
      </p:graphicFrame>
    </p:spTree>
    <p:extLst>
      <p:ext uri="{BB962C8B-B14F-4D97-AF65-F5344CB8AC3E}">
        <p14:creationId xmlns:p14="http://schemas.microsoft.com/office/powerpoint/2010/main" val="36749071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64AB37-2B4E-D14C-9364-1571AEAB4529}"/>
              </a:ext>
            </a:extLst>
          </p:cNvPr>
          <p:cNvSpPr>
            <a:spLocks noGrp="1"/>
          </p:cNvSpPr>
          <p:nvPr>
            <p:ph type="sldNum" sz="quarter" idx="10"/>
          </p:nvPr>
        </p:nvSpPr>
        <p:spPr/>
        <p:txBody>
          <a:bodyPr/>
          <a:lstStyle/>
          <a:p>
            <a:fld id="{04E195D4-3F35-4E05-B500-7E7FD17C6DB3}" type="slidenum">
              <a:rPr lang="en-US" smtClean="0"/>
              <a:pPr/>
              <a:t>37</a:t>
            </a:fld>
            <a:endParaRPr lang="en-US" dirty="0"/>
          </a:p>
        </p:txBody>
      </p:sp>
      <p:sp>
        <p:nvSpPr>
          <p:cNvPr id="4" name="Title 3">
            <a:extLst>
              <a:ext uri="{FF2B5EF4-FFF2-40B4-BE49-F238E27FC236}">
                <a16:creationId xmlns:a16="http://schemas.microsoft.com/office/drawing/2014/main" id="{97C5D0B3-69D8-DF4F-ADF4-544B17FB14F4}"/>
              </a:ext>
            </a:extLst>
          </p:cNvPr>
          <p:cNvSpPr>
            <a:spLocks noGrp="1"/>
          </p:cNvSpPr>
          <p:nvPr>
            <p:ph type="title"/>
          </p:nvPr>
        </p:nvSpPr>
        <p:spPr/>
        <p:txBody>
          <a:bodyPr>
            <a:normAutofit/>
          </a:bodyPr>
          <a:lstStyle/>
          <a:p>
            <a:r>
              <a:rPr lang="en-US" sz="2400" dirty="0"/>
              <a:t>Appendix: Where are Students in Virginia Coming From?</a:t>
            </a:r>
          </a:p>
        </p:txBody>
      </p:sp>
      <p:sp>
        <p:nvSpPr>
          <p:cNvPr id="5" name="Content Placeholder 2">
            <a:extLst>
              <a:ext uri="{FF2B5EF4-FFF2-40B4-BE49-F238E27FC236}">
                <a16:creationId xmlns:a16="http://schemas.microsoft.com/office/drawing/2014/main" id="{86E6A2DA-381A-B14D-B9AF-014357225307}"/>
              </a:ext>
            </a:extLst>
          </p:cNvPr>
          <p:cNvSpPr txBox="1">
            <a:spLocks/>
          </p:cNvSpPr>
          <p:nvPr/>
        </p:nvSpPr>
        <p:spPr>
          <a:xfrm>
            <a:off x="688733" y="4565020"/>
            <a:ext cx="1102864" cy="254000"/>
          </a:xfrm>
          <a:prstGeom prst="rect">
            <a:avLst/>
          </a:prstGeom>
        </p:spPr>
        <p:txBody>
          <a:bodyPr>
            <a:normAutofit/>
          </a:bodyPr>
          <a:lstStyle>
            <a:lvl1pPr marL="457200" marR="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3200" kern="1200" baseline="0">
                <a:solidFill>
                  <a:srgbClr val="000000"/>
                </a:solidFill>
                <a:latin typeface="Franklin Gothic Medium Cond" panose="020B0606030402020204" pitchFamily="34" charset="0"/>
                <a:ea typeface="+mn-ea"/>
                <a:cs typeface="+mn-cs"/>
              </a:defRPr>
            </a:lvl1pPr>
            <a:lvl2pPr marL="800100" indent="-342900" algn="l" defTabSz="914400" rtl="0" eaLnBrk="1" latinLnBrk="0" hangingPunct="1">
              <a:spcBef>
                <a:spcPct val="20000"/>
              </a:spcBef>
              <a:buFont typeface="Arial" panose="020B0604020202020204" pitchFamily="34" charset="0"/>
              <a:buChar char="•"/>
              <a:defRPr sz="2400" kern="1200" baseline="0">
                <a:solidFill>
                  <a:srgbClr val="20558A"/>
                </a:solidFill>
                <a:latin typeface="Franklin Gothic Medium Cond" panose="020B06060304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rgbClr val="747679"/>
                </a:solidFill>
                <a:latin typeface="Franklin Gothic Book" panose="020B0503020102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 indent="0">
              <a:buFont typeface="Arial" panose="020B0604020202020204" pitchFamily="34" charset="0"/>
              <a:buNone/>
            </a:pPr>
            <a:r>
              <a:rPr lang="en-US" sz="800" dirty="0"/>
              <a:t>Source: IPEDS</a:t>
            </a:r>
          </a:p>
          <a:p>
            <a:pPr marL="114300" indent="0">
              <a:buFont typeface="Arial" panose="020B0604020202020204" pitchFamily="34" charset="0"/>
              <a:buNone/>
            </a:pPr>
            <a:endParaRPr lang="en-US" sz="800" dirty="0"/>
          </a:p>
        </p:txBody>
      </p:sp>
      <p:graphicFrame>
        <p:nvGraphicFramePr>
          <p:cNvPr id="6" name="Table 4">
            <a:extLst>
              <a:ext uri="{FF2B5EF4-FFF2-40B4-BE49-F238E27FC236}">
                <a16:creationId xmlns:a16="http://schemas.microsoft.com/office/drawing/2014/main" id="{523CB2D3-13F3-43B2-8D35-E7B03D915404}"/>
              </a:ext>
            </a:extLst>
          </p:cNvPr>
          <p:cNvGraphicFramePr>
            <a:graphicFrameLocks noGrp="1"/>
          </p:cNvGraphicFramePr>
          <p:nvPr/>
        </p:nvGraphicFramePr>
        <p:xfrm>
          <a:off x="391744" y="909793"/>
          <a:ext cx="3349286" cy="3694455"/>
        </p:xfrm>
        <a:graphic>
          <a:graphicData uri="http://schemas.openxmlformats.org/drawingml/2006/table">
            <a:tbl>
              <a:tblPr firstRow="1" bandRow="1">
                <a:tableStyleId>{5C22544A-7EE6-4342-B048-85BDC9FD1C3A}</a:tableStyleId>
              </a:tblPr>
              <a:tblGrid>
                <a:gridCol w="543795">
                  <a:extLst>
                    <a:ext uri="{9D8B030D-6E8A-4147-A177-3AD203B41FA5}">
                      <a16:colId xmlns:a16="http://schemas.microsoft.com/office/drawing/2014/main" val="3831264636"/>
                    </a:ext>
                  </a:extLst>
                </a:gridCol>
                <a:gridCol w="1384144">
                  <a:extLst>
                    <a:ext uri="{9D8B030D-6E8A-4147-A177-3AD203B41FA5}">
                      <a16:colId xmlns:a16="http://schemas.microsoft.com/office/drawing/2014/main" val="544340200"/>
                    </a:ext>
                  </a:extLst>
                </a:gridCol>
                <a:gridCol w="781786">
                  <a:extLst>
                    <a:ext uri="{9D8B030D-6E8A-4147-A177-3AD203B41FA5}">
                      <a16:colId xmlns:a16="http://schemas.microsoft.com/office/drawing/2014/main" val="1498063041"/>
                    </a:ext>
                  </a:extLst>
                </a:gridCol>
                <a:gridCol w="639561">
                  <a:extLst>
                    <a:ext uri="{9D8B030D-6E8A-4147-A177-3AD203B41FA5}">
                      <a16:colId xmlns:a16="http://schemas.microsoft.com/office/drawing/2014/main" val="709255456"/>
                    </a:ext>
                  </a:extLst>
                </a:gridCol>
              </a:tblGrid>
              <a:tr h="202815">
                <a:tc gridSpan="4">
                  <a:txBody>
                    <a:bodyPr/>
                    <a:lstStyle/>
                    <a:p>
                      <a:pPr algn="ctr" fontAlgn="b"/>
                      <a:r>
                        <a:rPr lang="en-US" sz="800" b="1" i="0" u="none" strike="noStrike" dirty="0">
                          <a:solidFill>
                            <a:schemeClr val="bg1"/>
                          </a:solidFill>
                          <a:effectLst/>
                          <a:latin typeface="+mn-lt"/>
                        </a:rPr>
                        <a:t>Where are  Students in Virginia coming from? - 2010</a:t>
                      </a:r>
                    </a:p>
                  </a:txBody>
                  <a:tcPr marL="77529" marR="77529" marT="38765" marB="38765"/>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Top 10 Out-of-State Destinations for All FTIC Virginia Residents 2020</a:t>
                      </a:r>
                    </a:p>
                  </a:txBody>
                  <a:tcPr marL="82229" marR="82229" marT="41115" marB="41115"/>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Top 10 Out-of-State Destinations for All FTIC Virginia Residents 2020</a:t>
                      </a:r>
                    </a:p>
                  </a:txBody>
                  <a:tcPr marL="82229" marR="82229" marT="41115" marB="41115"/>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Top 10 Out-of-State Destinations for All FTIC Virginia Residents 2020</a:t>
                      </a:r>
                    </a:p>
                  </a:txBody>
                  <a:tcPr marL="82229" marR="82229" marT="41115" marB="41115"/>
                </a:tc>
                <a:extLst>
                  <a:ext uri="{0D108BD9-81ED-4DB2-BD59-A6C34878D82A}">
                    <a16:rowId xmlns:a16="http://schemas.microsoft.com/office/drawing/2014/main" val="1506249965"/>
                  </a:ext>
                </a:extLst>
              </a:tr>
              <a:tr h="3142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i="0" u="none" strike="noStrike" dirty="0">
                          <a:solidFill>
                            <a:srgbClr val="000000"/>
                          </a:solidFill>
                          <a:effectLst/>
                          <a:latin typeface="+mn-lt"/>
                        </a:rPr>
                        <a:t>Rank</a:t>
                      </a:r>
                    </a:p>
                  </a:txBody>
                  <a:tcPr marL="65152" marR="65152" marT="32577" marB="32577"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i="0" u="none" strike="noStrike" dirty="0">
                          <a:solidFill>
                            <a:srgbClr val="000000"/>
                          </a:solidFill>
                          <a:effectLst/>
                          <a:latin typeface="+mn-lt"/>
                        </a:rPr>
                        <a:t>State</a:t>
                      </a:r>
                    </a:p>
                  </a:txBody>
                  <a:tcPr marL="65152" marR="65152" marT="32577" marB="32577"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i="0" u="none" strike="noStrike" dirty="0">
                          <a:solidFill>
                            <a:srgbClr val="000000"/>
                          </a:solidFill>
                          <a:effectLst/>
                          <a:latin typeface="+mn-lt"/>
                        </a:rPr>
                        <a:t>Number </a:t>
                      </a:r>
                    </a:p>
                  </a:txBody>
                  <a:tcPr marL="65152" marR="65152" marT="32577" marB="32577"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i="0" u="none" strike="noStrike" dirty="0">
                          <a:solidFill>
                            <a:srgbClr val="000000"/>
                          </a:solidFill>
                          <a:effectLst/>
                          <a:latin typeface="+mn-lt"/>
                        </a:rPr>
                        <a:t>% of Total</a:t>
                      </a:r>
                    </a:p>
                  </a:txBody>
                  <a:tcPr marL="65152" marR="65152" marT="32577" marB="32577" anchor="ctr"/>
                </a:tc>
                <a:extLst>
                  <a:ext uri="{0D108BD9-81ED-4DB2-BD59-A6C34878D82A}">
                    <a16:rowId xmlns:a16="http://schemas.microsoft.com/office/drawing/2014/main" val="1182835137"/>
                  </a:ext>
                </a:extLst>
              </a:tr>
              <a:tr h="264786">
                <a:tc>
                  <a:txBody>
                    <a:bodyPr/>
                    <a:lstStyle/>
                    <a:p>
                      <a:pPr algn="ctr" fontAlgn="b"/>
                      <a:r>
                        <a:rPr lang="en-US" sz="800" b="0" i="0" u="none" strike="noStrike" dirty="0">
                          <a:solidFill>
                            <a:srgbClr val="000000"/>
                          </a:solidFill>
                          <a:effectLst/>
                          <a:latin typeface="+mn-lt"/>
                        </a:rPr>
                        <a:t>-</a:t>
                      </a:r>
                    </a:p>
                  </a:txBody>
                  <a:tcPr marL="7300" marR="7300" marT="7300" marB="35041" anchor="b"/>
                </a:tc>
                <a:tc>
                  <a:txBody>
                    <a:bodyPr/>
                    <a:lstStyle/>
                    <a:p>
                      <a:pPr algn="ctr" fontAlgn="b"/>
                      <a:r>
                        <a:rPr lang="en-US" sz="1000" b="0" i="0" u="none" strike="noStrike" dirty="0">
                          <a:solidFill>
                            <a:srgbClr val="000000"/>
                          </a:solidFill>
                          <a:effectLst/>
                          <a:latin typeface="+mn-lt"/>
                        </a:rPr>
                        <a:t>Virginia</a:t>
                      </a:r>
                    </a:p>
                  </a:txBody>
                  <a:tcPr marL="8851" marR="8851" marT="8851" marB="42483" anchor="b"/>
                </a:tc>
                <a:tc>
                  <a:txBody>
                    <a:bodyPr/>
                    <a:lstStyle/>
                    <a:p>
                      <a:pPr algn="ctr" fontAlgn="b"/>
                      <a:r>
                        <a:rPr lang="en-US" sz="1000" b="0" i="0" u="none" strike="noStrike" dirty="0">
                          <a:solidFill>
                            <a:srgbClr val="000000"/>
                          </a:solidFill>
                          <a:effectLst/>
                          <a:latin typeface="+mn-lt"/>
                        </a:rPr>
                        <a:t>45,982 </a:t>
                      </a:r>
                    </a:p>
                  </a:txBody>
                  <a:tcPr marL="8851" marR="8851" marT="8851" marB="42483" anchor="b"/>
                </a:tc>
                <a:tc>
                  <a:txBody>
                    <a:bodyPr/>
                    <a:lstStyle/>
                    <a:p>
                      <a:pPr algn="ctr" fontAlgn="b"/>
                      <a:r>
                        <a:rPr lang="en-US" sz="1000" b="0" i="0" u="none" strike="noStrike" dirty="0">
                          <a:solidFill>
                            <a:srgbClr val="000000"/>
                          </a:solidFill>
                          <a:effectLst/>
                          <a:latin typeface="+mn-lt"/>
                        </a:rPr>
                        <a:t>77.58%</a:t>
                      </a:r>
                    </a:p>
                  </a:txBody>
                  <a:tcPr marL="8851" marR="8851" marT="8851" marB="42483" anchor="b"/>
                </a:tc>
                <a:extLst>
                  <a:ext uri="{0D108BD9-81ED-4DB2-BD59-A6C34878D82A}">
                    <a16:rowId xmlns:a16="http://schemas.microsoft.com/office/drawing/2014/main" val="3388134690"/>
                  </a:ext>
                </a:extLst>
              </a:tr>
              <a:tr h="264786">
                <a:tc>
                  <a:txBody>
                    <a:bodyPr/>
                    <a:lstStyle/>
                    <a:p>
                      <a:pPr algn="ctr" fontAlgn="b"/>
                      <a:r>
                        <a:rPr lang="en-US" sz="800" b="0" i="0" u="none" strike="noStrike" dirty="0">
                          <a:solidFill>
                            <a:srgbClr val="000000"/>
                          </a:solidFill>
                          <a:effectLst/>
                          <a:latin typeface="+mn-lt"/>
                        </a:rPr>
                        <a:t>1</a:t>
                      </a:r>
                    </a:p>
                  </a:txBody>
                  <a:tcPr marL="7300" marR="7300" marT="7300" marB="35041" anchor="b"/>
                </a:tc>
                <a:tc>
                  <a:txBody>
                    <a:bodyPr/>
                    <a:lstStyle/>
                    <a:p>
                      <a:pPr algn="ctr" fontAlgn="b"/>
                      <a:r>
                        <a:rPr lang="en-US" sz="1000" b="0" i="0" u="none" strike="noStrike" dirty="0">
                          <a:solidFill>
                            <a:srgbClr val="000000"/>
                          </a:solidFill>
                          <a:effectLst/>
                          <a:latin typeface="+mn-lt"/>
                        </a:rPr>
                        <a:t>Maryland</a:t>
                      </a:r>
                    </a:p>
                  </a:txBody>
                  <a:tcPr marL="8851" marR="8851" marT="8851" marB="42483" anchor="b"/>
                </a:tc>
                <a:tc>
                  <a:txBody>
                    <a:bodyPr/>
                    <a:lstStyle/>
                    <a:p>
                      <a:pPr algn="ctr" fontAlgn="b"/>
                      <a:r>
                        <a:rPr lang="en-US" sz="1000" b="0" i="0" u="none" strike="noStrike" dirty="0">
                          <a:solidFill>
                            <a:srgbClr val="000000"/>
                          </a:solidFill>
                          <a:effectLst/>
                          <a:latin typeface="+mn-lt"/>
                        </a:rPr>
                        <a:t>2,340 </a:t>
                      </a:r>
                    </a:p>
                  </a:txBody>
                  <a:tcPr marL="8851" marR="8851" marT="8851" marB="42483" anchor="b"/>
                </a:tc>
                <a:tc>
                  <a:txBody>
                    <a:bodyPr/>
                    <a:lstStyle/>
                    <a:p>
                      <a:pPr algn="ctr" fontAlgn="b"/>
                      <a:r>
                        <a:rPr lang="en-US" sz="1000" b="0" i="0" u="none" strike="noStrike" dirty="0">
                          <a:solidFill>
                            <a:srgbClr val="000000"/>
                          </a:solidFill>
                          <a:effectLst/>
                          <a:latin typeface="+mn-lt"/>
                        </a:rPr>
                        <a:t>3.95%</a:t>
                      </a:r>
                    </a:p>
                  </a:txBody>
                  <a:tcPr marL="8851" marR="8851" marT="8851" marB="42483" anchor="b"/>
                </a:tc>
                <a:extLst>
                  <a:ext uri="{0D108BD9-81ED-4DB2-BD59-A6C34878D82A}">
                    <a16:rowId xmlns:a16="http://schemas.microsoft.com/office/drawing/2014/main" val="3106336753"/>
                  </a:ext>
                </a:extLst>
              </a:tr>
              <a:tr h="264786">
                <a:tc>
                  <a:txBody>
                    <a:bodyPr/>
                    <a:lstStyle/>
                    <a:p>
                      <a:pPr algn="ctr" fontAlgn="b"/>
                      <a:r>
                        <a:rPr lang="en-US" sz="800" b="0" i="0" u="none" strike="noStrike" dirty="0">
                          <a:solidFill>
                            <a:srgbClr val="000000"/>
                          </a:solidFill>
                          <a:effectLst/>
                          <a:latin typeface="+mn-lt"/>
                        </a:rPr>
                        <a:t>2</a:t>
                      </a:r>
                    </a:p>
                  </a:txBody>
                  <a:tcPr marL="7300" marR="7300" marT="7300" marB="35041" anchor="b"/>
                </a:tc>
                <a:tc>
                  <a:txBody>
                    <a:bodyPr/>
                    <a:lstStyle/>
                    <a:p>
                      <a:pPr algn="ctr" fontAlgn="b"/>
                      <a:r>
                        <a:rPr lang="en-US" sz="1000" b="0" i="0" u="none" strike="noStrike" dirty="0">
                          <a:solidFill>
                            <a:srgbClr val="000000"/>
                          </a:solidFill>
                          <a:effectLst/>
                          <a:latin typeface="+mn-lt"/>
                        </a:rPr>
                        <a:t>New Jersey</a:t>
                      </a:r>
                    </a:p>
                  </a:txBody>
                  <a:tcPr marL="8851" marR="8851" marT="8851" marB="42483" anchor="b"/>
                </a:tc>
                <a:tc>
                  <a:txBody>
                    <a:bodyPr/>
                    <a:lstStyle/>
                    <a:p>
                      <a:pPr algn="ctr" fontAlgn="b"/>
                      <a:r>
                        <a:rPr lang="en-US" sz="1000" b="0" i="0" u="none" strike="noStrike" dirty="0">
                          <a:solidFill>
                            <a:srgbClr val="000000"/>
                          </a:solidFill>
                          <a:effectLst/>
                          <a:latin typeface="+mn-lt"/>
                        </a:rPr>
                        <a:t>1,323 </a:t>
                      </a:r>
                    </a:p>
                  </a:txBody>
                  <a:tcPr marL="8851" marR="8851" marT="8851" marB="42483" anchor="b"/>
                </a:tc>
                <a:tc>
                  <a:txBody>
                    <a:bodyPr/>
                    <a:lstStyle/>
                    <a:p>
                      <a:pPr algn="ctr" fontAlgn="b"/>
                      <a:r>
                        <a:rPr lang="en-US" sz="1000" b="0" i="0" u="none" strike="noStrike" dirty="0">
                          <a:solidFill>
                            <a:srgbClr val="000000"/>
                          </a:solidFill>
                          <a:effectLst/>
                          <a:latin typeface="+mn-lt"/>
                        </a:rPr>
                        <a:t>2.23%</a:t>
                      </a:r>
                    </a:p>
                  </a:txBody>
                  <a:tcPr marL="8851" marR="8851" marT="8851" marB="42483" anchor="b"/>
                </a:tc>
                <a:extLst>
                  <a:ext uri="{0D108BD9-81ED-4DB2-BD59-A6C34878D82A}">
                    <a16:rowId xmlns:a16="http://schemas.microsoft.com/office/drawing/2014/main" val="682797021"/>
                  </a:ext>
                </a:extLst>
              </a:tr>
              <a:tr h="264786">
                <a:tc>
                  <a:txBody>
                    <a:bodyPr/>
                    <a:lstStyle/>
                    <a:p>
                      <a:pPr algn="ctr" fontAlgn="b"/>
                      <a:r>
                        <a:rPr lang="en-US" sz="800" b="0" i="0" u="none" strike="noStrike" dirty="0">
                          <a:solidFill>
                            <a:srgbClr val="000000"/>
                          </a:solidFill>
                          <a:effectLst/>
                          <a:latin typeface="+mn-lt"/>
                        </a:rPr>
                        <a:t>3</a:t>
                      </a:r>
                    </a:p>
                  </a:txBody>
                  <a:tcPr marL="7300" marR="7300" marT="7300" marB="35041" anchor="b"/>
                </a:tc>
                <a:tc>
                  <a:txBody>
                    <a:bodyPr/>
                    <a:lstStyle/>
                    <a:p>
                      <a:pPr algn="ctr" fontAlgn="b"/>
                      <a:r>
                        <a:rPr lang="en-US" sz="1000" b="0" i="0" u="none" strike="noStrike" dirty="0">
                          <a:solidFill>
                            <a:srgbClr val="000000"/>
                          </a:solidFill>
                          <a:effectLst/>
                          <a:latin typeface="+mn-lt"/>
                        </a:rPr>
                        <a:t>Pennsylvania</a:t>
                      </a:r>
                    </a:p>
                  </a:txBody>
                  <a:tcPr marL="8851" marR="8851" marT="8851" marB="42483" anchor="b"/>
                </a:tc>
                <a:tc>
                  <a:txBody>
                    <a:bodyPr/>
                    <a:lstStyle/>
                    <a:p>
                      <a:pPr algn="ctr" fontAlgn="b"/>
                      <a:r>
                        <a:rPr lang="en-US" sz="1000" b="0" i="0" u="none" strike="noStrike" dirty="0">
                          <a:solidFill>
                            <a:srgbClr val="000000"/>
                          </a:solidFill>
                          <a:effectLst/>
                          <a:latin typeface="+mn-lt"/>
                        </a:rPr>
                        <a:t>1,289 </a:t>
                      </a:r>
                    </a:p>
                  </a:txBody>
                  <a:tcPr marL="8851" marR="8851" marT="8851" marB="42483" anchor="b"/>
                </a:tc>
                <a:tc>
                  <a:txBody>
                    <a:bodyPr/>
                    <a:lstStyle/>
                    <a:p>
                      <a:pPr algn="ctr" fontAlgn="b"/>
                      <a:r>
                        <a:rPr lang="en-US" sz="1000" b="0" i="0" u="none" strike="noStrike" dirty="0">
                          <a:solidFill>
                            <a:srgbClr val="000000"/>
                          </a:solidFill>
                          <a:effectLst/>
                          <a:latin typeface="+mn-lt"/>
                        </a:rPr>
                        <a:t>2.17%</a:t>
                      </a:r>
                    </a:p>
                  </a:txBody>
                  <a:tcPr marL="8851" marR="8851" marT="8851" marB="42483" anchor="b"/>
                </a:tc>
                <a:extLst>
                  <a:ext uri="{0D108BD9-81ED-4DB2-BD59-A6C34878D82A}">
                    <a16:rowId xmlns:a16="http://schemas.microsoft.com/office/drawing/2014/main" val="2996644587"/>
                  </a:ext>
                </a:extLst>
              </a:tr>
              <a:tr h="264786">
                <a:tc>
                  <a:txBody>
                    <a:bodyPr/>
                    <a:lstStyle/>
                    <a:p>
                      <a:pPr algn="ctr" fontAlgn="b"/>
                      <a:r>
                        <a:rPr lang="en-US" sz="800" b="0" i="0" u="none" strike="noStrike" dirty="0">
                          <a:solidFill>
                            <a:srgbClr val="000000"/>
                          </a:solidFill>
                          <a:effectLst/>
                          <a:latin typeface="+mn-lt"/>
                        </a:rPr>
                        <a:t>4</a:t>
                      </a:r>
                    </a:p>
                  </a:txBody>
                  <a:tcPr marL="7300" marR="7300" marT="7300" marB="35041" anchor="b"/>
                </a:tc>
                <a:tc>
                  <a:txBody>
                    <a:bodyPr/>
                    <a:lstStyle/>
                    <a:p>
                      <a:pPr algn="ctr" fontAlgn="b"/>
                      <a:r>
                        <a:rPr lang="en-US" sz="1000" b="0" i="0" u="none" strike="noStrike" dirty="0">
                          <a:solidFill>
                            <a:srgbClr val="000000"/>
                          </a:solidFill>
                          <a:effectLst/>
                          <a:latin typeface="+mn-lt"/>
                        </a:rPr>
                        <a:t>North Carolina</a:t>
                      </a:r>
                    </a:p>
                  </a:txBody>
                  <a:tcPr marL="8851" marR="8851" marT="8851" marB="42483" anchor="b"/>
                </a:tc>
                <a:tc>
                  <a:txBody>
                    <a:bodyPr/>
                    <a:lstStyle/>
                    <a:p>
                      <a:pPr algn="ctr" fontAlgn="b"/>
                      <a:r>
                        <a:rPr lang="en-US" sz="1000" b="0" i="0" u="none" strike="noStrike" dirty="0">
                          <a:solidFill>
                            <a:srgbClr val="000000"/>
                          </a:solidFill>
                          <a:effectLst/>
                          <a:latin typeface="+mn-lt"/>
                        </a:rPr>
                        <a:t>1,069 </a:t>
                      </a:r>
                    </a:p>
                  </a:txBody>
                  <a:tcPr marL="8851" marR="8851" marT="8851" marB="42483" anchor="b"/>
                </a:tc>
                <a:tc>
                  <a:txBody>
                    <a:bodyPr/>
                    <a:lstStyle/>
                    <a:p>
                      <a:pPr algn="ctr" fontAlgn="b"/>
                      <a:r>
                        <a:rPr lang="en-US" sz="1000" b="0" i="0" u="none" strike="noStrike" dirty="0">
                          <a:solidFill>
                            <a:srgbClr val="000000"/>
                          </a:solidFill>
                          <a:effectLst/>
                          <a:latin typeface="+mn-lt"/>
                        </a:rPr>
                        <a:t>1.80%</a:t>
                      </a:r>
                    </a:p>
                  </a:txBody>
                  <a:tcPr marL="8851" marR="8851" marT="8851" marB="42483" anchor="b"/>
                </a:tc>
                <a:extLst>
                  <a:ext uri="{0D108BD9-81ED-4DB2-BD59-A6C34878D82A}">
                    <a16:rowId xmlns:a16="http://schemas.microsoft.com/office/drawing/2014/main" val="1115715599"/>
                  </a:ext>
                </a:extLst>
              </a:tr>
              <a:tr h="264786">
                <a:tc>
                  <a:txBody>
                    <a:bodyPr/>
                    <a:lstStyle/>
                    <a:p>
                      <a:pPr algn="ctr" fontAlgn="b"/>
                      <a:r>
                        <a:rPr lang="en-US" sz="800" b="0" i="0" u="none" strike="noStrike" dirty="0">
                          <a:solidFill>
                            <a:srgbClr val="000000"/>
                          </a:solidFill>
                          <a:effectLst/>
                          <a:latin typeface="+mn-lt"/>
                        </a:rPr>
                        <a:t>5</a:t>
                      </a:r>
                    </a:p>
                  </a:txBody>
                  <a:tcPr marL="7300" marR="7300" marT="7300" marB="35041" anchor="b"/>
                </a:tc>
                <a:tc>
                  <a:txBody>
                    <a:bodyPr/>
                    <a:lstStyle/>
                    <a:p>
                      <a:pPr algn="ctr" fontAlgn="b"/>
                      <a:r>
                        <a:rPr lang="en-US" sz="1000" b="0" i="0" u="none" strike="noStrike" dirty="0">
                          <a:solidFill>
                            <a:srgbClr val="000000"/>
                          </a:solidFill>
                          <a:effectLst/>
                          <a:latin typeface="+mn-lt"/>
                        </a:rPr>
                        <a:t>New York</a:t>
                      </a:r>
                    </a:p>
                  </a:txBody>
                  <a:tcPr marL="8851" marR="8851" marT="8851" marB="42483" anchor="b"/>
                </a:tc>
                <a:tc>
                  <a:txBody>
                    <a:bodyPr/>
                    <a:lstStyle/>
                    <a:p>
                      <a:pPr algn="ctr" fontAlgn="b"/>
                      <a:r>
                        <a:rPr lang="en-US" sz="1000" b="0" i="0" u="none" strike="noStrike" dirty="0">
                          <a:solidFill>
                            <a:srgbClr val="000000"/>
                          </a:solidFill>
                          <a:effectLst/>
                          <a:latin typeface="+mn-lt"/>
                        </a:rPr>
                        <a:t>965 </a:t>
                      </a:r>
                    </a:p>
                  </a:txBody>
                  <a:tcPr marL="8851" marR="8851" marT="8851" marB="42483" anchor="b"/>
                </a:tc>
                <a:tc>
                  <a:txBody>
                    <a:bodyPr/>
                    <a:lstStyle/>
                    <a:p>
                      <a:pPr algn="ctr" fontAlgn="b"/>
                      <a:r>
                        <a:rPr lang="en-US" sz="1000" b="0" i="0" u="none" strike="noStrike" dirty="0">
                          <a:solidFill>
                            <a:srgbClr val="000000"/>
                          </a:solidFill>
                          <a:effectLst/>
                          <a:latin typeface="+mn-lt"/>
                        </a:rPr>
                        <a:t>1.63%</a:t>
                      </a:r>
                    </a:p>
                  </a:txBody>
                  <a:tcPr marL="8851" marR="8851" marT="8851" marB="42483" anchor="b"/>
                </a:tc>
                <a:extLst>
                  <a:ext uri="{0D108BD9-81ED-4DB2-BD59-A6C34878D82A}">
                    <a16:rowId xmlns:a16="http://schemas.microsoft.com/office/drawing/2014/main" val="2964292676"/>
                  </a:ext>
                </a:extLst>
              </a:tr>
              <a:tr h="264786">
                <a:tc>
                  <a:txBody>
                    <a:bodyPr/>
                    <a:lstStyle/>
                    <a:p>
                      <a:pPr algn="ctr" fontAlgn="b"/>
                      <a:r>
                        <a:rPr lang="en-US" sz="800" b="0" i="0" u="none" strike="noStrike" dirty="0">
                          <a:solidFill>
                            <a:srgbClr val="000000"/>
                          </a:solidFill>
                          <a:effectLst/>
                          <a:latin typeface="+mn-lt"/>
                        </a:rPr>
                        <a:t>6</a:t>
                      </a:r>
                    </a:p>
                  </a:txBody>
                  <a:tcPr marL="7300" marR="7300" marT="7300" marB="35041" anchor="b"/>
                </a:tc>
                <a:tc>
                  <a:txBody>
                    <a:bodyPr/>
                    <a:lstStyle/>
                    <a:p>
                      <a:pPr algn="ctr" fontAlgn="b"/>
                      <a:r>
                        <a:rPr lang="en-US" sz="1000" b="0" i="0" u="none" strike="noStrike" dirty="0">
                          <a:solidFill>
                            <a:srgbClr val="000000"/>
                          </a:solidFill>
                          <a:effectLst/>
                          <a:latin typeface="+mn-lt"/>
                        </a:rPr>
                        <a:t>Foreign countries</a:t>
                      </a:r>
                    </a:p>
                  </a:txBody>
                  <a:tcPr marL="8851" marR="8851" marT="8851" marB="42483" anchor="b"/>
                </a:tc>
                <a:tc>
                  <a:txBody>
                    <a:bodyPr/>
                    <a:lstStyle/>
                    <a:p>
                      <a:pPr algn="ctr" fontAlgn="b"/>
                      <a:r>
                        <a:rPr lang="en-US" sz="1000" b="0" i="0" u="none" strike="noStrike" dirty="0">
                          <a:solidFill>
                            <a:srgbClr val="000000"/>
                          </a:solidFill>
                          <a:effectLst/>
                          <a:latin typeface="+mn-lt"/>
                        </a:rPr>
                        <a:t>763 </a:t>
                      </a:r>
                    </a:p>
                  </a:txBody>
                  <a:tcPr marL="8851" marR="8851" marT="8851" marB="42483" anchor="b"/>
                </a:tc>
                <a:tc>
                  <a:txBody>
                    <a:bodyPr/>
                    <a:lstStyle/>
                    <a:p>
                      <a:pPr algn="ctr" fontAlgn="b"/>
                      <a:r>
                        <a:rPr lang="en-US" sz="1000" b="0" i="0" u="none" strike="noStrike" dirty="0">
                          <a:solidFill>
                            <a:srgbClr val="000000"/>
                          </a:solidFill>
                          <a:effectLst/>
                          <a:latin typeface="+mn-lt"/>
                        </a:rPr>
                        <a:t>1.29%</a:t>
                      </a:r>
                    </a:p>
                  </a:txBody>
                  <a:tcPr marL="8851" marR="8851" marT="8851" marB="42483" anchor="b"/>
                </a:tc>
                <a:extLst>
                  <a:ext uri="{0D108BD9-81ED-4DB2-BD59-A6C34878D82A}">
                    <a16:rowId xmlns:a16="http://schemas.microsoft.com/office/drawing/2014/main" val="1607156901"/>
                  </a:ext>
                </a:extLst>
              </a:tr>
              <a:tr h="264786">
                <a:tc>
                  <a:txBody>
                    <a:bodyPr/>
                    <a:lstStyle/>
                    <a:p>
                      <a:pPr algn="ctr" fontAlgn="b"/>
                      <a:r>
                        <a:rPr lang="en-US" sz="800" b="0" i="0" u="none" strike="noStrike" dirty="0">
                          <a:solidFill>
                            <a:srgbClr val="000000"/>
                          </a:solidFill>
                          <a:effectLst/>
                          <a:latin typeface="+mn-lt"/>
                        </a:rPr>
                        <a:t>7</a:t>
                      </a:r>
                    </a:p>
                  </a:txBody>
                  <a:tcPr marL="7300" marR="7300" marT="7300" marB="35041" anchor="b"/>
                </a:tc>
                <a:tc>
                  <a:txBody>
                    <a:bodyPr/>
                    <a:lstStyle/>
                    <a:p>
                      <a:pPr algn="ctr" fontAlgn="b"/>
                      <a:r>
                        <a:rPr lang="en-US" sz="1000" b="0" i="0" u="none" strike="noStrike" dirty="0">
                          <a:solidFill>
                            <a:srgbClr val="000000"/>
                          </a:solidFill>
                          <a:effectLst/>
                          <a:latin typeface="+mn-lt"/>
                        </a:rPr>
                        <a:t>State unknown</a:t>
                      </a:r>
                    </a:p>
                  </a:txBody>
                  <a:tcPr marL="8851" marR="8851" marT="8851" marB="42483" anchor="b"/>
                </a:tc>
                <a:tc>
                  <a:txBody>
                    <a:bodyPr/>
                    <a:lstStyle/>
                    <a:p>
                      <a:pPr algn="ctr" fontAlgn="b"/>
                      <a:r>
                        <a:rPr lang="en-US" sz="1000" b="0" i="0" u="none" strike="noStrike" dirty="0">
                          <a:solidFill>
                            <a:srgbClr val="000000"/>
                          </a:solidFill>
                          <a:effectLst/>
                          <a:latin typeface="+mn-lt"/>
                        </a:rPr>
                        <a:t>621 </a:t>
                      </a:r>
                    </a:p>
                  </a:txBody>
                  <a:tcPr marL="8851" marR="8851" marT="8851" marB="42483" anchor="b"/>
                </a:tc>
                <a:tc>
                  <a:txBody>
                    <a:bodyPr/>
                    <a:lstStyle/>
                    <a:p>
                      <a:pPr algn="ctr" fontAlgn="b"/>
                      <a:r>
                        <a:rPr lang="en-US" sz="1000" b="0" i="0" u="none" strike="noStrike" dirty="0">
                          <a:solidFill>
                            <a:srgbClr val="000000"/>
                          </a:solidFill>
                          <a:effectLst/>
                          <a:latin typeface="+mn-lt"/>
                        </a:rPr>
                        <a:t>1.05%</a:t>
                      </a:r>
                    </a:p>
                  </a:txBody>
                  <a:tcPr marL="8851" marR="8851" marT="8851" marB="42483" anchor="b"/>
                </a:tc>
                <a:extLst>
                  <a:ext uri="{0D108BD9-81ED-4DB2-BD59-A6C34878D82A}">
                    <a16:rowId xmlns:a16="http://schemas.microsoft.com/office/drawing/2014/main" val="4021975877"/>
                  </a:ext>
                </a:extLst>
              </a:tr>
              <a:tr h="264786">
                <a:tc>
                  <a:txBody>
                    <a:bodyPr/>
                    <a:lstStyle/>
                    <a:p>
                      <a:pPr algn="ctr" fontAlgn="b"/>
                      <a:r>
                        <a:rPr lang="en-US" sz="800" b="0" i="0" u="none" strike="noStrike" dirty="0">
                          <a:solidFill>
                            <a:srgbClr val="000000"/>
                          </a:solidFill>
                          <a:effectLst/>
                          <a:latin typeface="+mn-lt"/>
                        </a:rPr>
                        <a:t>8</a:t>
                      </a:r>
                    </a:p>
                  </a:txBody>
                  <a:tcPr marL="7300" marR="7300" marT="7300" marB="35041" anchor="b"/>
                </a:tc>
                <a:tc>
                  <a:txBody>
                    <a:bodyPr/>
                    <a:lstStyle/>
                    <a:p>
                      <a:pPr algn="ctr" fontAlgn="b"/>
                      <a:r>
                        <a:rPr lang="en-US" sz="1000" b="0" i="0" u="none" strike="noStrike" dirty="0">
                          <a:solidFill>
                            <a:srgbClr val="000000"/>
                          </a:solidFill>
                          <a:effectLst/>
                          <a:latin typeface="+mn-lt"/>
                        </a:rPr>
                        <a:t>Florida</a:t>
                      </a:r>
                    </a:p>
                  </a:txBody>
                  <a:tcPr marL="8851" marR="8851" marT="8851" marB="42483" anchor="b"/>
                </a:tc>
                <a:tc>
                  <a:txBody>
                    <a:bodyPr/>
                    <a:lstStyle/>
                    <a:p>
                      <a:pPr algn="ctr" fontAlgn="b"/>
                      <a:r>
                        <a:rPr lang="en-US" sz="1000" b="0" i="0" u="none" strike="noStrike" dirty="0">
                          <a:solidFill>
                            <a:srgbClr val="000000"/>
                          </a:solidFill>
                          <a:effectLst/>
                          <a:latin typeface="+mn-lt"/>
                        </a:rPr>
                        <a:t>418 </a:t>
                      </a:r>
                    </a:p>
                  </a:txBody>
                  <a:tcPr marL="8851" marR="8851" marT="8851" marB="42483" anchor="b"/>
                </a:tc>
                <a:tc>
                  <a:txBody>
                    <a:bodyPr/>
                    <a:lstStyle/>
                    <a:p>
                      <a:pPr algn="ctr" fontAlgn="b"/>
                      <a:r>
                        <a:rPr lang="en-US" sz="1000" b="0" i="0" u="none" strike="noStrike" dirty="0">
                          <a:solidFill>
                            <a:srgbClr val="000000"/>
                          </a:solidFill>
                          <a:effectLst/>
                          <a:latin typeface="+mn-lt"/>
                        </a:rPr>
                        <a:t>0.71%</a:t>
                      </a:r>
                    </a:p>
                  </a:txBody>
                  <a:tcPr marL="8851" marR="8851" marT="8851" marB="42483" anchor="b"/>
                </a:tc>
                <a:extLst>
                  <a:ext uri="{0D108BD9-81ED-4DB2-BD59-A6C34878D82A}">
                    <a16:rowId xmlns:a16="http://schemas.microsoft.com/office/drawing/2014/main" val="3796086273"/>
                  </a:ext>
                </a:extLst>
              </a:tr>
              <a:tr h="264786">
                <a:tc>
                  <a:txBody>
                    <a:bodyPr/>
                    <a:lstStyle/>
                    <a:p>
                      <a:pPr algn="ctr" fontAlgn="b"/>
                      <a:r>
                        <a:rPr lang="en-US" sz="800" b="0" i="0" u="none" strike="noStrike" dirty="0">
                          <a:solidFill>
                            <a:srgbClr val="000000"/>
                          </a:solidFill>
                          <a:effectLst/>
                          <a:latin typeface="+mn-lt"/>
                        </a:rPr>
                        <a:t>9</a:t>
                      </a:r>
                    </a:p>
                  </a:txBody>
                  <a:tcPr marL="7300" marR="7300" marT="7300" marB="35041" anchor="b"/>
                </a:tc>
                <a:tc>
                  <a:txBody>
                    <a:bodyPr/>
                    <a:lstStyle/>
                    <a:p>
                      <a:pPr algn="ctr" fontAlgn="b"/>
                      <a:r>
                        <a:rPr lang="en-US" sz="1000" b="0" i="0" u="none" strike="noStrike" dirty="0">
                          <a:solidFill>
                            <a:srgbClr val="000000"/>
                          </a:solidFill>
                          <a:effectLst/>
                          <a:latin typeface="+mn-lt"/>
                        </a:rPr>
                        <a:t>Massachusetts</a:t>
                      </a:r>
                    </a:p>
                  </a:txBody>
                  <a:tcPr marL="8851" marR="8851" marT="8851" marB="42483" anchor="b"/>
                </a:tc>
                <a:tc>
                  <a:txBody>
                    <a:bodyPr/>
                    <a:lstStyle/>
                    <a:p>
                      <a:pPr algn="ctr" fontAlgn="b"/>
                      <a:r>
                        <a:rPr lang="en-US" sz="1000" b="0" i="0" u="none" strike="noStrike" dirty="0">
                          <a:solidFill>
                            <a:srgbClr val="000000"/>
                          </a:solidFill>
                          <a:effectLst/>
                          <a:latin typeface="+mn-lt"/>
                        </a:rPr>
                        <a:t>411 </a:t>
                      </a:r>
                    </a:p>
                  </a:txBody>
                  <a:tcPr marL="8851" marR="8851" marT="8851" marB="42483" anchor="b"/>
                </a:tc>
                <a:tc>
                  <a:txBody>
                    <a:bodyPr/>
                    <a:lstStyle/>
                    <a:p>
                      <a:pPr algn="ctr" fontAlgn="b"/>
                      <a:r>
                        <a:rPr lang="en-US" sz="1000" b="0" i="0" u="none" strike="noStrike" dirty="0">
                          <a:solidFill>
                            <a:srgbClr val="000000"/>
                          </a:solidFill>
                          <a:effectLst/>
                          <a:latin typeface="+mn-lt"/>
                        </a:rPr>
                        <a:t>0.69%</a:t>
                      </a:r>
                    </a:p>
                  </a:txBody>
                  <a:tcPr marL="8851" marR="8851" marT="8851" marB="42483" anchor="b"/>
                </a:tc>
                <a:extLst>
                  <a:ext uri="{0D108BD9-81ED-4DB2-BD59-A6C34878D82A}">
                    <a16:rowId xmlns:a16="http://schemas.microsoft.com/office/drawing/2014/main" val="802996534"/>
                  </a:ext>
                </a:extLst>
              </a:tr>
              <a:tr h="264786">
                <a:tc>
                  <a:txBody>
                    <a:bodyPr/>
                    <a:lstStyle/>
                    <a:p>
                      <a:pPr algn="ctr" fontAlgn="ctr"/>
                      <a:r>
                        <a:rPr lang="en-US" sz="800" b="0" i="0" u="none" strike="noStrike" dirty="0">
                          <a:solidFill>
                            <a:srgbClr val="000000"/>
                          </a:solidFill>
                          <a:effectLst/>
                          <a:latin typeface="+mn-lt"/>
                        </a:rPr>
                        <a:t>10</a:t>
                      </a:r>
                    </a:p>
                  </a:txBody>
                  <a:tcPr marL="6923" marR="6923" marT="6923" marB="0" anchor="ctr"/>
                </a:tc>
                <a:tc>
                  <a:txBody>
                    <a:bodyPr/>
                    <a:lstStyle/>
                    <a:p>
                      <a:pPr algn="ctr" fontAlgn="b"/>
                      <a:r>
                        <a:rPr lang="en-US" sz="1000" b="0" i="0" u="none" strike="noStrike" dirty="0">
                          <a:solidFill>
                            <a:srgbClr val="000000"/>
                          </a:solidFill>
                          <a:effectLst/>
                          <a:latin typeface="+mn-lt"/>
                        </a:rPr>
                        <a:t>Connecticut</a:t>
                      </a:r>
                    </a:p>
                  </a:txBody>
                  <a:tcPr marL="8851" marR="8851" marT="8851" marB="42483" anchor="b"/>
                </a:tc>
                <a:tc>
                  <a:txBody>
                    <a:bodyPr/>
                    <a:lstStyle/>
                    <a:p>
                      <a:pPr algn="ctr" fontAlgn="b"/>
                      <a:r>
                        <a:rPr lang="en-US" sz="1000" b="0" i="0" u="none" strike="noStrike" dirty="0">
                          <a:solidFill>
                            <a:srgbClr val="000000"/>
                          </a:solidFill>
                          <a:effectLst/>
                          <a:latin typeface="+mn-lt"/>
                        </a:rPr>
                        <a:t>359 </a:t>
                      </a:r>
                    </a:p>
                  </a:txBody>
                  <a:tcPr marL="8851" marR="8851" marT="8851" marB="42483" anchor="b"/>
                </a:tc>
                <a:tc>
                  <a:txBody>
                    <a:bodyPr/>
                    <a:lstStyle/>
                    <a:p>
                      <a:pPr algn="ctr" fontAlgn="b"/>
                      <a:r>
                        <a:rPr lang="en-US" sz="1000" b="0" i="0" u="none" strike="noStrike" dirty="0">
                          <a:solidFill>
                            <a:srgbClr val="000000"/>
                          </a:solidFill>
                          <a:effectLst/>
                          <a:latin typeface="+mn-lt"/>
                        </a:rPr>
                        <a:t>0.61%</a:t>
                      </a:r>
                    </a:p>
                  </a:txBody>
                  <a:tcPr marL="8851" marR="8851" marT="8851" marB="42483" anchor="b"/>
                </a:tc>
                <a:extLst>
                  <a:ext uri="{0D108BD9-81ED-4DB2-BD59-A6C34878D82A}">
                    <a16:rowId xmlns:a16="http://schemas.microsoft.com/office/drawing/2014/main" val="1387633459"/>
                  </a:ext>
                </a:extLst>
              </a:tr>
              <a:tr h="264786">
                <a:tc>
                  <a:txBody>
                    <a:bodyPr/>
                    <a:lstStyle/>
                    <a:p>
                      <a:pPr algn="ctr" fontAlgn="ctr"/>
                      <a:r>
                        <a:rPr lang="en-US" sz="800" b="0" i="0" u="none" strike="noStrike" dirty="0">
                          <a:solidFill>
                            <a:srgbClr val="000000"/>
                          </a:solidFill>
                          <a:effectLst/>
                          <a:latin typeface="+mn-lt"/>
                        </a:rPr>
                        <a:t>-</a:t>
                      </a:r>
                    </a:p>
                  </a:txBody>
                  <a:tcPr marL="6923" marR="6923" marT="6923" marB="0" anchor="ctr"/>
                </a:tc>
                <a:tc>
                  <a:txBody>
                    <a:bodyPr/>
                    <a:lstStyle/>
                    <a:p>
                      <a:pPr algn="ctr" fontAlgn="b"/>
                      <a:r>
                        <a:rPr lang="en-US" sz="1000" b="0" i="0" u="none" strike="noStrike" dirty="0">
                          <a:solidFill>
                            <a:srgbClr val="000000"/>
                          </a:solidFill>
                          <a:effectLst/>
                          <a:latin typeface="+mn-lt"/>
                        </a:rPr>
                        <a:t>All Other States</a:t>
                      </a:r>
                    </a:p>
                  </a:txBody>
                  <a:tcPr marL="8851" marR="8851" marT="8851" marB="42483" anchor="b"/>
                </a:tc>
                <a:tc>
                  <a:txBody>
                    <a:bodyPr/>
                    <a:lstStyle/>
                    <a:p>
                      <a:pPr algn="ctr" fontAlgn="b"/>
                      <a:r>
                        <a:rPr lang="en-US" sz="1000" b="0" i="0" u="none" strike="noStrike" dirty="0">
                          <a:solidFill>
                            <a:srgbClr val="000000"/>
                          </a:solidFill>
                          <a:effectLst/>
                          <a:latin typeface="+mn-lt"/>
                        </a:rPr>
                        <a:t>3,729 </a:t>
                      </a:r>
                    </a:p>
                  </a:txBody>
                  <a:tcPr marL="8851" marR="8851" marT="8851" marB="42483" anchor="b"/>
                </a:tc>
                <a:tc>
                  <a:txBody>
                    <a:bodyPr/>
                    <a:lstStyle/>
                    <a:p>
                      <a:pPr algn="ctr" fontAlgn="b"/>
                      <a:r>
                        <a:rPr lang="en-US" sz="1000" b="0" i="0" u="none" strike="noStrike" dirty="0">
                          <a:solidFill>
                            <a:srgbClr val="000000"/>
                          </a:solidFill>
                          <a:effectLst/>
                          <a:latin typeface="+mn-lt"/>
                        </a:rPr>
                        <a:t>6.29%</a:t>
                      </a:r>
                    </a:p>
                  </a:txBody>
                  <a:tcPr marL="8851" marR="8851" marT="8851" marB="42483" anchor="b"/>
                </a:tc>
                <a:extLst>
                  <a:ext uri="{0D108BD9-81ED-4DB2-BD59-A6C34878D82A}">
                    <a16:rowId xmlns:a16="http://schemas.microsoft.com/office/drawing/2014/main" val="409488625"/>
                  </a:ext>
                </a:extLst>
              </a:tr>
            </a:tbl>
          </a:graphicData>
        </a:graphic>
      </p:graphicFrame>
      <p:graphicFrame>
        <p:nvGraphicFramePr>
          <p:cNvPr id="7" name="Table 4">
            <a:extLst>
              <a:ext uri="{FF2B5EF4-FFF2-40B4-BE49-F238E27FC236}">
                <a16:creationId xmlns:a16="http://schemas.microsoft.com/office/drawing/2014/main" id="{43F9A856-127B-47F6-B4E7-9AE381936B13}"/>
              </a:ext>
            </a:extLst>
          </p:cNvPr>
          <p:cNvGraphicFramePr>
            <a:graphicFrameLocks noGrp="1"/>
          </p:cNvGraphicFramePr>
          <p:nvPr/>
        </p:nvGraphicFramePr>
        <p:xfrm>
          <a:off x="4038019" y="905185"/>
          <a:ext cx="3571896" cy="3745873"/>
        </p:xfrm>
        <a:graphic>
          <a:graphicData uri="http://schemas.openxmlformats.org/drawingml/2006/table">
            <a:tbl>
              <a:tblPr firstRow="1" bandRow="1">
                <a:tableStyleId>{5C22544A-7EE6-4342-B048-85BDC9FD1C3A}</a:tableStyleId>
              </a:tblPr>
              <a:tblGrid>
                <a:gridCol w="599231">
                  <a:extLst>
                    <a:ext uri="{9D8B030D-6E8A-4147-A177-3AD203B41FA5}">
                      <a16:colId xmlns:a16="http://schemas.microsoft.com/office/drawing/2014/main" val="3831264636"/>
                    </a:ext>
                  </a:extLst>
                </a:gridCol>
                <a:gridCol w="1378133">
                  <a:extLst>
                    <a:ext uri="{9D8B030D-6E8A-4147-A177-3AD203B41FA5}">
                      <a16:colId xmlns:a16="http://schemas.microsoft.com/office/drawing/2014/main" val="544340200"/>
                    </a:ext>
                  </a:extLst>
                </a:gridCol>
                <a:gridCol w="831436">
                  <a:extLst>
                    <a:ext uri="{9D8B030D-6E8A-4147-A177-3AD203B41FA5}">
                      <a16:colId xmlns:a16="http://schemas.microsoft.com/office/drawing/2014/main" val="1498063041"/>
                    </a:ext>
                  </a:extLst>
                </a:gridCol>
                <a:gridCol w="763096">
                  <a:extLst>
                    <a:ext uri="{9D8B030D-6E8A-4147-A177-3AD203B41FA5}">
                      <a16:colId xmlns:a16="http://schemas.microsoft.com/office/drawing/2014/main" val="709255456"/>
                    </a:ext>
                  </a:extLst>
                </a:gridCol>
              </a:tblGrid>
              <a:tr h="222309">
                <a:tc gridSpan="4">
                  <a:txBody>
                    <a:bodyPr/>
                    <a:lstStyle/>
                    <a:p>
                      <a:pPr algn="ctr" fontAlgn="b"/>
                      <a:r>
                        <a:rPr lang="en-US" sz="800" b="1" i="0" u="none" strike="noStrike" dirty="0">
                          <a:solidFill>
                            <a:schemeClr val="bg1"/>
                          </a:solidFill>
                          <a:effectLst/>
                          <a:latin typeface="+mn-lt"/>
                        </a:rPr>
                        <a:t>Where are  Students in Virginia coming from? – 2020</a:t>
                      </a:r>
                    </a:p>
                  </a:txBody>
                  <a:tcPr marL="85680" marR="85680" marT="42841" marB="42841"/>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Top 10 Out-of-State Destinations for All FTIC Virginia Residents 2020</a:t>
                      </a:r>
                    </a:p>
                  </a:txBody>
                  <a:tcPr marL="82229" marR="82229" marT="41115" marB="41115"/>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Top 10 Out-of-State Destinations for All FTIC Virginia Residents 2020</a:t>
                      </a:r>
                    </a:p>
                  </a:txBody>
                  <a:tcPr marL="82229" marR="82229" marT="41115" marB="41115"/>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Top 10 Out-of-State Destinations for All FTIC Virginia Residents 2020</a:t>
                      </a:r>
                    </a:p>
                  </a:txBody>
                  <a:tcPr marL="82229" marR="82229" marT="41115" marB="41115"/>
                </a:tc>
                <a:extLst>
                  <a:ext uri="{0D108BD9-81ED-4DB2-BD59-A6C34878D82A}">
                    <a16:rowId xmlns:a16="http://schemas.microsoft.com/office/drawing/2014/main" val="1506249965"/>
                  </a:ext>
                </a:extLst>
              </a:tr>
              <a:tr h="33870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i="0" u="none" strike="noStrike" dirty="0">
                          <a:solidFill>
                            <a:srgbClr val="000000"/>
                          </a:solidFill>
                          <a:effectLst/>
                          <a:latin typeface="+mn-lt"/>
                        </a:rPr>
                        <a:t>Rank</a:t>
                      </a:r>
                    </a:p>
                  </a:txBody>
                  <a:tcPr marL="64600" marR="64600" marT="32301" marB="3230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i="0" u="none" strike="noStrike" dirty="0">
                          <a:solidFill>
                            <a:srgbClr val="000000"/>
                          </a:solidFill>
                          <a:effectLst/>
                          <a:latin typeface="+mn-lt"/>
                        </a:rPr>
                        <a:t>State</a:t>
                      </a:r>
                    </a:p>
                  </a:txBody>
                  <a:tcPr marL="64600" marR="64600" marT="32301" marB="3230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i="0" u="none" strike="noStrike" dirty="0">
                          <a:solidFill>
                            <a:srgbClr val="000000"/>
                          </a:solidFill>
                          <a:effectLst/>
                          <a:latin typeface="+mn-lt"/>
                        </a:rPr>
                        <a:t>Number </a:t>
                      </a:r>
                    </a:p>
                  </a:txBody>
                  <a:tcPr marL="64600" marR="64600" marT="32301" marB="3230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i="0" u="none" strike="noStrike" dirty="0">
                          <a:solidFill>
                            <a:srgbClr val="000000"/>
                          </a:solidFill>
                          <a:effectLst/>
                          <a:latin typeface="+mn-lt"/>
                        </a:rPr>
                        <a:t>% of Total</a:t>
                      </a:r>
                    </a:p>
                  </a:txBody>
                  <a:tcPr marL="64600" marR="64600" marT="32301" marB="32301" anchor="ctr"/>
                </a:tc>
                <a:extLst>
                  <a:ext uri="{0D108BD9-81ED-4DB2-BD59-A6C34878D82A}">
                    <a16:rowId xmlns:a16="http://schemas.microsoft.com/office/drawing/2014/main" val="1182835137"/>
                  </a:ext>
                </a:extLst>
              </a:tr>
              <a:tr h="265405">
                <a:tc>
                  <a:txBody>
                    <a:bodyPr/>
                    <a:lstStyle/>
                    <a:p>
                      <a:pPr algn="ctr" fontAlgn="b"/>
                      <a:r>
                        <a:rPr lang="en-US" sz="800" b="0" i="0" u="none" strike="noStrike" dirty="0">
                          <a:solidFill>
                            <a:srgbClr val="000000"/>
                          </a:solidFill>
                          <a:effectLst/>
                          <a:latin typeface="+mn-lt"/>
                        </a:rPr>
                        <a:t>-</a:t>
                      </a:r>
                    </a:p>
                  </a:txBody>
                  <a:tcPr marL="7239" marR="7239" marT="7239" marB="34744" anchor="b"/>
                </a:tc>
                <a:tc>
                  <a:txBody>
                    <a:bodyPr/>
                    <a:lstStyle/>
                    <a:p>
                      <a:pPr algn="ctr" fontAlgn="b"/>
                      <a:r>
                        <a:rPr lang="en-US" sz="1000" b="0" i="0" u="none" strike="noStrike" dirty="0">
                          <a:solidFill>
                            <a:srgbClr val="000000"/>
                          </a:solidFill>
                          <a:effectLst/>
                          <a:latin typeface="+mn-lt"/>
                        </a:rPr>
                        <a:t>Virginia</a:t>
                      </a:r>
                    </a:p>
                  </a:txBody>
                  <a:tcPr marL="8775" marR="8775" marT="8775" marB="42123" anchor="b"/>
                </a:tc>
                <a:tc>
                  <a:txBody>
                    <a:bodyPr/>
                    <a:lstStyle/>
                    <a:p>
                      <a:pPr algn="ctr" fontAlgn="b"/>
                      <a:r>
                        <a:rPr lang="en-US" sz="1000" b="0" i="0" u="none" strike="noStrike" dirty="0">
                          <a:solidFill>
                            <a:srgbClr val="000000"/>
                          </a:solidFill>
                          <a:effectLst/>
                          <a:latin typeface="+mn-lt"/>
                        </a:rPr>
                        <a:t>47,272 </a:t>
                      </a:r>
                    </a:p>
                  </a:txBody>
                  <a:tcPr marL="8775" marR="8775" marT="8775" marB="42123" anchor="b"/>
                </a:tc>
                <a:tc>
                  <a:txBody>
                    <a:bodyPr/>
                    <a:lstStyle/>
                    <a:p>
                      <a:pPr algn="ctr" fontAlgn="b"/>
                      <a:r>
                        <a:rPr lang="en-US" sz="1000" b="0" i="0" u="none" strike="noStrike" dirty="0">
                          <a:solidFill>
                            <a:srgbClr val="000000"/>
                          </a:solidFill>
                          <a:effectLst/>
                          <a:latin typeface="+mn-lt"/>
                        </a:rPr>
                        <a:t>78.14%</a:t>
                      </a:r>
                    </a:p>
                  </a:txBody>
                  <a:tcPr marL="8775" marR="8775" marT="8775" marB="42123" anchor="b"/>
                </a:tc>
                <a:extLst>
                  <a:ext uri="{0D108BD9-81ED-4DB2-BD59-A6C34878D82A}">
                    <a16:rowId xmlns:a16="http://schemas.microsoft.com/office/drawing/2014/main" val="3388134690"/>
                  </a:ext>
                </a:extLst>
              </a:tr>
              <a:tr h="265405">
                <a:tc>
                  <a:txBody>
                    <a:bodyPr/>
                    <a:lstStyle/>
                    <a:p>
                      <a:pPr algn="ctr" fontAlgn="b"/>
                      <a:r>
                        <a:rPr lang="en-US" sz="800" b="0" i="0" u="none" strike="noStrike" dirty="0">
                          <a:solidFill>
                            <a:srgbClr val="000000"/>
                          </a:solidFill>
                          <a:effectLst/>
                          <a:latin typeface="+mn-lt"/>
                        </a:rPr>
                        <a:t>1</a:t>
                      </a:r>
                    </a:p>
                  </a:txBody>
                  <a:tcPr marL="7239" marR="7239" marT="7239" marB="34744" anchor="b"/>
                </a:tc>
                <a:tc>
                  <a:txBody>
                    <a:bodyPr/>
                    <a:lstStyle/>
                    <a:p>
                      <a:pPr algn="ctr" fontAlgn="b"/>
                      <a:r>
                        <a:rPr lang="en-US" sz="1000" b="0" i="0" u="none" strike="noStrike" dirty="0">
                          <a:solidFill>
                            <a:srgbClr val="000000"/>
                          </a:solidFill>
                          <a:effectLst/>
                          <a:latin typeface="+mn-lt"/>
                        </a:rPr>
                        <a:t>Maryland</a:t>
                      </a:r>
                    </a:p>
                  </a:txBody>
                  <a:tcPr marL="8775" marR="8775" marT="8775" marB="42123" anchor="b"/>
                </a:tc>
                <a:tc>
                  <a:txBody>
                    <a:bodyPr/>
                    <a:lstStyle/>
                    <a:p>
                      <a:pPr algn="ctr" fontAlgn="b"/>
                      <a:r>
                        <a:rPr lang="en-US" sz="1000" b="0" i="0" u="none" strike="noStrike" dirty="0">
                          <a:solidFill>
                            <a:srgbClr val="000000"/>
                          </a:solidFill>
                          <a:effectLst/>
                          <a:latin typeface="+mn-lt"/>
                        </a:rPr>
                        <a:t>1,770 </a:t>
                      </a:r>
                    </a:p>
                  </a:txBody>
                  <a:tcPr marL="8775" marR="8775" marT="8775" marB="42123" anchor="b"/>
                </a:tc>
                <a:tc>
                  <a:txBody>
                    <a:bodyPr/>
                    <a:lstStyle/>
                    <a:p>
                      <a:pPr algn="ctr" fontAlgn="b"/>
                      <a:r>
                        <a:rPr lang="en-US" sz="1000" b="0" i="0" u="none" strike="noStrike" dirty="0">
                          <a:solidFill>
                            <a:srgbClr val="000000"/>
                          </a:solidFill>
                          <a:effectLst/>
                          <a:latin typeface="+mn-lt"/>
                        </a:rPr>
                        <a:t>2.93%</a:t>
                      </a:r>
                    </a:p>
                  </a:txBody>
                  <a:tcPr marL="8775" marR="8775" marT="8775" marB="42123" anchor="b"/>
                </a:tc>
                <a:extLst>
                  <a:ext uri="{0D108BD9-81ED-4DB2-BD59-A6C34878D82A}">
                    <a16:rowId xmlns:a16="http://schemas.microsoft.com/office/drawing/2014/main" val="3106336753"/>
                  </a:ext>
                </a:extLst>
              </a:tr>
              <a:tr h="265405">
                <a:tc>
                  <a:txBody>
                    <a:bodyPr/>
                    <a:lstStyle/>
                    <a:p>
                      <a:pPr algn="ctr" fontAlgn="b"/>
                      <a:r>
                        <a:rPr lang="en-US" sz="800" b="0" i="0" u="none" strike="noStrike" dirty="0">
                          <a:solidFill>
                            <a:srgbClr val="000000"/>
                          </a:solidFill>
                          <a:effectLst/>
                          <a:latin typeface="+mn-lt"/>
                        </a:rPr>
                        <a:t>2</a:t>
                      </a:r>
                    </a:p>
                  </a:txBody>
                  <a:tcPr marL="7239" marR="7239" marT="7239" marB="34744" anchor="b"/>
                </a:tc>
                <a:tc>
                  <a:txBody>
                    <a:bodyPr/>
                    <a:lstStyle/>
                    <a:p>
                      <a:pPr algn="ctr" fontAlgn="b"/>
                      <a:r>
                        <a:rPr lang="en-US" sz="1000" b="0" i="0" u="none" strike="noStrike" dirty="0">
                          <a:solidFill>
                            <a:srgbClr val="000000"/>
                          </a:solidFill>
                          <a:effectLst/>
                          <a:latin typeface="+mn-lt"/>
                        </a:rPr>
                        <a:t>North Carolina</a:t>
                      </a:r>
                    </a:p>
                  </a:txBody>
                  <a:tcPr marL="8775" marR="8775" marT="8775" marB="42123" anchor="b"/>
                </a:tc>
                <a:tc>
                  <a:txBody>
                    <a:bodyPr/>
                    <a:lstStyle/>
                    <a:p>
                      <a:pPr algn="ctr" fontAlgn="b"/>
                      <a:r>
                        <a:rPr lang="en-US" sz="1000" b="0" i="0" u="none" strike="noStrike" dirty="0">
                          <a:solidFill>
                            <a:srgbClr val="000000"/>
                          </a:solidFill>
                          <a:effectLst/>
                          <a:latin typeface="+mn-lt"/>
                        </a:rPr>
                        <a:t>1,376 </a:t>
                      </a:r>
                    </a:p>
                  </a:txBody>
                  <a:tcPr marL="8775" marR="8775" marT="8775" marB="42123" anchor="b"/>
                </a:tc>
                <a:tc>
                  <a:txBody>
                    <a:bodyPr/>
                    <a:lstStyle/>
                    <a:p>
                      <a:pPr algn="ctr" fontAlgn="b"/>
                      <a:r>
                        <a:rPr lang="en-US" sz="1000" b="0" i="0" u="none" strike="noStrike" dirty="0">
                          <a:solidFill>
                            <a:srgbClr val="000000"/>
                          </a:solidFill>
                          <a:effectLst/>
                          <a:latin typeface="+mn-lt"/>
                        </a:rPr>
                        <a:t>2.27%</a:t>
                      </a:r>
                    </a:p>
                  </a:txBody>
                  <a:tcPr marL="8775" marR="8775" marT="8775" marB="42123" anchor="b"/>
                </a:tc>
                <a:extLst>
                  <a:ext uri="{0D108BD9-81ED-4DB2-BD59-A6C34878D82A}">
                    <a16:rowId xmlns:a16="http://schemas.microsoft.com/office/drawing/2014/main" val="682797021"/>
                  </a:ext>
                </a:extLst>
              </a:tr>
              <a:tr h="265405">
                <a:tc>
                  <a:txBody>
                    <a:bodyPr/>
                    <a:lstStyle/>
                    <a:p>
                      <a:pPr algn="ctr" fontAlgn="b"/>
                      <a:r>
                        <a:rPr lang="en-US" sz="800" b="0" i="0" u="none" strike="noStrike" dirty="0">
                          <a:solidFill>
                            <a:srgbClr val="000000"/>
                          </a:solidFill>
                          <a:effectLst/>
                          <a:latin typeface="+mn-lt"/>
                        </a:rPr>
                        <a:t>3</a:t>
                      </a:r>
                    </a:p>
                  </a:txBody>
                  <a:tcPr marL="7239" marR="7239" marT="7239" marB="34744" anchor="b"/>
                </a:tc>
                <a:tc>
                  <a:txBody>
                    <a:bodyPr/>
                    <a:lstStyle/>
                    <a:p>
                      <a:pPr algn="ctr" fontAlgn="b"/>
                      <a:r>
                        <a:rPr lang="en-US" sz="1000" b="0" i="0" u="none" strike="noStrike" dirty="0">
                          <a:solidFill>
                            <a:srgbClr val="000000"/>
                          </a:solidFill>
                          <a:effectLst/>
                          <a:latin typeface="+mn-lt"/>
                        </a:rPr>
                        <a:t>Pennsylvania</a:t>
                      </a:r>
                    </a:p>
                  </a:txBody>
                  <a:tcPr marL="8775" marR="8775" marT="8775" marB="42123" anchor="b"/>
                </a:tc>
                <a:tc>
                  <a:txBody>
                    <a:bodyPr/>
                    <a:lstStyle/>
                    <a:p>
                      <a:pPr algn="ctr" fontAlgn="b"/>
                      <a:r>
                        <a:rPr lang="en-US" sz="1000" b="0" i="0" u="none" strike="noStrike" dirty="0">
                          <a:solidFill>
                            <a:srgbClr val="000000"/>
                          </a:solidFill>
                          <a:effectLst/>
                          <a:latin typeface="+mn-lt"/>
                        </a:rPr>
                        <a:t>1,282 </a:t>
                      </a:r>
                    </a:p>
                  </a:txBody>
                  <a:tcPr marL="8775" marR="8775" marT="8775" marB="42123" anchor="b"/>
                </a:tc>
                <a:tc>
                  <a:txBody>
                    <a:bodyPr/>
                    <a:lstStyle/>
                    <a:p>
                      <a:pPr algn="ctr" fontAlgn="b"/>
                      <a:r>
                        <a:rPr lang="en-US" sz="1000" b="0" i="0" u="none" strike="noStrike" dirty="0">
                          <a:solidFill>
                            <a:srgbClr val="000000"/>
                          </a:solidFill>
                          <a:effectLst/>
                          <a:latin typeface="+mn-lt"/>
                        </a:rPr>
                        <a:t>2.12%</a:t>
                      </a:r>
                    </a:p>
                  </a:txBody>
                  <a:tcPr marL="8775" marR="8775" marT="8775" marB="42123" anchor="b"/>
                </a:tc>
                <a:extLst>
                  <a:ext uri="{0D108BD9-81ED-4DB2-BD59-A6C34878D82A}">
                    <a16:rowId xmlns:a16="http://schemas.microsoft.com/office/drawing/2014/main" val="2996644587"/>
                  </a:ext>
                </a:extLst>
              </a:tr>
              <a:tr h="265405">
                <a:tc>
                  <a:txBody>
                    <a:bodyPr/>
                    <a:lstStyle/>
                    <a:p>
                      <a:pPr algn="ctr" fontAlgn="b"/>
                      <a:r>
                        <a:rPr lang="en-US" sz="800" b="0" i="0" u="none" strike="noStrike" dirty="0">
                          <a:solidFill>
                            <a:srgbClr val="000000"/>
                          </a:solidFill>
                          <a:effectLst/>
                          <a:latin typeface="+mn-lt"/>
                        </a:rPr>
                        <a:t>4</a:t>
                      </a:r>
                    </a:p>
                  </a:txBody>
                  <a:tcPr marL="7239" marR="7239" marT="7239" marB="34744" anchor="b"/>
                </a:tc>
                <a:tc>
                  <a:txBody>
                    <a:bodyPr/>
                    <a:lstStyle/>
                    <a:p>
                      <a:pPr algn="ctr" fontAlgn="b"/>
                      <a:r>
                        <a:rPr lang="en-US" sz="1000" b="0" i="0" u="none" strike="noStrike" dirty="0">
                          <a:solidFill>
                            <a:srgbClr val="000000"/>
                          </a:solidFill>
                          <a:effectLst/>
                          <a:latin typeface="+mn-lt"/>
                        </a:rPr>
                        <a:t>New Jersey</a:t>
                      </a:r>
                    </a:p>
                  </a:txBody>
                  <a:tcPr marL="8775" marR="8775" marT="8775" marB="42123" anchor="b"/>
                </a:tc>
                <a:tc>
                  <a:txBody>
                    <a:bodyPr/>
                    <a:lstStyle/>
                    <a:p>
                      <a:pPr algn="ctr" fontAlgn="b"/>
                      <a:r>
                        <a:rPr lang="en-US" sz="1000" b="0" i="0" u="none" strike="noStrike" dirty="0">
                          <a:solidFill>
                            <a:srgbClr val="000000"/>
                          </a:solidFill>
                          <a:effectLst/>
                          <a:latin typeface="+mn-lt"/>
                        </a:rPr>
                        <a:t>1,262 </a:t>
                      </a:r>
                    </a:p>
                  </a:txBody>
                  <a:tcPr marL="8775" marR="8775" marT="8775" marB="42123" anchor="b"/>
                </a:tc>
                <a:tc>
                  <a:txBody>
                    <a:bodyPr/>
                    <a:lstStyle/>
                    <a:p>
                      <a:pPr algn="ctr" fontAlgn="b"/>
                      <a:r>
                        <a:rPr lang="en-US" sz="1000" b="0" i="0" u="none" strike="noStrike" dirty="0">
                          <a:solidFill>
                            <a:srgbClr val="000000"/>
                          </a:solidFill>
                          <a:effectLst/>
                          <a:latin typeface="+mn-lt"/>
                        </a:rPr>
                        <a:t>2.09%</a:t>
                      </a:r>
                    </a:p>
                  </a:txBody>
                  <a:tcPr marL="8775" marR="8775" marT="8775" marB="42123" anchor="b"/>
                </a:tc>
                <a:extLst>
                  <a:ext uri="{0D108BD9-81ED-4DB2-BD59-A6C34878D82A}">
                    <a16:rowId xmlns:a16="http://schemas.microsoft.com/office/drawing/2014/main" val="1115715599"/>
                  </a:ext>
                </a:extLst>
              </a:tr>
              <a:tr h="265405">
                <a:tc>
                  <a:txBody>
                    <a:bodyPr/>
                    <a:lstStyle/>
                    <a:p>
                      <a:pPr algn="ctr" fontAlgn="b"/>
                      <a:r>
                        <a:rPr lang="en-US" sz="800" b="0" i="0" u="none" strike="noStrike" dirty="0">
                          <a:solidFill>
                            <a:srgbClr val="000000"/>
                          </a:solidFill>
                          <a:effectLst/>
                          <a:latin typeface="+mn-lt"/>
                        </a:rPr>
                        <a:t>5</a:t>
                      </a:r>
                    </a:p>
                  </a:txBody>
                  <a:tcPr marL="7239" marR="7239" marT="7239" marB="34744" anchor="b"/>
                </a:tc>
                <a:tc>
                  <a:txBody>
                    <a:bodyPr/>
                    <a:lstStyle/>
                    <a:p>
                      <a:pPr algn="ctr" fontAlgn="b"/>
                      <a:r>
                        <a:rPr lang="en-US" sz="1000" b="0" i="0" u="none" strike="noStrike" dirty="0">
                          <a:solidFill>
                            <a:srgbClr val="000000"/>
                          </a:solidFill>
                          <a:effectLst/>
                          <a:latin typeface="+mn-lt"/>
                        </a:rPr>
                        <a:t>New York</a:t>
                      </a:r>
                    </a:p>
                  </a:txBody>
                  <a:tcPr marL="8775" marR="8775" marT="8775" marB="42123" anchor="b"/>
                </a:tc>
                <a:tc>
                  <a:txBody>
                    <a:bodyPr/>
                    <a:lstStyle/>
                    <a:p>
                      <a:pPr algn="ctr" fontAlgn="b"/>
                      <a:r>
                        <a:rPr lang="en-US" sz="1000" b="0" i="0" u="none" strike="noStrike" dirty="0">
                          <a:solidFill>
                            <a:srgbClr val="000000"/>
                          </a:solidFill>
                          <a:effectLst/>
                          <a:latin typeface="+mn-lt"/>
                        </a:rPr>
                        <a:t>942 </a:t>
                      </a:r>
                    </a:p>
                  </a:txBody>
                  <a:tcPr marL="8775" marR="8775" marT="8775" marB="42123" anchor="b"/>
                </a:tc>
                <a:tc>
                  <a:txBody>
                    <a:bodyPr/>
                    <a:lstStyle/>
                    <a:p>
                      <a:pPr algn="ctr" fontAlgn="b"/>
                      <a:r>
                        <a:rPr lang="en-US" sz="1000" b="0" i="0" u="none" strike="noStrike" dirty="0">
                          <a:solidFill>
                            <a:srgbClr val="000000"/>
                          </a:solidFill>
                          <a:effectLst/>
                          <a:latin typeface="+mn-lt"/>
                        </a:rPr>
                        <a:t>1.56%</a:t>
                      </a:r>
                    </a:p>
                  </a:txBody>
                  <a:tcPr marL="8775" marR="8775" marT="8775" marB="42123" anchor="b"/>
                </a:tc>
                <a:extLst>
                  <a:ext uri="{0D108BD9-81ED-4DB2-BD59-A6C34878D82A}">
                    <a16:rowId xmlns:a16="http://schemas.microsoft.com/office/drawing/2014/main" val="2964292676"/>
                  </a:ext>
                </a:extLst>
              </a:tr>
              <a:tr h="265405">
                <a:tc>
                  <a:txBody>
                    <a:bodyPr/>
                    <a:lstStyle/>
                    <a:p>
                      <a:pPr algn="ctr" fontAlgn="b"/>
                      <a:r>
                        <a:rPr lang="en-US" sz="800" b="0" i="0" u="none" strike="noStrike" dirty="0">
                          <a:solidFill>
                            <a:srgbClr val="000000"/>
                          </a:solidFill>
                          <a:effectLst/>
                          <a:latin typeface="+mn-lt"/>
                        </a:rPr>
                        <a:t>6</a:t>
                      </a:r>
                    </a:p>
                  </a:txBody>
                  <a:tcPr marL="7239" marR="7239" marT="7239" marB="34744" anchor="b"/>
                </a:tc>
                <a:tc>
                  <a:txBody>
                    <a:bodyPr/>
                    <a:lstStyle/>
                    <a:p>
                      <a:pPr algn="ctr" fontAlgn="b"/>
                      <a:r>
                        <a:rPr lang="en-US" sz="1000" b="0" i="0" u="none" strike="noStrike" dirty="0">
                          <a:solidFill>
                            <a:srgbClr val="000000"/>
                          </a:solidFill>
                          <a:effectLst/>
                          <a:latin typeface="+mn-lt"/>
                        </a:rPr>
                        <a:t>Foreign countries</a:t>
                      </a:r>
                    </a:p>
                  </a:txBody>
                  <a:tcPr marL="8775" marR="8775" marT="8775" marB="42123" anchor="b"/>
                </a:tc>
                <a:tc>
                  <a:txBody>
                    <a:bodyPr/>
                    <a:lstStyle/>
                    <a:p>
                      <a:pPr algn="ctr" fontAlgn="b"/>
                      <a:r>
                        <a:rPr lang="en-US" sz="1000" b="0" i="0" u="none" strike="noStrike" dirty="0">
                          <a:solidFill>
                            <a:srgbClr val="000000"/>
                          </a:solidFill>
                          <a:effectLst/>
                          <a:latin typeface="+mn-lt"/>
                        </a:rPr>
                        <a:t>511 </a:t>
                      </a:r>
                    </a:p>
                  </a:txBody>
                  <a:tcPr marL="8775" marR="8775" marT="8775" marB="42123" anchor="b"/>
                </a:tc>
                <a:tc>
                  <a:txBody>
                    <a:bodyPr/>
                    <a:lstStyle/>
                    <a:p>
                      <a:pPr algn="ctr" fontAlgn="b"/>
                      <a:r>
                        <a:rPr lang="en-US" sz="1000" b="0" i="0" u="none" strike="noStrike" dirty="0">
                          <a:solidFill>
                            <a:srgbClr val="000000"/>
                          </a:solidFill>
                          <a:effectLst/>
                          <a:latin typeface="+mn-lt"/>
                        </a:rPr>
                        <a:t>0.84%</a:t>
                      </a:r>
                    </a:p>
                  </a:txBody>
                  <a:tcPr marL="8775" marR="8775" marT="8775" marB="42123" anchor="b"/>
                </a:tc>
                <a:extLst>
                  <a:ext uri="{0D108BD9-81ED-4DB2-BD59-A6C34878D82A}">
                    <a16:rowId xmlns:a16="http://schemas.microsoft.com/office/drawing/2014/main" val="1607156901"/>
                  </a:ext>
                </a:extLst>
              </a:tr>
              <a:tr h="265405">
                <a:tc>
                  <a:txBody>
                    <a:bodyPr/>
                    <a:lstStyle/>
                    <a:p>
                      <a:pPr algn="ctr" fontAlgn="b"/>
                      <a:r>
                        <a:rPr lang="en-US" sz="800" b="0" i="0" u="none" strike="noStrike" dirty="0">
                          <a:solidFill>
                            <a:srgbClr val="000000"/>
                          </a:solidFill>
                          <a:effectLst/>
                          <a:latin typeface="+mn-lt"/>
                        </a:rPr>
                        <a:t>7</a:t>
                      </a:r>
                    </a:p>
                  </a:txBody>
                  <a:tcPr marL="7239" marR="7239" marT="7239" marB="34744" anchor="b"/>
                </a:tc>
                <a:tc>
                  <a:txBody>
                    <a:bodyPr/>
                    <a:lstStyle/>
                    <a:p>
                      <a:pPr algn="ctr" fontAlgn="b"/>
                      <a:r>
                        <a:rPr lang="en-US" sz="1000" b="0" i="0" u="none" strike="noStrike" dirty="0">
                          <a:solidFill>
                            <a:srgbClr val="000000"/>
                          </a:solidFill>
                          <a:effectLst/>
                          <a:latin typeface="+mn-lt"/>
                        </a:rPr>
                        <a:t>Florida</a:t>
                      </a:r>
                    </a:p>
                  </a:txBody>
                  <a:tcPr marL="8775" marR="8775" marT="8775" marB="42123" anchor="b"/>
                </a:tc>
                <a:tc>
                  <a:txBody>
                    <a:bodyPr/>
                    <a:lstStyle/>
                    <a:p>
                      <a:pPr algn="ctr" fontAlgn="b"/>
                      <a:r>
                        <a:rPr lang="en-US" sz="1000" b="0" i="0" u="none" strike="noStrike" dirty="0">
                          <a:solidFill>
                            <a:srgbClr val="000000"/>
                          </a:solidFill>
                          <a:effectLst/>
                          <a:latin typeface="+mn-lt"/>
                        </a:rPr>
                        <a:t>496 </a:t>
                      </a:r>
                    </a:p>
                  </a:txBody>
                  <a:tcPr marL="8775" marR="8775" marT="8775" marB="42123" anchor="b"/>
                </a:tc>
                <a:tc>
                  <a:txBody>
                    <a:bodyPr/>
                    <a:lstStyle/>
                    <a:p>
                      <a:pPr algn="ctr" fontAlgn="b"/>
                      <a:r>
                        <a:rPr lang="en-US" sz="1000" b="0" i="0" u="none" strike="noStrike" dirty="0">
                          <a:solidFill>
                            <a:srgbClr val="000000"/>
                          </a:solidFill>
                          <a:effectLst/>
                          <a:latin typeface="+mn-lt"/>
                        </a:rPr>
                        <a:t>0.82%</a:t>
                      </a:r>
                    </a:p>
                  </a:txBody>
                  <a:tcPr marL="8775" marR="8775" marT="8775" marB="42123" anchor="b"/>
                </a:tc>
                <a:extLst>
                  <a:ext uri="{0D108BD9-81ED-4DB2-BD59-A6C34878D82A}">
                    <a16:rowId xmlns:a16="http://schemas.microsoft.com/office/drawing/2014/main" val="4021975877"/>
                  </a:ext>
                </a:extLst>
              </a:tr>
              <a:tr h="265405">
                <a:tc>
                  <a:txBody>
                    <a:bodyPr/>
                    <a:lstStyle/>
                    <a:p>
                      <a:pPr algn="ctr" fontAlgn="b"/>
                      <a:r>
                        <a:rPr lang="en-US" sz="800" b="0" i="0" u="none" strike="noStrike" dirty="0">
                          <a:solidFill>
                            <a:srgbClr val="000000"/>
                          </a:solidFill>
                          <a:effectLst/>
                          <a:latin typeface="+mn-lt"/>
                        </a:rPr>
                        <a:t>8</a:t>
                      </a:r>
                    </a:p>
                  </a:txBody>
                  <a:tcPr marL="7239" marR="7239" marT="7239" marB="34744" anchor="b"/>
                </a:tc>
                <a:tc>
                  <a:txBody>
                    <a:bodyPr/>
                    <a:lstStyle/>
                    <a:p>
                      <a:pPr algn="ctr" fontAlgn="b"/>
                      <a:r>
                        <a:rPr lang="en-US" sz="1000" b="0" i="0" u="none" strike="noStrike" dirty="0">
                          <a:solidFill>
                            <a:srgbClr val="000000"/>
                          </a:solidFill>
                          <a:effectLst/>
                          <a:latin typeface="+mn-lt"/>
                        </a:rPr>
                        <a:t>Texas*</a:t>
                      </a:r>
                    </a:p>
                  </a:txBody>
                  <a:tcPr marL="8775" marR="8775" marT="8775" marB="42123" anchor="b"/>
                </a:tc>
                <a:tc>
                  <a:txBody>
                    <a:bodyPr/>
                    <a:lstStyle/>
                    <a:p>
                      <a:pPr algn="ctr" fontAlgn="b"/>
                      <a:r>
                        <a:rPr lang="en-US" sz="1000" b="0" i="0" u="none" strike="noStrike" dirty="0">
                          <a:solidFill>
                            <a:srgbClr val="000000"/>
                          </a:solidFill>
                          <a:effectLst/>
                          <a:latin typeface="+mn-lt"/>
                        </a:rPr>
                        <a:t>443 </a:t>
                      </a:r>
                    </a:p>
                  </a:txBody>
                  <a:tcPr marL="8775" marR="8775" marT="8775" marB="42123" anchor="b"/>
                </a:tc>
                <a:tc>
                  <a:txBody>
                    <a:bodyPr/>
                    <a:lstStyle/>
                    <a:p>
                      <a:pPr algn="ctr" fontAlgn="b"/>
                      <a:r>
                        <a:rPr lang="en-US" sz="1000" b="0" i="0" u="none" strike="noStrike" dirty="0">
                          <a:solidFill>
                            <a:srgbClr val="000000"/>
                          </a:solidFill>
                          <a:effectLst/>
                          <a:latin typeface="+mn-lt"/>
                        </a:rPr>
                        <a:t>0.73%</a:t>
                      </a:r>
                    </a:p>
                  </a:txBody>
                  <a:tcPr marL="8775" marR="8775" marT="8775" marB="42123" anchor="b"/>
                </a:tc>
                <a:extLst>
                  <a:ext uri="{0D108BD9-81ED-4DB2-BD59-A6C34878D82A}">
                    <a16:rowId xmlns:a16="http://schemas.microsoft.com/office/drawing/2014/main" val="3796086273"/>
                  </a:ext>
                </a:extLst>
              </a:tr>
              <a:tr h="265405">
                <a:tc>
                  <a:txBody>
                    <a:bodyPr/>
                    <a:lstStyle/>
                    <a:p>
                      <a:pPr algn="ctr" fontAlgn="b"/>
                      <a:r>
                        <a:rPr lang="en-US" sz="800" b="0" i="0" u="none" strike="noStrike" dirty="0">
                          <a:solidFill>
                            <a:srgbClr val="000000"/>
                          </a:solidFill>
                          <a:effectLst/>
                          <a:latin typeface="+mn-lt"/>
                        </a:rPr>
                        <a:t>9</a:t>
                      </a:r>
                    </a:p>
                  </a:txBody>
                  <a:tcPr marL="7239" marR="7239" marT="7239" marB="34744" anchor="b"/>
                </a:tc>
                <a:tc>
                  <a:txBody>
                    <a:bodyPr/>
                    <a:lstStyle/>
                    <a:p>
                      <a:pPr algn="ctr" fontAlgn="b"/>
                      <a:r>
                        <a:rPr lang="en-US" sz="1000" b="0" i="0" u="none" strike="noStrike" dirty="0">
                          <a:solidFill>
                            <a:srgbClr val="000000"/>
                          </a:solidFill>
                          <a:effectLst/>
                          <a:latin typeface="+mn-lt"/>
                        </a:rPr>
                        <a:t>Georgia*</a:t>
                      </a:r>
                    </a:p>
                  </a:txBody>
                  <a:tcPr marL="8775" marR="8775" marT="8775" marB="42123" anchor="b"/>
                </a:tc>
                <a:tc>
                  <a:txBody>
                    <a:bodyPr/>
                    <a:lstStyle/>
                    <a:p>
                      <a:pPr algn="ctr" fontAlgn="b"/>
                      <a:r>
                        <a:rPr lang="en-US" sz="1000" b="0" i="0" u="none" strike="noStrike" dirty="0">
                          <a:solidFill>
                            <a:srgbClr val="000000"/>
                          </a:solidFill>
                          <a:effectLst/>
                          <a:latin typeface="+mn-lt"/>
                        </a:rPr>
                        <a:t>424 </a:t>
                      </a:r>
                    </a:p>
                  </a:txBody>
                  <a:tcPr marL="8775" marR="8775" marT="8775" marB="42123" anchor="b"/>
                </a:tc>
                <a:tc>
                  <a:txBody>
                    <a:bodyPr/>
                    <a:lstStyle/>
                    <a:p>
                      <a:pPr algn="ctr" fontAlgn="b"/>
                      <a:r>
                        <a:rPr lang="en-US" sz="1000" b="0" i="0" u="none" strike="noStrike" dirty="0">
                          <a:solidFill>
                            <a:srgbClr val="000000"/>
                          </a:solidFill>
                          <a:effectLst/>
                          <a:latin typeface="+mn-lt"/>
                        </a:rPr>
                        <a:t>0.70%</a:t>
                      </a:r>
                    </a:p>
                  </a:txBody>
                  <a:tcPr marL="8775" marR="8775" marT="8775" marB="42123" anchor="b"/>
                </a:tc>
                <a:extLst>
                  <a:ext uri="{0D108BD9-81ED-4DB2-BD59-A6C34878D82A}">
                    <a16:rowId xmlns:a16="http://schemas.microsoft.com/office/drawing/2014/main" val="802996534"/>
                  </a:ext>
                </a:extLst>
              </a:tr>
              <a:tr h="265405">
                <a:tc>
                  <a:txBody>
                    <a:bodyPr/>
                    <a:lstStyle/>
                    <a:p>
                      <a:pPr algn="ctr" fontAlgn="ctr"/>
                      <a:r>
                        <a:rPr lang="en-US" sz="800" b="0" i="0" u="none" strike="noStrike" dirty="0">
                          <a:solidFill>
                            <a:srgbClr val="000000"/>
                          </a:solidFill>
                          <a:effectLst/>
                          <a:latin typeface="+mn-lt"/>
                        </a:rPr>
                        <a:t>10</a:t>
                      </a:r>
                    </a:p>
                  </a:txBody>
                  <a:tcPr marL="6864" marR="6864" marT="6864" marB="0" anchor="ctr"/>
                </a:tc>
                <a:tc>
                  <a:txBody>
                    <a:bodyPr/>
                    <a:lstStyle/>
                    <a:p>
                      <a:pPr algn="ctr" fontAlgn="b"/>
                      <a:r>
                        <a:rPr lang="en-US" sz="1000" b="0" i="0" u="none" strike="noStrike" dirty="0">
                          <a:solidFill>
                            <a:srgbClr val="000000"/>
                          </a:solidFill>
                          <a:effectLst/>
                          <a:latin typeface="+mn-lt"/>
                        </a:rPr>
                        <a:t>California*</a:t>
                      </a:r>
                    </a:p>
                  </a:txBody>
                  <a:tcPr marL="8775" marR="8775" marT="8775" marB="42123" anchor="b"/>
                </a:tc>
                <a:tc>
                  <a:txBody>
                    <a:bodyPr/>
                    <a:lstStyle/>
                    <a:p>
                      <a:pPr algn="ctr" fontAlgn="b"/>
                      <a:r>
                        <a:rPr lang="en-US" sz="1000" b="0" i="0" u="none" strike="noStrike" dirty="0">
                          <a:solidFill>
                            <a:srgbClr val="000000"/>
                          </a:solidFill>
                          <a:effectLst/>
                          <a:latin typeface="+mn-lt"/>
                        </a:rPr>
                        <a:t>398 </a:t>
                      </a:r>
                    </a:p>
                  </a:txBody>
                  <a:tcPr marL="8775" marR="8775" marT="8775" marB="42123" anchor="b"/>
                </a:tc>
                <a:tc>
                  <a:txBody>
                    <a:bodyPr/>
                    <a:lstStyle/>
                    <a:p>
                      <a:pPr algn="ctr" fontAlgn="b"/>
                      <a:r>
                        <a:rPr lang="en-US" sz="1000" b="0" i="0" u="none" strike="noStrike" dirty="0">
                          <a:solidFill>
                            <a:srgbClr val="000000"/>
                          </a:solidFill>
                          <a:effectLst/>
                          <a:latin typeface="+mn-lt"/>
                        </a:rPr>
                        <a:t>0.66%</a:t>
                      </a:r>
                    </a:p>
                  </a:txBody>
                  <a:tcPr marL="8775" marR="8775" marT="8775" marB="42123" anchor="b"/>
                </a:tc>
                <a:extLst>
                  <a:ext uri="{0D108BD9-81ED-4DB2-BD59-A6C34878D82A}">
                    <a16:rowId xmlns:a16="http://schemas.microsoft.com/office/drawing/2014/main" val="1387633459"/>
                  </a:ext>
                </a:extLst>
              </a:tr>
              <a:tr h="265405">
                <a:tc>
                  <a:txBody>
                    <a:bodyPr/>
                    <a:lstStyle/>
                    <a:p>
                      <a:pPr algn="ctr" fontAlgn="ctr"/>
                      <a:r>
                        <a:rPr lang="en-US" sz="800" b="0" i="0" u="none" strike="noStrike" dirty="0">
                          <a:solidFill>
                            <a:srgbClr val="000000"/>
                          </a:solidFill>
                          <a:effectLst/>
                          <a:latin typeface="+mn-lt"/>
                        </a:rPr>
                        <a:t>-</a:t>
                      </a:r>
                    </a:p>
                  </a:txBody>
                  <a:tcPr marL="6864" marR="6864" marT="6864" marB="0" anchor="ctr"/>
                </a:tc>
                <a:tc>
                  <a:txBody>
                    <a:bodyPr/>
                    <a:lstStyle/>
                    <a:p>
                      <a:pPr algn="ctr" fontAlgn="b"/>
                      <a:r>
                        <a:rPr lang="en-US" sz="1000" b="0" i="0" u="none" strike="noStrike" dirty="0">
                          <a:solidFill>
                            <a:srgbClr val="000000"/>
                          </a:solidFill>
                          <a:effectLst/>
                          <a:latin typeface="+mn-lt"/>
                        </a:rPr>
                        <a:t>All Other States</a:t>
                      </a:r>
                    </a:p>
                  </a:txBody>
                  <a:tcPr marL="8775" marR="8775" marT="8775" marB="42123" anchor="b"/>
                </a:tc>
                <a:tc>
                  <a:txBody>
                    <a:bodyPr/>
                    <a:lstStyle/>
                    <a:p>
                      <a:pPr algn="ctr" fontAlgn="b"/>
                      <a:r>
                        <a:rPr lang="en-US" sz="1000" b="0" i="0" u="none" strike="noStrike" dirty="0">
                          <a:solidFill>
                            <a:srgbClr val="000000"/>
                          </a:solidFill>
                          <a:effectLst/>
                          <a:latin typeface="+mn-lt"/>
                        </a:rPr>
                        <a:t>4,317 </a:t>
                      </a:r>
                    </a:p>
                  </a:txBody>
                  <a:tcPr marL="8775" marR="8775" marT="8775" marB="42123" anchor="b"/>
                </a:tc>
                <a:tc>
                  <a:txBody>
                    <a:bodyPr/>
                    <a:lstStyle/>
                    <a:p>
                      <a:pPr algn="ctr" fontAlgn="b"/>
                      <a:r>
                        <a:rPr lang="en-US" sz="1000" b="0" i="0" u="none" strike="noStrike" dirty="0">
                          <a:solidFill>
                            <a:srgbClr val="000000"/>
                          </a:solidFill>
                          <a:effectLst/>
                          <a:latin typeface="+mn-lt"/>
                        </a:rPr>
                        <a:t>7.14%</a:t>
                      </a:r>
                    </a:p>
                  </a:txBody>
                  <a:tcPr marL="8775" marR="8775" marT="8775" marB="42123" anchor="b"/>
                </a:tc>
                <a:extLst>
                  <a:ext uri="{0D108BD9-81ED-4DB2-BD59-A6C34878D82A}">
                    <a16:rowId xmlns:a16="http://schemas.microsoft.com/office/drawing/2014/main" val="409488625"/>
                  </a:ext>
                </a:extLst>
              </a:tr>
            </a:tbl>
          </a:graphicData>
        </a:graphic>
      </p:graphicFrame>
      <p:sp>
        <p:nvSpPr>
          <p:cNvPr id="9" name="TextBox 8">
            <a:extLst>
              <a:ext uri="{FF2B5EF4-FFF2-40B4-BE49-F238E27FC236}">
                <a16:creationId xmlns:a16="http://schemas.microsoft.com/office/drawing/2014/main" id="{CFE02D67-DFB4-4999-894D-75A7DBC554B4}"/>
              </a:ext>
            </a:extLst>
          </p:cNvPr>
          <p:cNvSpPr txBox="1"/>
          <p:nvPr/>
        </p:nvSpPr>
        <p:spPr>
          <a:xfrm>
            <a:off x="7623917" y="1860646"/>
            <a:ext cx="1238574" cy="1107996"/>
          </a:xfrm>
          <a:prstGeom prst="rect">
            <a:avLst/>
          </a:prstGeom>
          <a:noFill/>
        </p:spPr>
        <p:txBody>
          <a:bodyPr wrap="square" rtlCol="0">
            <a:spAutoFit/>
          </a:bodyPr>
          <a:lstStyle/>
          <a:p>
            <a:r>
              <a:rPr lang="en-US" sz="800" b="0" i="0" u="none" strike="noStrike" dirty="0">
                <a:solidFill>
                  <a:srgbClr val="000000"/>
                </a:solidFill>
                <a:effectLst/>
                <a:latin typeface="+mn-lt"/>
              </a:rPr>
              <a:t>Note: Only includes first-time in college students who graduated high school within 12 months of enrolling</a:t>
            </a:r>
          </a:p>
          <a:p>
            <a:endParaRPr lang="en-US" dirty="0"/>
          </a:p>
        </p:txBody>
      </p:sp>
    </p:spTree>
    <p:extLst>
      <p:ext uri="{BB962C8B-B14F-4D97-AF65-F5344CB8AC3E}">
        <p14:creationId xmlns:p14="http://schemas.microsoft.com/office/powerpoint/2010/main" val="30336120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64AB37-2B4E-D14C-9364-1571AEAB4529}"/>
              </a:ext>
            </a:extLst>
          </p:cNvPr>
          <p:cNvSpPr>
            <a:spLocks noGrp="1"/>
          </p:cNvSpPr>
          <p:nvPr>
            <p:ph type="sldNum" sz="quarter" idx="10"/>
          </p:nvPr>
        </p:nvSpPr>
        <p:spPr/>
        <p:txBody>
          <a:bodyPr/>
          <a:lstStyle/>
          <a:p>
            <a:fld id="{04E195D4-3F35-4E05-B500-7E7FD17C6DB3}" type="slidenum">
              <a:rPr lang="en-US" smtClean="0"/>
              <a:pPr/>
              <a:t>38</a:t>
            </a:fld>
            <a:endParaRPr lang="en-US" dirty="0"/>
          </a:p>
        </p:txBody>
      </p:sp>
      <p:sp>
        <p:nvSpPr>
          <p:cNvPr id="4" name="Title 3">
            <a:extLst>
              <a:ext uri="{FF2B5EF4-FFF2-40B4-BE49-F238E27FC236}">
                <a16:creationId xmlns:a16="http://schemas.microsoft.com/office/drawing/2014/main" id="{97C5D0B3-69D8-DF4F-ADF4-544B17FB14F4}"/>
              </a:ext>
            </a:extLst>
          </p:cNvPr>
          <p:cNvSpPr>
            <a:spLocks noGrp="1"/>
          </p:cNvSpPr>
          <p:nvPr>
            <p:ph type="title"/>
          </p:nvPr>
        </p:nvSpPr>
        <p:spPr/>
        <p:txBody>
          <a:bodyPr>
            <a:normAutofit/>
          </a:bodyPr>
          <a:lstStyle/>
          <a:p>
            <a:r>
              <a:rPr lang="en-US" sz="2000" dirty="0"/>
              <a:t>Appendix: Sample Data of Accepted Students that Enroll Elsewhere</a:t>
            </a:r>
          </a:p>
        </p:txBody>
      </p:sp>
      <p:sp>
        <p:nvSpPr>
          <p:cNvPr id="5" name="Content Placeholder 2">
            <a:extLst>
              <a:ext uri="{FF2B5EF4-FFF2-40B4-BE49-F238E27FC236}">
                <a16:creationId xmlns:a16="http://schemas.microsoft.com/office/drawing/2014/main" id="{86E6A2DA-381A-B14D-B9AF-014357225307}"/>
              </a:ext>
            </a:extLst>
          </p:cNvPr>
          <p:cNvSpPr txBox="1">
            <a:spLocks/>
          </p:cNvSpPr>
          <p:nvPr/>
        </p:nvSpPr>
        <p:spPr>
          <a:xfrm>
            <a:off x="688732" y="4565020"/>
            <a:ext cx="4609409" cy="254000"/>
          </a:xfrm>
          <a:prstGeom prst="rect">
            <a:avLst/>
          </a:prstGeom>
        </p:spPr>
        <p:txBody>
          <a:bodyPr>
            <a:normAutofit/>
          </a:bodyPr>
          <a:lstStyle>
            <a:lvl1pPr marL="457200" marR="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3200" kern="1200" baseline="0">
                <a:solidFill>
                  <a:srgbClr val="000000"/>
                </a:solidFill>
                <a:latin typeface="Franklin Gothic Medium Cond" panose="020B0606030402020204" pitchFamily="34" charset="0"/>
                <a:ea typeface="+mn-ea"/>
                <a:cs typeface="+mn-cs"/>
              </a:defRPr>
            </a:lvl1pPr>
            <a:lvl2pPr marL="800100" indent="-342900" algn="l" defTabSz="914400" rtl="0" eaLnBrk="1" latinLnBrk="0" hangingPunct="1">
              <a:spcBef>
                <a:spcPct val="20000"/>
              </a:spcBef>
              <a:buFont typeface="Arial" panose="020B0604020202020204" pitchFamily="34" charset="0"/>
              <a:buChar char="•"/>
              <a:defRPr sz="2400" kern="1200" baseline="0">
                <a:solidFill>
                  <a:srgbClr val="20558A"/>
                </a:solidFill>
                <a:latin typeface="Franklin Gothic Medium Cond" panose="020B06060304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rgbClr val="747679"/>
                </a:solidFill>
                <a:latin typeface="Franklin Gothic Book" panose="020B0503020102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 indent="0">
              <a:buFont typeface="Arial" panose="020B0604020202020204" pitchFamily="34" charset="0"/>
              <a:buNone/>
            </a:pPr>
            <a:r>
              <a:rPr lang="en-US" sz="800" dirty="0"/>
              <a:t>Sources: JMU survey of non-enrolling students and UVA-specific data from National Student Clearinghouse.</a:t>
            </a:r>
          </a:p>
          <a:p>
            <a:pPr marL="114300" indent="0">
              <a:buFont typeface="Arial" panose="020B0604020202020204" pitchFamily="34" charset="0"/>
              <a:buNone/>
            </a:pPr>
            <a:endParaRPr lang="en-US" sz="800" dirty="0"/>
          </a:p>
        </p:txBody>
      </p:sp>
      <p:sp>
        <p:nvSpPr>
          <p:cNvPr id="10" name="Content Placeholder 2">
            <a:extLst>
              <a:ext uri="{FF2B5EF4-FFF2-40B4-BE49-F238E27FC236}">
                <a16:creationId xmlns:a16="http://schemas.microsoft.com/office/drawing/2014/main" id="{CFAB07B9-2453-2446-8AD8-17368727CC80}"/>
              </a:ext>
            </a:extLst>
          </p:cNvPr>
          <p:cNvSpPr>
            <a:spLocks noGrp="1"/>
          </p:cNvSpPr>
          <p:nvPr>
            <p:ph idx="1"/>
          </p:nvPr>
        </p:nvSpPr>
        <p:spPr>
          <a:xfrm>
            <a:off x="610359" y="1018472"/>
            <a:ext cx="7543800" cy="3377817"/>
          </a:xfrm>
        </p:spPr>
        <p:txBody>
          <a:bodyPr/>
          <a:lstStyle/>
          <a:p>
            <a:pPr marL="114300" indent="0">
              <a:buNone/>
            </a:pPr>
            <a:r>
              <a:rPr lang="en-US" sz="2800" dirty="0"/>
              <a:t>Key Takeaways:</a:t>
            </a:r>
            <a:endParaRPr lang="en-US" sz="2800" dirty="0">
              <a:ea typeface="Palatino Linotype" panose="02040502050505030304" pitchFamily="18" charset="0"/>
              <a:cs typeface="Palatino Linotype" panose="02040502050505030304" pitchFamily="18" charset="0"/>
            </a:endParaRPr>
          </a:p>
          <a:p>
            <a:pPr marL="114300" indent="0">
              <a:buNone/>
            </a:pPr>
            <a:endParaRPr lang="en-US" sz="800" dirty="0">
              <a:ea typeface="Palatino Linotype" panose="02040502050505030304" pitchFamily="18" charset="0"/>
              <a:cs typeface="Palatino Linotype" panose="02040502050505030304" pitchFamily="18" charset="0"/>
            </a:endParaRPr>
          </a:p>
          <a:p>
            <a:pPr marL="114300" indent="0">
              <a:buNone/>
            </a:pPr>
            <a:r>
              <a:rPr lang="en-US" sz="1800" dirty="0">
                <a:ea typeface="Palatino Linotype" panose="02040502050505030304" pitchFamily="18" charset="0"/>
                <a:cs typeface="Palatino Linotype" panose="02040502050505030304" pitchFamily="18" charset="0"/>
              </a:rPr>
              <a:t>In-state and out-of-state enrollment impact enrollment at Virginia’s higher education institutions in different but important ways.</a:t>
            </a:r>
          </a:p>
          <a:p>
            <a:pPr marL="114300" indent="0">
              <a:buNone/>
            </a:pPr>
            <a:endParaRPr lang="en-US" sz="1800" dirty="0">
              <a:ea typeface="Palatino Linotype" panose="02040502050505030304" pitchFamily="18" charset="0"/>
              <a:cs typeface="Palatino Linotype" panose="02040502050505030304" pitchFamily="18" charset="0"/>
            </a:endParaRPr>
          </a:p>
          <a:p>
            <a:pPr marL="114300" indent="0">
              <a:buNone/>
            </a:pPr>
            <a:r>
              <a:rPr lang="en-US" sz="1800" dirty="0">
                <a:ea typeface="Palatino Linotype" panose="02040502050505030304" pitchFamily="18" charset="0"/>
                <a:cs typeface="Palatino Linotype" panose="02040502050505030304" pitchFamily="18" charset="0"/>
              </a:rPr>
              <a:t>In the case of JMU data, JMU’s biggest competitor is in-state, Virginia Tech. For example, in 2021, 540 students who were accepted at JMU enrolled at Virginia Tech. UVA data suggest that many of its biggest competitors are out-of-state (i.e., Notre Dame, George Tech, etc.). </a:t>
            </a:r>
          </a:p>
        </p:txBody>
      </p:sp>
    </p:spTree>
    <p:extLst>
      <p:ext uri="{BB962C8B-B14F-4D97-AF65-F5344CB8AC3E}">
        <p14:creationId xmlns:p14="http://schemas.microsoft.com/office/powerpoint/2010/main" val="2441483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64AB37-2B4E-D14C-9364-1571AEAB4529}"/>
              </a:ext>
            </a:extLst>
          </p:cNvPr>
          <p:cNvSpPr>
            <a:spLocks noGrp="1"/>
          </p:cNvSpPr>
          <p:nvPr>
            <p:ph type="sldNum" sz="quarter" idx="10"/>
          </p:nvPr>
        </p:nvSpPr>
        <p:spPr/>
        <p:txBody>
          <a:bodyPr/>
          <a:lstStyle/>
          <a:p>
            <a:fld id="{04E195D4-3F35-4E05-B500-7E7FD17C6DB3}" type="slidenum">
              <a:rPr lang="en-US" smtClean="0"/>
              <a:pPr/>
              <a:t>3</a:t>
            </a:fld>
            <a:endParaRPr lang="en-US" dirty="0"/>
          </a:p>
        </p:txBody>
      </p:sp>
      <p:sp>
        <p:nvSpPr>
          <p:cNvPr id="4" name="Title 3">
            <a:extLst>
              <a:ext uri="{FF2B5EF4-FFF2-40B4-BE49-F238E27FC236}">
                <a16:creationId xmlns:a16="http://schemas.microsoft.com/office/drawing/2014/main" id="{97C5D0B3-69D8-DF4F-ADF4-544B17FB14F4}"/>
              </a:ext>
            </a:extLst>
          </p:cNvPr>
          <p:cNvSpPr>
            <a:spLocks noGrp="1"/>
          </p:cNvSpPr>
          <p:nvPr>
            <p:ph type="title"/>
          </p:nvPr>
        </p:nvSpPr>
        <p:spPr/>
        <p:txBody>
          <a:bodyPr>
            <a:normAutofit/>
          </a:bodyPr>
          <a:lstStyle/>
          <a:p>
            <a:r>
              <a:rPr lang="en-US" sz="3200" dirty="0"/>
              <a:t>Appendix: SCHEV’s Duties</a:t>
            </a:r>
          </a:p>
        </p:txBody>
      </p:sp>
      <p:sp>
        <p:nvSpPr>
          <p:cNvPr id="10" name="Content Placeholder 2">
            <a:extLst>
              <a:ext uri="{FF2B5EF4-FFF2-40B4-BE49-F238E27FC236}">
                <a16:creationId xmlns:a16="http://schemas.microsoft.com/office/drawing/2014/main" id="{23CBAF57-1FB7-479F-A7F4-C2D9F57A9678}"/>
              </a:ext>
            </a:extLst>
          </p:cNvPr>
          <p:cNvSpPr txBox="1">
            <a:spLocks/>
          </p:cNvSpPr>
          <p:nvPr/>
        </p:nvSpPr>
        <p:spPr>
          <a:xfrm>
            <a:off x="284521" y="1033828"/>
            <a:ext cx="8016182" cy="3783317"/>
          </a:xfrm>
          <a:prstGeom prst="rect">
            <a:avLst/>
          </a:prstGeom>
        </p:spPr>
        <p:txBody>
          <a:bodyPr>
            <a:normAutofit fontScale="92500" lnSpcReduction="20000"/>
          </a:bodyPr>
          <a:lstStyle>
            <a:lvl1pPr marL="457200" marR="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3200" kern="1200" baseline="0">
                <a:solidFill>
                  <a:srgbClr val="000000"/>
                </a:solidFill>
                <a:latin typeface="Franklin Gothic Medium Cond" panose="020B0606030402020204" pitchFamily="34" charset="0"/>
                <a:ea typeface="+mn-ea"/>
                <a:cs typeface="+mn-cs"/>
              </a:defRPr>
            </a:lvl1pPr>
            <a:lvl2pPr marL="800100" indent="-342900" algn="l" defTabSz="914400" rtl="0" eaLnBrk="1" latinLnBrk="0" hangingPunct="1">
              <a:spcBef>
                <a:spcPct val="20000"/>
              </a:spcBef>
              <a:buFont typeface="Arial" panose="020B0604020202020204" pitchFamily="34" charset="0"/>
              <a:buChar char="•"/>
              <a:defRPr sz="2400" kern="1200" baseline="0">
                <a:solidFill>
                  <a:srgbClr val="20558A"/>
                </a:solidFill>
                <a:latin typeface="Franklin Gothic Medium Cond" panose="020B06060304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rgbClr val="747679"/>
                </a:solidFill>
                <a:latin typeface="Franklin Gothic Book" panose="020B0503020102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indent="0">
              <a:lnSpc>
                <a:spcPct val="107000"/>
              </a:lnSpc>
              <a:spcBef>
                <a:spcPts val="0"/>
              </a:spcBef>
              <a:spcAft>
                <a:spcPts val="0"/>
              </a:spcAft>
              <a:buNone/>
            </a:pPr>
            <a:r>
              <a:rPr lang="en-US" sz="1800" dirty="0">
                <a:effectLst/>
                <a:ea typeface="Times New Roman" panose="02020603050405020304" pitchFamily="18" charset="0"/>
                <a:cs typeface="Times New Roman" panose="02020603050405020304" pitchFamily="18" charset="0"/>
              </a:rPr>
              <a:t>SCHEV's duties for enrollment projections (Code of Virginia)</a:t>
            </a:r>
          </a:p>
          <a:p>
            <a:pPr marL="0" marR="0" indent="0">
              <a:lnSpc>
                <a:spcPct val="107000"/>
              </a:lnSpc>
              <a:spcBef>
                <a:spcPts val="0"/>
              </a:spcBef>
              <a:spcAft>
                <a:spcPts val="0"/>
              </a:spcAft>
              <a:buNone/>
            </a:pPr>
            <a:endParaRPr lang="en-US" sz="1800" dirty="0">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800" u="sng" dirty="0">
                <a:solidFill>
                  <a:srgbClr val="1155CC"/>
                </a:solidFill>
                <a:effectLst/>
                <a:ea typeface="Times New Roman" panose="02020603050405020304" pitchFamily="18" charset="0"/>
                <a:cs typeface="Times New Roman" panose="02020603050405020304" pitchFamily="18" charset="0"/>
                <a:hlinkClick r:id="rId3"/>
              </a:rPr>
              <a:t>https://law.lis.virginia.gov/vacode/23.1-203/</a:t>
            </a:r>
            <a:endParaRPr lang="en-US" sz="1800" dirty="0">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800" dirty="0">
                <a:solidFill>
                  <a:srgbClr val="444444"/>
                </a:solidFill>
                <a:effectLst/>
                <a:ea typeface="Times New Roman" panose="02020603050405020304" pitchFamily="18" charset="0"/>
                <a:cs typeface="Times New Roman" panose="02020603050405020304" pitchFamily="18" charset="0"/>
              </a:rPr>
              <a:t>4. Review and approve or disapprove all enrollment projections proposed by each public institution of higher education. The Council's projections shall be organized numerically by level of enrollment and shall be used solely for budgetary, fiscal, and strategic planning purposes. The Council shall develop estimates of the number of degrees to be awarded by each public institution of higher education and include those estimates in its reports of enrollment projections. The student admissions policies for such institutions and their specific programs shall remain the sole responsibility of the individual governing boards but all baccalaureate public institutions of higher education shall adopt dual admissions policies with comprehensive community colleges as required by § </a:t>
            </a:r>
            <a:r>
              <a:rPr lang="en-US" sz="1800" u="sng" dirty="0">
                <a:solidFill>
                  <a:srgbClr val="3498DB"/>
                </a:solidFill>
                <a:effectLst/>
                <a:ea typeface="Times New Roman" panose="02020603050405020304" pitchFamily="18" charset="0"/>
                <a:cs typeface="Times New Roman" panose="02020603050405020304" pitchFamily="18" charset="0"/>
                <a:hlinkClick r:id="rId4"/>
              </a:rPr>
              <a:t>23.1-907</a:t>
            </a:r>
            <a:r>
              <a:rPr lang="en-US" sz="1800" dirty="0">
                <a:solidFill>
                  <a:srgbClr val="444444"/>
                </a:solidFill>
                <a:effectLst/>
                <a:ea typeface="Times New Roman" panose="02020603050405020304" pitchFamily="18" charset="0"/>
                <a:cs typeface="Times New Roman" panose="02020603050405020304" pitchFamily="18" charset="0"/>
              </a:rPr>
              <a:t>.</a:t>
            </a:r>
            <a:endParaRPr lang="en-US" sz="1800" dirty="0">
              <a:effectLs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14300" indent="0">
              <a:buNone/>
            </a:pPr>
            <a:r>
              <a:rPr lang="en-US" sz="1800" dirty="0">
                <a:solidFill>
                  <a:srgbClr val="444444"/>
                </a:solidFill>
                <a:effectLst/>
                <a:latin typeface="Times" panose="02020603050405020304" pitchFamily="18" charset="0"/>
                <a:ea typeface="Times New Roman" panose="02020603050405020304" pitchFamily="18" charset="0"/>
              </a:rPr>
              <a:t/>
            </a:r>
            <a:br>
              <a:rPr lang="en-US" sz="1800" dirty="0">
                <a:solidFill>
                  <a:srgbClr val="444444"/>
                </a:solidFill>
                <a:effectLst/>
                <a:latin typeface="Times" panose="02020603050405020304" pitchFamily="18" charset="0"/>
                <a:ea typeface="Times New Roman" panose="02020603050405020304" pitchFamily="18" charset="0"/>
              </a:rPr>
            </a:br>
            <a:r>
              <a:rPr lang="en-US" sz="1800" dirty="0">
                <a:effectLst/>
                <a:latin typeface="Tahoma" panose="020B0604030504040204" pitchFamily="34" charset="0"/>
                <a:ea typeface="Times New Roman" panose="02020603050405020304" pitchFamily="18" charset="0"/>
              </a:rPr>
              <a:t/>
            </a:r>
            <a:br>
              <a:rPr lang="en-US" sz="1800" dirty="0">
                <a:effectLst/>
                <a:latin typeface="Tahoma" panose="020B0604030504040204" pitchFamily="34" charset="0"/>
                <a:ea typeface="Times New Roman" panose="02020603050405020304" pitchFamily="18" charset="0"/>
              </a:rPr>
            </a:br>
            <a:endParaRPr lang="en-US" sz="1800" dirty="0"/>
          </a:p>
        </p:txBody>
      </p:sp>
    </p:spTree>
    <p:extLst>
      <p:ext uri="{BB962C8B-B14F-4D97-AF65-F5344CB8AC3E}">
        <p14:creationId xmlns:p14="http://schemas.microsoft.com/office/powerpoint/2010/main" val="39615549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64AB37-2B4E-D14C-9364-1571AEAB4529}"/>
              </a:ext>
            </a:extLst>
          </p:cNvPr>
          <p:cNvSpPr>
            <a:spLocks noGrp="1"/>
          </p:cNvSpPr>
          <p:nvPr>
            <p:ph type="sldNum" sz="quarter" idx="10"/>
          </p:nvPr>
        </p:nvSpPr>
        <p:spPr/>
        <p:txBody>
          <a:bodyPr/>
          <a:lstStyle/>
          <a:p>
            <a:fld id="{04E195D4-3F35-4E05-B500-7E7FD17C6DB3}" type="slidenum">
              <a:rPr lang="en-US" smtClean="0"/>
              <a:pPr/>
              <a:t>39</a:t>
            </a:fld>
            <a:endParaRPr lang="en-US" dirty="0"/>
          </a:p>
        </p:txBody>
      </p:sp>
      <p:sp>
        <p:nvSpPr>
          <p:cNvPr id="4" name="Title 3">
            <a:extLst>
              <a:ext uri="{FF2B5EF4-FFF2-40B4-BE49-F238E27FC236}">
                <a16:creationId xmlns:a16="http://schemas.microsoft.com/office/drawing/2014/main" id="{97C5D0B3-69D8-DF4F-ADF4-544B17FB14F4}"/>
              </a:ext>
            </a:extLst>
          </p:cNvPr>
          <p:cNvSpPr>
            <a:spLocks noGrp="1"/>
          </p:cNvSpPr>
          <p:nvPr>
            <p:ph type="title"/>
          </p:nvPr>
        </p:nvSpPr>
        <p:spPr/>
        <p:txBody>
          <a:bodyPr>
            <a:normAutofit/>
          </a:bodyPr>
          <a:lstStyle/>
          <a:p>
            <a:r>
              <a:rPr lang="en-US" sz="2000" dirty="0"/>
              <a:t>Sample Data of Accepted Students that Enroll Elsewhere, cont’d. </a:t>
            </a:r>
          </a:p>
        </p:txBody>
      </p:sp>
      <p:sp>
        <p:nvSpPr>
          <p:cNvPr id="5" name="Content Placeholder 2">
            <a:extLst>
              <a:ext uri="{FF2B5EF4-FFF2-40B4-BE49-F238E27FC236}">
                <a16:creationId xmlns:a16="http://schemas.microsoft.com/office/drawing/2014/main" id="{86E6A2DA-381A-B14D-B9AF-014357225307}"/>
              </a:ext>
            </a:extLst>
          </p:cNvPr>
          <p:cNvSpPr txBox="1">
            <a:spLocks/>
          </p:cNvSpPr>
          <p:nvPr/>
        </p:nvSpPr>
        <p:spPr>
          <a:xfrm>
            <a:off x="1429095" y="4536987"/>
            <a:ext cx="4609409" cy="254000"/>
          </a:xfrm>
          <a:prstGeom prst="rect">
            <a:avLst/>
          </a:prstGeom>
        </p:spPr>
        <p:txBody>
          <a:bodyPr vert="horz">
            <a:normAutofit/>
          </a:bodyPr>
          <a:lstStyle>
            <a:lvl1pPr marL="457200" marR="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3200" kern="1200" baseline="0">
                <a:solidFill>
                  <a:srgbClr val="000000"/>
                </a:solidFill>
                <a:latin typeface="Franklin Gothic Medium Cond" panose="020B0606030402020204" pitchFamily="34" charset="0"/>
                <a:ea typeface="+mn-ea"/>
                <a:cs typeface="+mn-cs"/>
              </a:defRPr>
            </a:lvl1pPr>
            <a:lvl2pPr marL="800100" indent="-342900" algn="l" defTabSz="914400" rtl="0" eaLnBrk="1" latinLnBrk="0" hangingPunct="1">
              <a:spcBef>
                <a:spcPct val="20000"/>
              </a:spcBef>
              <a:buFont typeface="Arial" panose="020B0604020202020204" pitchFamily="34" charset="0"/>
              <a:buChar char="•"/>
              <a:defRPr sz="2400" kern="1200" baseline="0">
                <a:solidFill>
                  <a:srgbClr val="20558A"/>
                </a:solidFill>
                <a:latin typeface="Franklin Gothic Medium Cond" panose="020B06060304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rgbClr val="747679"/>
                </a:solidFill>
                <a:latin typeface="Franklin Gothic Book" panose="020B0503020102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 indent="0">
              <a:buFont typeface="Arial" panose="020B0604020202020204" pitchFamily="34" charset="0"/>
              <a:buNone/>
            </a:pPr>
            <a:r>
              <a:rPr lang="en-US" sz="800" dirty="0"/>
              <a:t>Sources: JMU survey of non-enrolling students and UVA-specific data from National Student Clearinghouse.</a:t>
            </a:r>
          </a:p>
          <a:p>
            <a:pPr marL="114300" indent="0">
              <a:buFont typeface="Arial" panose="020B0604020202020204" pitchFamily="34" charset="0"/>
              <a:buNone/>
            </a:pPr>
            <a:endParaRPr lang="en-US" sz="800" dirty="0"/>
          </a:p>
        </p:txBody>
      </p:sp>
      <p:graphicFrame>
        <p:nvGraphicFramePr>
          <p:cNvPr id="3" name="Content Placeholder 2">
            <a:extLst>
              <a:ext uri="{FF2B5EF4-FFF2-40B4-BE49-F238E27FC236}">
                <a16:creationId xmlns:a16="http://schemas.microsoft.com/office/drawing/2014/main" id="{6ADF17AE-40A6-BF44-9DB6-19E2EB0D4431}"/>
              </a:ext>
            </a:extLst>
          </p:cNvPr>
          <p:cNvGraphicFramePr>
            <a:graphicFrameLocks noGrp="1"/>
          </p:cNvGraphicFramePr>
          <p:nvPr>
            <p:ph idx="1"/>
            <p:extLst>
              <p:ext uri="{D42A27DB-BD31-4B8C-83A1-F6EECF244321}">
                <p14:modId xmlns:p14="http://schemas.microsoft.com/office/powerpoint/2010/main" val="276949070"/>
              </p:ext>
            </p:extLst>
          </p:nvPr>
        </p:nvGraphicFramePr>
        <p:xfrm>
          <a:off x="4495800" y="953855"/>
          <a:ext cx="3650601" cy="3454142"/>
        </p:xfrm>
        <a:graphic>
          <a:graphicData uri="http://schemas.openxmlformats.org/drawingml/2006/table">
            <a:tbl>
              <a:tblPr>
                <a:tableStyleId>{5C22544A-7EE6-4342-B048-85BDC9FD1C3A}</a:tableStyleId>
              </a:tblPr>
              <a:tblGrid>
                <a:gridCol w="2373642">
                  <a:extLst>
                    <a:ext uri="{9D8B030D-6E8A-4147-A177-3AD203B41FA5}">
                      <a16:colId xmlns:a16="http://schemas.microsoft.com/office/drawing/2014/main" val="4062034143"/>
                    </a:ext>
                  </a:extLst>
                </a:gridCol>
                <a:gridCol w="672889">
                  <a:extLst>
                    <a:ext uri="{9D8B030D-6E8A-4147-A177-3AD203B41FA5}">
                      <a16:colId xmlns:a16="http://schemas.microsoft.com/office/drawing/2014/main" val="2640982828"/>
                    </a:ext>
                  </a:extLst>
                </a:gridCol>
                <a:gridCol w="604070">
                  <a:extLst>
                    <a:ext uri="{9D8B030D-6E8A-4147-A177-3AD203B41FA5}">
                      <a16:colId xmlns:a16="http://schemas.microsoft.com/office/drawing/2014/main" val="427814631"/>
                    </a:ext>
                  </a:extLst>
                </a:gridCol>
              </a:tblGrid>
              <a:tr h="211586">
                <a:tc gridSpan="3">
                  <a:txBody>
                    <a:bodyPr/>
                    <a:lstStyle/>
                    <a:p>
                      <a:pPr algn="ctr" fontAlgn="ctr"/>
                      <a:r>
                        <a:rPr lang="en-US" sz="800" b="1" i="0" u="none" strike="noStrike" dirty="0">
                          <a:solidFill>
                            <a:srgbClr val="20558A"/>
                          </a:solidFill>
                          <a:effectLst/>
                          <a:latin typeface="Calibri" panose="020F0502020204030204" pitchFamily="34" charset="0"/>
                        </a:rPr>
                        <a:t>UVA-Accepted Students Who Enrolled Elsewhere, 2022</a:t>
                      </a:r>
                    </a:p>
                  </a:txBody>
                  <a:tcPr marL="6940" marR="6940" marT="6940" marB="0" anchor="ctr"/>
                </a:tc>
                <a:tc hMerge="1">
                  <a:txBody>
                    <a:bodyPr/>
                    <a:lstStyle/>
                    <a:p>
                      <a:pPr algn="ctr" fontAlgn="ctr"/>
                      <a:endParaRPr lang="en-US" sz="900" b="1" i="0" u="none" strike="noStrike" dirty="0">
                        <a:solidFill>
                          <a:srgbClr val="000000"/>
                        </a:solidFill>
                        <a:effectLst/>
                        <a:latin typeface="Calibri" panose="020F0502020204030204" pitchFamily="34" charset="0"/>
                      </a:endParaRPr>
                    </a:p>
                  </a:txBody>
                  <a:tcPr marL="7674" marR="7674" marT="7674" marB="0" anchor="ctr"/>
                </a:tc>
                <a:tc hMerge="1">
                  <a:txBody>
                    <a:bodyPr/>
                    <a:lstStyle/>
                    <a:p>
                      <a:pPr algn="ctr" fontAlgn="ctr"/>
                      <a:endParaRPr lang="en-US" sz="900" b="1" i="0" u="none" strike="noStrike" dirty="0">
                        <a:solidFill>
                          <a:srgbClr val="000000"/>
                        </a:solidFill>
                        <a:effectLst/>
                        <a:latin typeface="Calibri" panose="020F0502020204030204" pitchFamily="34" charset="0"/>
                      </a:endParaRPr>
                    </a:p>
                  </a:txBody>
                  <a:tcPr marL="7674" marR="7674" marT="7674" marB="0" anchor="ctr"/>
                </a:tc>
                <a:extLst>
                  <a:ext uri="{0D108BD9-81ED-4DB2-BD59-A6C34878D82A}">
                    <a16:rowId xmlns:a16="http://schemas.microsoft.com/office/drawing/2014/main" val="2686342205"/>
                  </a:ext>
                </a:extLst>
              </a:tr>
              <a:tr h="356785">
                <a:tc>
                  <a:txBody>
                    <a:bodyPr/>
                    <a:lstStyle/>
                    <a:p>
                      <a:pPr algn="ctr" fontAlgn="ctr"/>
                      <a:r>
                        <a:rPr lang="en-US" sz="800" b="1" u="none" strike="noStrike" dirty="0">
                          <a:effectLst/>
                        </a:rPr>
                        <a:t>School Choice, Fall 2022</a:t>
                      </a:r>
                      <a:endParaRPr lang="en-US" sz="800" b="1" i="0" u="none" strike="noStrike" dirty="0">
                        <a:solidFill>
                          <a:srgbClr val="000000"/>
                        </a:solidFill>
                        <a:effectLst/>
                        <a:latin typeface="Calibri" panose="020F0502020204030204" pitchFamily="34" charset="0"/>
                      </a:endParaRPr>
                    </a:p>
                  </a:txBody>
                  <a:tcPr marL="6393" marR="6393" marT="6393" marB="0" anchor="ctr"/>
                </a:tc>
                <a:tc>
                  <a:txBody>
                    <a:bodyPr/>
                    <a:lstStyle/>
                    <a:p>
                      <a:pPr algn="ctr" fontAlgn="ctr"/>
                      <a:r>
                        <a:rPr lang="en-US" sz="800" b="1" u="none" strike="noStrike" dirty="0">
                          <a:effectLst/>
                        </a:rPr>
                        <a:t>College</a:t>
                      </a:r>
                      <a:br>
                        <a:rPr lang="en-US" sz="800" b="1" u="none" strike="noStrike" dirty="0">
                          <a:effectLst/>
                        </a:rPr>
                      </a:br>
                      <a:r>
                        <a:rPr lang="en-US" sz="800" b="1" u="none" strike="noStrike" dirty="0">
                          <a:effectLst/>
                        </a:rPr>
                        <a:t>State</a:t>
                      </a:r>
                      <a:endParaRPr lang="en-US" sz="800" b="1" i="0" u="none" strike="noStrike" dirty="0">
                        <a:solidFill>
                          <a:srgbClr val="000000"/>
                        </a:solidFill>
                        <a:effectLst/>
                        <a:latin typeface="Calibri" panose="020F0502020204030204" pitchFamily="34" charset="0"/>
                      </a:endParaRPr>
                    </a:p>
                  </a:txBody>
                  <a:tcPr marL="6393" marR="6393" marT="6393" marB="0" anchor="ctr"/>
                </a:tc>
                <a:tc>
                  <a:txBody>
                    <a:bodyPr/>
                    <a:lstStyle/>
                    <a:p>
                      <a:pPr algn="ctr" fontAlgn="ctr"/>
                      <a:r>
                        <a:rPr lang="en-US" sz="800" b="1" u="none" strike="noStrike" dirty="0">
                          <a:effectLst/>
                        </a:rPr>
                        <a:t>Public /</a:t>
                      </a:r>
                      <a:br>
                        <a:rPr lang="en-US" sz="800" b="1" u="none" strike="noStrike" dirty="0">
                          <a:effectLst/>
                        </a:rPr>
                      </a:br>
                      <a:r>
                        <a:rPr lang="en-US" sz="800" b="1" u="none" strike="noStrike" dirty="0">
                          <a:effectLst/>
                        </a:rPr>
                        <a:t>Private</a:t>
                      </a:r>
                      <a:endParaRPr lang="en-US" sz="800" b="1" i="0" u="none" strike="noStrike" dirty="0">
                        <a:solidFill>
                          <a:srgbClr val="000000"/>
                        </a:solidFill>
                        <a:effectLst/>
                        <a:latin typeface="Calibri" panose="020F0502020204030204" pitchFamily="34" charset="0"/>
                      </a:endParaRPr>
                    </a:p>
                  </a:txBody>
                  <a:tcPr marL="6393" marR="6393" marT="6393" marB="0" anchor="ctr"/>
                </a:tc>
                <a:extLst>
                  <a:ext uri="{0D108BD9-81ED-4DB2-BD59-A6C34878D82A}">
                    <a16:rowId xmlns:a16="http://schemas.microsoft.com/office/drawing/2014/main" val="819166177"/>
                  </a:ext>
                </a:extLst>
              </a:tr>
              <a:tr h="139355">
                <a:tc>
                  <a:txBody>
                    <a:bodyPr/>
                    <a:lstStyle/>
                    <a:p>
                      <a:pPr algn="l" fontAlgn="t"/>
                      <a:r>
                        <a:rPr lang="en-US" sz="800" u="none" strike="noStrike" dirty="0">
                          <a:effectLst/>
                        </a:rPr>
                        <a:t>Enrollment Not Reported to NSC</a:t>
                      </a:r>
                      <a:endParaRPr lang="en-US" sz="800" b="0" i="0" u="none" strike="noStrike" dirty="0">
                        <a:solidFill>
                          <a:srgbClr val="000000"/>
                        </a:solidFill>
                        <a:effectLst/>
                        <a:latin typeface="Calibri" panose="020F0502020204030204" pitchFamily="34" charset="0"/>
                      </a:endParaRPr>
                    </a:p>
                  </a:txBody>
                  <a:tcPr marL="6393" marR="6393" marT="6393" marB="0"/>
                </a:tc>
                <a:tc>
                  <a:txBody>
                    <a:bodyPr/>
                    <a:lstStyle/>
                    <a:p>
                      <a:pPr algn="ctr" fontAlgn="t"/>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6393" marR="6393" marT="6393" marB="0"/>
                </a:tc>
                <a:tc>
                  <a:txBody>
                    <a:bodyPr/>
                    <a:lstStyle/>
                    <a:p>
                      <a:pPr algn="ctr" fontAlgn="t"/>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6393" marR="6393" marT="6393" marB="0"/>
                </a:tc>
                <a:extLst>
                  <a:ext uri="{0D108BD9-81ED-4DB2-BD59-A6C34878D82A}">
                    <a16:rowId xmlns:a16="http://schemas.microsoft.com/office/drawing/2014/main" val="135423856"/>
                  </a:ext>
                </a:extLst>
              </a:tr>
              <a:tr h="139355">
                <a:tc>
                  <a:txBody>
                    <a:bodyPr/>
                    <a:lstStyle/>
                    <a:p>
                      <a:pPr algn="l" fontAlgn="t"/>
                      <a:r>
                        <a:rPr lang="en-US" sz="800" u="none" strike="noStrike" dirty="0">
                          <a:effectLst/>
                        </a:rPr>
                        <a:t>UNIVERSITY OF NOTRE DAME</a:t>
                      </a:r>
                      <a:endParaRPr lang="en-US" sz="800" b="0" i="0" u="none" strike="noStrike" dirty="0">
                        <a:solidFill>
                          <a:srgbClr val="000000"/>
                        </a:solidFill>
                        <a:effectLst/>
                        <a:latin typeface="Calibri" panose="020F0502020204030204" pitchFamily="34" charset="0"/>
                      </a:endParaRPr>
                    </a:p>
                  </a:txBody>
                  <a:tcPr marL="6393" marR="6393" marT="6393" marB="0"/>
                </a:tc>
                <a:tc>
                  <a:txBody>
                    <a:bodyPr/>
                    <a:lstStyle/>
                    <a:p>
                      <a:pPr algn="ctr" fontAlgn="t"/>
                      <a:r>
                        <a:rPr lang="en-US" sz="800" u="none" strike="noStrike" dirty="0">
                          <a:effectLst/>
                        </a:rPr>
                        <a:t>IN</a:t>
                      </a:r>
                      <a:endParaRPr lang="en-US" sz="800" b="0" i="0" u="none" strike="noStrike" dirty="0">
                        <a:solidFill>
                          <a:srgbClr val="000000"/>
                        </a:solidFill>
                        <a:effectLst/>
                        <a:latin typeface="Calibri" panose="020F0502020204030204" pitchFamily="34" charset="0"/>
                      </a:endParaRPr>
                    </a:p>
                  </a:txBody>
                  <a:tcPr marL="6393" marR="6393" marT="6393" marB="0"/>
                </a:tc>
                <a:tc>
                  <a:txBody>
                    <a:bodyPr/>
                    <a:lstStyle/>
                    <a:p>
                      <a:pPr algn="ctr" fontAlgn="t"/>
                      <a:r>
                        <a:rPr lang="en-US" sz="800" u="none" strike="noStrike" dirty="0">
                          <a:effectLst/>
                        </a:rPr>
                        <a:t>Private</a:t>
                      </a:r>
                      <a:endParaRPr lang="en-US" sz="800" b="0" i="0" u="none" strike="noStrike" dirty="0">
                        <a:solidFill>
                          <a:srgbClr val="000000"/>
                        </a:solidFill>
                        <a:effectLst/>
                        <a:latin typeface="Calibri" panose="020F0502020204030204" pitchFamily="34" charset="0"/>
                      </a:endParaRPr>
                    </a:p>
                  </a:txBody>
                  <a:tcPr marL="6393" marR="6393" marT="6393" marB="0"/>
                </a:tc>
                <a:extLst>
                  <a:ext uri="{0D108BD9-81ED-4DB2-BD59-A6C34878D82A}">
                    <a16:rowId xmlns:a16="http://schemas.microsoft.com/office/drawing/2014/main" val="192332725"/>
                  </a:ext>
                </a:extLst>
              </a:tr>
              <a:tr h="139355">
                <a:tc>
                  <a:txBody>
                    <a:bodyPr/>
                    <a:lstStyle/>
                    <a:p>
                      <a:pPr algn="l" fontAlgn="t"/>
                      <a:r>
                        <a:rPr lang="en-US" sz="800" u="none" strike="noStrike" dirty="0">
                          <a:effectLst/>
                        </a:rPr>
                        <a:t>VIRGINIA POLYTECH &amp; STATE UNIV</a:t>
                      </a:r>
                      <a:endParaRPr lang="en-US" sz="800" b="0" i="0" u="none" strike="noStrike" dirty="0">
                        <a:solidFill>
                          <a:srgbClr val="000000"/>
                        </a:solidFill>
                        <a:effectLst/>
                        <a:latin typeface="Calibri" panose="020F0502020204030204" pitchFamily="34" charset="0"/>
                      </a:endParaRPr>
                    </a:p>
                  </a:txBody>
                  <a:tcPr marL="6393" marR="6393" marT="6393" marB="0"/>
                </a:tc>
                <a:tc>
                  <a:txBody>
                    <a:bodyPr/>
                    <a:lstStyle/>
                    <a:p>
                      <a:pPr algn="ctr" fontAlgn="t"/>
                      <a:r>
                        <a:rPr lang="en-US" sz="800" u="none" strike="noStrike" dirty="0">
                          <a:effectLst/>
                        </a:rPr>
                        <a:t>VA</a:t>
                      </a:r>
                      <a:endParaRPr lang="en-US" sz="800" b="0" i="0" u="none" strike="noStrike" dirty="0">
                        <a:solidFill>
                          <a:srgbClr val="000000"/>
                        </a:solidFill>
                        <a:effectLst/>
                        <a:latin typeface="Calibri" panose="020F0502020204030204" pitchFamily="34" charset="0"/>
                      </a:endParaRPr>
                    </a:p>
                  </a:txBody>
                  <a:tcPr marL="6393" marR="6393" marT="6393" marB="0"/>
                </a:tc>
                <a:tc>
                  <a:txBody>
                    <a:bodyPr/>
                    <a:lstStyle/>
                    <a:p>
                      <a:pPr algn="ctr" fontAlgn="t"/>
                      <a:r>
                        <a:rPr lang="en-US" sz="800" u="none" strike="noStrike" dirty="0">
                          <a:effectLst/>
                        </a:rPr>
                        <a:t>Public</a:t>
                      </a:r>
                      <a:endParaRPr lang="en-US" sz="800" b="0" i="0" u="none" strike="noStrike" dirty="0">
                        <a:solidFill>
                          <a:srgbClr val="000000"/>
                        </a:solidFill>
                        <a:effectLst/>
                        <a:latin typeface="Calibri" panose="020F0502020204030204" pitchFamily="34" charset="0"/>
                      </a:endParaRPr>
                    </a:p>
                  </a:txBody>
                  <a:tcPr marL="6393" marR="6393" marT="6393" marB="0"/>
                </a:tc>
                <a:extLst>
                  <a:ext uri="{0D108BD9-81ED-4DB2-BD59-A6C34878D82A}">
                    <a16:rowId xmlns:a16="http://schemas.microsoft.com/office/drawing/2014/main" val="3133515092"/>
                  </a:ext>
                </a:extLst>
              </a:tr>
              <a:tr h="139355">
                <a:tc>
                  <a:txBody>
                    <a:bodyPr/>
                    <a:lstStyle/>
                    <a:p>
                      <a:pPr algn="l" fontAlgn="t"/>
                      <a:r>
                        <a:rPr lang="en-US" sz="800" u="none" strike="noStrike" dirty="0">
                          <a:effectLst/>
                        </a:rPr>
                        <a:t>GEORGIA INSTITUTE OF TECHNOLOGY</a:t>
                      </a:r>
                      <a:endParaRPr lang="en-US" sz="800" b="0" i="0" u="none" strike="noStrike" dirty="0">
                        <a:solidFill>
                          <a:srgbClr val="000000"/>
                        </a:solidFill>
                        <a:effectLst/>
                        <a:latin typeface="Calibri" panose="020F0502020204030204" pitchFamily="34" charset="0"/>
                      </a:endParaRPr>
                    </a:p>
                  </a:txBody>
                  <a:tcPr marL="6393" marR="6393" marT="6393" marB="0"/>
                </a:tc>
                <a:tc>
                  <a:txBody>
                    <a:bodyPr/>
                    <a:lstStyle/>
                    <a:p>
                      <a:pPr algn="ctr" fontAlgn="t"/>
                      <a:r>
                        <a:rPr lang="en-US" sz="800" u="none" strike="noStrike" dirty="0">
                          <a:effectLst/>
                        </a:rPr>
                        <a:t>GA</a:t>
                      </a:r>
                      <a:endParaRPr lang="en-US" sz="800" b="0" i="0" u="none" strike="noStrike" dirty="0">
                        <a:solidFill>
                          <a:srgbClr val="000000"/>
                        </a:solidFill>
                        <a:effectLst/>
                        <a:latin typeface="Calibri" panose="020F0502020204030204" pitchFamily="34" charset="0"/>
                      </a:endParaRPr>
                    </a:p>
                  </a:txBody>
                  <a:tcPr marL="6393" marR="6393" marT="6393" marB="0"/>
                </a:tc>
                <a:tc>
                  <a:txBody>
                    <a:bodyPr/>
                    <a:lstStyle/>
                    <a:p>
                      <a:pPr algn="ctr" fontAlgn="t"/>
                      <a:r>
                        <a:rPr lang="en-US" sz="800" u="none" strike="noStrike" dirty="0">
                          <a:effectLst/>
                        </a:rPr>
                        <a:t>Public</a:t>
                      </a:r>
                      <a:endParaRPr lang="en-US" sz="800" b="0" i="0" u="none" strike="noStrike" dirty="0">
                        <a:solidFill>
                          <a:srgbClr val="000000"/>
                        </a:solidFill>
                        <a:effectLst/>
                        <a:latin typeface="Calibri" panose="020F0502020204030204" pitchFamily="34" charset="0"/>
                      </a:endParaRPr>
                    </a:p>
                  </a:txBody>
                  <a:tcPr marL="6393" marR="6393" marT="6393" marB="0"/>
                </a:tc>
                <a:extLst>
                  <a:ext uri="{0D108BD9-81ED-4DB2-BD59-A6C34878D82A}">
                    <a16:rowId xmlns:a16="http://schemas.microsoft.com/office/drawing/2014/main" val="699766556"/>
                  </a:ext>
                </a:extLst>
              </a:tr>
              <a:tr h="139355">
                <a:tc>
                  <a:txBody>
                    <a:bodyPr/>
                    <a:lstStyle/>
                    <a:p>
                      <a:pPr algn="l" fontAlgn="t"/>
                      <a:r>
                        <a:rPr lang="en-US" sz="800" u="none" strike="noStrike" dirty="0">
                          <a:effectLst/>
                        </a:rPr>
                        <a:t>GEORGETOWN UNIVERSITY</a:t>
                      </a:r>
                      <a:endParaRPr lang="en-US" sz="800" b="0" i="0" u="none" strike="noStrike" dirty="0">
                        <a:solidFill>
                          <a:srgbClr val="000000"/>
                        </a:solidFill>
                        <a:effectLst/>
                        <a:latin typeface="Calibri" panose="020F0502020204030204" pitchFamily="34" charset="0"/>
                      </a:endParaRPr>
                    </a:p>
                  </a:txBody>
                  <a:tcPr marL="6393" marR="6393" marT="6393" marB="0"/>
                </a:tc>
                <a:tc>
                  <a:txBody>
                    <a:bodyPr/>
                    <a:lstStyle/>
                    <a:p>
                      <a:pPr algn="ctr" fontAlgn="t"/>
                      <a:r>
                        <a:rPr lang="en-US" sz="800" u="none" strike="noStrike" dirty="0">
                          <a:effectLst/>
                        </a:rPr>
                        <a:t>DC</a:t>
                      </a:r>
                      <a:endParaRPr lang="en-US" sz="800" b="0" i="0" u="none" strike="noStrike" dirty="0">
                        <a:solidFill>
                          <a:srgbClr val="000000"/>
                        </a:solidFill>
                        <a:effectLst/>
                        <a:latin typeface="Calibri" panose="020F0502020204030204" pitchFamily="34" charset="0"/>
                      </a:endParaRPr>
                    </a:p>
                  </a:txBody>
                  <a:tcPr marL="6393" marR="6393" marT="6393" marB="0"/>
                </a:tc>
                <a:tc>
                  <a:txBody>
                    <a:bodyPr/>
                    <a:lstStyle/>
                    <a:p>
                      <a:pPr algn="ctr" fontAlgn="t"/>
                      <a:r>
                        <a:rPr lang="en-US" sz="800" u="none" strike="noStrike" dirty="0">
                          <a:effectLst/>
                        </a:rPr>
                        <a:t>Private</a:t>
                      </a:r>
                      <a:endParaRPr lang="en-US" sz="800" b="0" i="0" u="none" strike="noStrike" dirty="0">
                        <a:solidFill>
                          <a:srgbClr val="000000"/>
                        </a:solidFill>
                        <a:effectLst/>
                        <a:latin typeface="Calibri" panose="020F0502020204030204" pitchFamily="34" charset="0"/>
                      </a:endParaRPr>
                    </a:p>
                  </a:txBody>
                  <a:tcPr marL="6393" marR="6393" marT="6393" marB="0"/>
                </a:tc>
                <a:extLst>
                  <a:ext uri="{0D108BD9-81ED-4DB2-BD59-A6C34878D82A}">
                    <a16:rowId xmlns:a16="http://schemas.microsoft.com/office/drawing/2014/main" val="1287432775"/>
                  </a:ext>
                </a:extLst>
              </a:tr>
              <a:tr h="139355">
                <a:tc>
                  <a:txBody>
                    <a:bodyPr/>
                    <a:lstStyle/>
                    <a:p>
                      <a:pPr algn="l" fontAlgn="t"/>
                      <a:r>
                        <a:rPr lang="en-US" sz="800" u="none" strike="noStrike" dirty="0">
                          <a:effectLst/>
                        </a:rPr>
                        <a:t>UNIVERSITY OF MICHIGAN</a:t>
                      </a:r>
                      <a:endParaRPr lang="en-US" sz="800" b="0" i="0" u="none" strike="noStrike" dirty="0">
                        <a:solidFill>
                          <a:srgbClr val="000000"/>
                        </a:solidFill>
                        <a:effectLst/>
                        <a:latin typeface="Calibri" panose="020F0502020204030204" pitchFamily="34" charset="0"/>
                      </a:endParaRPr>
                    </a:p>
                  </a:txBody>
                  <a:tcPr marL="6393" marR="6393" marT="6393" marB="0"/>
                </a:tc>
                <a:tc>
                  <a:txBody>
                    <a:bodyPr/>
                    <a:lstStyle/>
                    <a:p>
                      <a:pPr algn="ctr" fontAlgn="t"/>
                      <a:r>
                        <a:rPr lang="en-US" sz="800" u="none" strike="noStrike" dirty="0">
                          <a:effectLst/>
                        </a:rPr>
                        <a:t>MI</a:t>
                      </a:r>
                      <a:endParaRPr lang="en-US" sz="800" b="0" i="0" u="none" strike="noStrike" dirty="0">
                        <a:solidFill>
                          <a:srgbClr val="000000"/>
                        </a:solidFill>
                        <a:effectLst/>
                        <a:latin typeface="Calibri" panose="020F0502020204030204" pitchFamily="34" charset="0"/>
                      </a:endParaRPr>
                    </a:p>
                  </a:txBody>
                  <a:tcPr marL="6393" marR="6393" marT="6393" marB="0"/>
                </a:tc>
                <a:tc>
                  <a:txBody>
                    <a:bodyPr/>
                    <a:lstStyle/>
                    <a:p>
                      <a:pPr algn="ctr" fontAlgn="t"/>
                      <a:r>
                        <a:rPr lang="en-US" sz="800" u="none" strike="noStrike" dirty="0">
                          <a:effectLst/>
                        </a:rPr>
                        <a:t>Public</a:t>
                      </a:r>
                      <a:endParaRPr lang="en-US" sz="800" b="0" i="0" u="none" strike="noStrike" dirty="0">
                        <a:solidFill>
                          <a:srgbClr val="000000"/>
                        </a:solidFill>
                        <a:effectLst/>
                        <a:latin typeface="Calibri" panose="020F0502020204030204" pitchFamily="34" charset="0"/>
                      </a:endParaRPr>
                    </a:p>
                  </a:txBody>
                  <a:tcPr marL="6393" marR="6393" marT="6393" marB="0"/>
                </a:tc>
                <a:extLst>
                  <a:ext uri="{0D108BD9-81ED-4DB2-BD59-A6C34878D82A}">
                    <a16:rowId xmlns:a16="http://schemas.microsoft.com/office/drawing/2014/main" val="2913947842"/>
                  </a:ext>
                </a:extLst>
              </a:tr>
              <a:tr h="139355">
                <a:tc>
                  <a:txBody>
                    <a:bodyPr/>
                    <a:lstStyle/>
                    <a:p>
                      <a:pPr algn="l" fontAlgn="t"/>
                      <a:r>
                        <a:rPr lang="en-US" sz="800" u="none" strike="noStrike" dirty="0">
                          <a:effectLst/>
                        </a:rPr>
                        <a:t>DUKE UNIVERSITY</a:t>
                      </a:r>
                      <a:endParaRPr lang="en-US" sz="800" b="0" i="0" u="none" strike="noStrike" dirty="0">
                        <a:solidFill>
                          <a:srgbClr val="000000"/>
                        </a:solidFill>
                        <a:effectLst/>
                        <a:latin typeface="Calibri" panose="020F0502020204030204" pitchFamily="34" charset="0"/>
                      </a:endParaRPr>
                    </a:p>
                  </a:txBody>
                  <a:tcPr marL="6393" marR="6393" marT="6393" marB="0"/>
                </a:tc>
                <a:tc>
                  <a:txBody>
                    <a:bodyPr/>
                    <a:lstStyle/>
                    <a:p>
                      <a:pPr algn="ctr" fontAlgn="t"/>
                      <a:r>
                        <a:rPr lang="en-US" sz="800" u="none" strike="noStrike" dirty="0">
                          <a:effectLst/>
                        </a:rPr>
                        <a:t>NC</a:t>
                      </a:r>
                      <a:endParaRPr lang="en-US" sz="800" b="0" i="0" u="none" strike="noStrike" dirty="0">
                        <a:solidFill>
                          <a:srgbClr val="000000"/>
                        </a:solidFill>
                        <a:effectLst/>
                        <a:latin typeface="Calibri" panose="020F0502020204030204" pitchFamily="34" charset="0"/>
                      </a:endParaRPr>
                    </a:p>
                  </a:txBody>
                  <a:tcPr marL="6393" marR="6393" marT="6393" marB="0"/>
                </a:tc>
                <a:tc>
                  <a:txBody>
                    <a:bodyPr/>
                    <a:lstStyle/>
                    <a:p>
                      <a:pPr algn="ctr" fontAlgn="t"/>
                      <a:r>
                        <a:rPr lang="en-US" sz="800" u="none" strike="noStrike" dirty="0">
                          <a:effectLst/>
                        </a:rPr>
                        <a:t>Private</a:t>
                      </a:r>
                      <a:endParaRPr lang="en-US" sz="800" b="0" i="0" u="none" strike="noStrike" dirty="0">
                        <a:solidFill>
                          <a:srgbClr val="000000"/>
                        </a:solidFill>
                        <a:effectLst/>
                        <a:latin typeface="Calibri" panose="020F0502020204030204" pitchFamily="34" charset="0"/>
                      </a:endParaRPr>
                    </a:p>
                  </a:txBody>
                  <a:tcPr marL="6393" marR="6393" marT="6393" marB="0"/>
                </a:tc>
                <a:extLst>
                  <a:ext uri="{0D108BD9-81ED-4DB2-BD59-A6C34878D82A}">
                    <a16:rowId xmlns:a16="http://schemas.microsoft.com/office/drawing/2014/main" val="2973008163"/>
                  </a:ext>
                </a:extLst>
              </a:tr>
              <a:tr h="139355">
                <a:tc>
                  <a:txBody>
                    <a:bodyPr/>
                    <a:lstStyle/>
                    <a:p>
                      <a:pPr algn="l" fontAlgn="t"/>
                      <a:r>
                        <a:rPr lang="en-US" sz="800" u="none" strike="noStrike" dirty="0">
                          <a:effectLst/>
                        </a:rPr>
                        <a:t>UNIVERSITY OF PENNSYLVANIA</a:t>
                      </a:r>
                      <a:endParaRPr lang="en-US" sz="800" b="0" i="0" u="none" strike="noStrike" dirty="0">
                        <a:solidFill>
                          <a:srgbClr val="000000"/>
                        </a:solidFill>
                        <a:effectLst/>
                        <a:latin typeface="Calibri" panose="020F0502020204030204" pitchFamily="34" charset="0"/>
                      </a:endParaRPr>
                    </a:p>
                  </a:txBody>
                  <a:tcPr marL="6393" marR="6393" marT="6393" marB="0"/>
                </a:tc>
                <a:tc>
                  <a:txBody>
                    <a:bodyPr/>
                    <a:lstStyle/>
                    <a:p>
                      <a:pPr algn="ctr" fontAlgn="t"/>
                      <a:r>
                        <a:rPr lang="en-US" sz="800" u="none" strike="noStrike" dirty="0">
                          <a:effectLst/>
                        </a:rPr>
                        <a:t>PA</a:t>
                      </a:r>
                      <a:endParaRPr lang="en-US" sz="800" b="0" i="0" u="none" strike="noStrike" dirty="0">
                        <a:solidFill>
                          <a:srgbClr val="000000"/>
                        </a:solidFill>
                        <a:effectLst/>
                        <a:latin typeface="Calibri" panose="020F0502020204030204" pitchFamily="34" charset="0"/>
                      </a:endParaRPr>
                    </a:p>
                  </a:txBody>
                  <a:tcPr marL="6393" marR="6393" marT="6393" marB="0"/>
                </a:tc>
                <a:tc>
                  <a:txBody>
                    <a:bodyPr/>
                    <a:lstStyle/>
                    <a:p>
                      <a:pPr algn="ctr" fontAlgn="t"/>
                      <a:r>
                        <a:rPr lang="en-US" sz="800" u="none" strike="noStrike" dirty="0">
                          <a:effectLst/>
                        </a:rPr>
                        <a:t>Private</a:t>
                      </a:r>
                      <a:endParaRPr lang="en-US" sz="800" b="0" i="0" u="none" strike="noStrike" dirty="0">
                        <a:solidFill>
                          <a:srgbClr val="000000"/>
                        </a:solidFill>
                        <a:effectLst/>
                        <a:latin typeface="Calibri" panose="020F0502020204030204" pitchFamily="34" charset="0"/>
                      </a:endParaRPr>
                    </a:p>
                  </a:txBody>
                  <a:tcPr marL="6393" marR="6393" marT="6393" marB="0"/>
                </a:tc>
                <a:extLst>
                  <a:ext uri="{0D108BD9-81ED-4DB2-BD59-A6C34878D82A}">
                    <a16:rowId xmlns:a16="http://schemas.microsoft.com/office/drawing/2014/main" val="866882190"/>
                  </a:ext>
                </a:extLst>
              </a:tr>
              <a:tr h="139355">
                <a:tc>
                  <a:txBody>
                    <a:bodyPr/>
                    <a:lstStyle/>
                    <a:p>
                      <a:pPr algn="l" fontAlgn="t"/>
                      <a:r>
                        <a:rPr lang="en-US" sz="800" u="none" strike="noStrike" dirty="0">
                          <a:effectLst/>
                        </a:rPr>
                        <a:t>CORNELL UNIVERSITY</a:t>
                      </a:r>
                      <a:endParaRPr lang="en-US" sz="800" b="0" i="0" u="none" strike="noStrike" dirty="0">
                        <a:solidFill>
                          <a:srgbClr val="000000"/>
                        </a:solidFill>
                        <a:effectLst/>
                        <a:latin typeface="Calibri" panose="020F0502020204030204" pitchFamily="34" charset="0"/>
                      </a:endParaRPr>
                    </a:p>
                  </a:txBody>
                  <a:tcPr marL="6393" marR="6393" marT="6393" marB="0"/>
                </a:tc>
                <a:tc>
                  <a:txBody>
                    <a:bodyPr/>
                    <a:lstStyle/>
                    <a:p>
                      <a:pPr algn="ctr" fontAlgn="t"/>
                      <a:r>
                        <a:rPr lang="en-US" sz="800" u="none" strike="noStrike" dirty="0">
                          <a:effectLst/>
                        </a:rPr>
                        <a:t>NY</a:t>
                      </a:r>
                      <a:endParaRPr lang="en-US" sz="800" b="0" i="0" u="none" strike="noStrike" dirty="0">
                        <a:solidFill>
                          <a:srgbClr val="000000"/>
                        </a:solidFill>
                        <a:effectLst/>
                        <a:latin typeface="Calibri" panose="020F0502020204030204" pitchFamily="34" charset="0"/>
                      </a:endParaRPr>
                    </a:p>
                  </a:txBody>
                  <a:tcPr marL="6393" marR="6393" marT="6393" marB="0"/>
                </a:tc>
                <a:tc>
                  <a:txBody>
                    <a:bodyPr/>
                    <a:lstStyle/>
                    <a:p>
                      <a:pPr algn="ctr" fontAlgn="t"/>
                      <a:r>
                        <a:rPr lang="en-US" sz="800" u="none" strike="noStrike" dirty="0">
                          <a:effectLst/>
                        </a:rPr>
                        <a:t>Private</a:t>
                      </a:r>
                      <a:endParaRPr lang="en-US" sz="800" b="0" i="0" u="none" strike="noStrike" dirty="0">
                        <a:solidFill>
                          <a:srgbClr val="000000"/>
                        </a:solidFill>
                        <a:effectLst/>
                        <a:latin typeface="Calibri" panose="020F0502020204030204" pitchFamily="34" charset="0"/>
                      </a:endParaRPr>
                    </a:p>
                  </a:txBody>
                  <a:tcPr marL="6393" marR="6393" marT="6393" marB="0"/>
                </a:tc>
                <a:extLst>
                  <a:ext uri="{0D108BD9-81ED-4DB2-BD59-A6C34878D82A}">
                    <a16:rowId xmlns:a16="http://schemas.microsoft.com/office/drawing/2014/main" val="1078823831"/>
                  </a:ext>
                </a:extLst>
              </a:tr>
              <a:tr h="139355">
                <a:tc>
                  <a:txBody>
                    <a:bodyPr/>
                    <a:lstStyle/>
                    <a:p>
                      <a:pPr algn="l" fontAlgn="t"/>
                      <a:r>
                        <a:rPr lang="en-US" sz="800" u="none" strike="noStrike" dirty="0">
                          <a:effectLst/>
                        </a:rPr>
                        <a:t>PRINCETON UNIVERSITY</a:t>
                      </a:r>
                      <a:endParaRPr lang="en-US" sz="800" b="0" i="0" u="none" strike="noStrike" dirty="0">
                        <a:solidFill>
                          <a:srgbClr val="000000"/>
                        </a:solidFill>
                        <a:effectLst/>
                        <a:latin typeface="Calibri" panose="020F0502020204030204" pitchFamily="34" charset="0"/>
                      </a:endParaRPr>
                    </a:p>
                  </a:txBody>
                  <a:tcPr marL="6393" marR="6393" marT="6393" marB="0"/>
                </a:tc>
                <a:tc>
                  <a:txBody>
                    <a:bodyPr/>
                    <a:lstStyle/>
                    <a:p>
                      <a:pPr algn="ctr" fontAlgn="t"/>
                      <a:r>
                        <a:rPr lang="en-US" sz="800" u="none" strike="noStrike" dirty="0">
                          <a:effectLst/>
                        </a:rPr>
                        <a:t>NJ</a:t>
                      </a:r>
                      <a:endParaRPr lang="en-US" sz="800" b="0" i="0" u="none" strike="noStrike" dirty="0">
                        <a:solidFill>
                          <a:srgbClr val="000000"/>
                        </a:solidFill>
                        <a:effectLst/>
                        <a:latin typeface="Calibri" panose="020F0502020204030204" pitchFamily="34" charset="0"/>
                      </a:endParaRPr>
                    </a:p>
                  </a:txBody>
                  <a:tcPr marL="6393" marR="6393" marT="6393" marB="0"/>
                </a:tc>
                <a:tc>
                  <a:txBody>
                    <a:bodyPr/>
                    <a:lstStyle/>
                    <a:p>
                      <a:pPr algn="ctr" fontAlgn="t"/>
                      <a:r>
                        <a:rPr lang="en-US" sz="800" u="none" strike="noStrike" dirty="0">
                          <a:effectLst/>
                        </a:rPr>
                        <a:t>Private</a:t>
                      </a:r>
                      <a:endParaRPr lang="en-US" sz="800" b="0" i="0" u="none" strike="noStrike" dirty="0">
                        <a:solidFill>
                          <a:srgbClr val="000000"/>
                        </a:solidFill>
                        <a:effectLst/>
                        <a:latin typeface="Calibri" panose="020F0502020204030204" pitchFamily="34" charset="0"/>
                      </a:endParaRPr>
                    </a:p>
                  </a:txBody>
                  <a:tcPr marL="6393" marR="6393" marT="6393" marB="0"/>
                </a:tc>
                <a:extLst>
                  <a:ext uri="{0D108BD9-81ED-4DB2-BD59-A6C34878D82A}">
                    <a16:rowId xmlns:a16="http://schemas.microsoft.com/office/drawing/2014/main" val="526812627"/>
                  </a:ext>
                </a:extLst>
              </a:tr>
              <a:tr h="258368">
                <a:tc>
                  <a:txBody>
                    <a:bodyPr/>
                    <a:lstStyle/>
                    <a:p>
                      <a:pPr algn="l" fontAlgn="t"/>
                      <a:r>
                        <a:rPr lang="en-US" sz="800" u="none" strike="noStrike" dirty="0">
                          <a:effectLst/>
                        </a:rPr>
                        <a:t>UNIVERSITY OF NORTH CAROLINA-CHAPEL HILL</a:t>
                      </a:r>
                      <a:endParaRPr lang="en-US" sz="800" b="0" i="0" u="none" strike="noStrike" dirty="0">
                        <a:solidFill>
                          <a:srgbClr val="000000"/>
                        </a:solidFill>
                        <a:effectLst/>
                        <a:latin typeface="Calibri" panose="020F0502020204030204" pitchFamily="34" charset="0"/>
                      </a:endParaRPr>
                    </a:p>
                  </a:txBody>
                  <a:tcPr marL="6393" marR="6393" marT="6393" marB="0"/>
                </a:tc>
                <a:tc>
                  <a:txBody>
                    <a:bodyPr/>
                    <a:lstStyle/>
                    <a:p>
                      <a:pPr algn="ctr" fontAlgn="t"/>
                      <a:r>
                        <a:rPr lang="en-US" sz="800" u="none" strike="noStrike" dirty="0">
                          <a:effectLst/>
                        </a:rPr>
                        <a:t>NC</a:t>
                      </a:r>
                      <a:endParaRPr lang="en-US" sz="800" b="0" i="0" u="none" strike="noStrike" dirty="0">
                        <a:solidFill>
                          <a:srgbClr val="000000"/>
                        </a:solidFill>
                        <a:effectLst/>
                        <a:latin typeface="Calibri" panose="020F0502020204030204" pitchFamily="34" charset="0"/>
                      </a:endParaRPr>
                    </a:p>
                  </a:txBody>
                  <a:tcPr marL="6393" marR="6393" marT="6393" marB="0"/>
                </a:tc>
                <a:tc>
                  <a:txBody>
                    <a:bodyPr/>
                    <a:lstStyle/>
                    <a:p>
                      <a:pPr algn="ctr" fontAlgn="t"/>
                      <a:r>
                        <a:rPr lang="en-US" sz="800" u="none" strike="noStrike" dirty="0">
                          <a:effectLst/>
                        </a:rPr>
                        <a:t>Public</a:t>
                      </a:r>
                      <a:endParaRPr lang="en-US" sz="800" b="0" i="0" u="none" strike="noStrike" dirty="0">
                        <a:solidFill>
                          <a:srgbClr val="000000"/>
                        </a:solidFill>
                        <a:effectLst/>
                        <a:latin typeface="Calibri" panose="020F0502020204030204" pitchFamily="34" charset="0"/>
                      </a:endParaRPr>
                    </a:p>
                  </a:txBody>
                  <a:tcPr marL="6393" marR="6393" marT="6393" marB="0"/>
                </a:tc>
                <a:extLst>
                  <a:ext uri="{0D108BD9-81ED-4DB2-BD59-A6C34878D82A}">
                    <a16:rowId xmlns:a16="http://schemas.microsoft.com/office/drawing/2014/main" val="2885916108"/>
                  </a:ext>
                </a:extLst>
              </a:tr>
              <a:tr h="139355">
                <a:tc>
                  <a:txBody>
                    <a:bodyPr/>
                    <a:lstStyle/>
                    <a:p>
                      <a:pPr algn="l" fontAlgn="t"/>
                      <a:r>
                        <a:rPr lang="en-US" sz="800" u="none" strike="noStrike" dirty="0">
                          <a:effectLst/>
                        </a:rPr>
                        <a:t>UNIVERSITY OF CALIFORNIA - BERKELEY</a:t>
                      </a:r>
                      <a:endParaRPr lang="en-US" sz="800" b="0" i="0" u="none" strike="noStrike" dirty="0">
                        <a:solidFill>
                          <a:srgbClr val="000000"/>
                        </a:solidFill>
                        <a:effectLst/>
                        <a:latin typeface="Calibri" panose="020F0502020204030204" pitchFamily="34" charset="0"/>
                      </a:endParaRPr>
                    </a:p>
                  </a:txBody>
                  <a:tcPr marL="6393" marR="6393" marT="6393" marB="0"/>
                </a:tc>
                <a:tc>
                  <a:txBody>
                    <a:bodyPr/>
                    <a:lstStyle/>
                    <a:p>
                      <a:pPr algn="ctr" fontAlgn="t"/>
                      <a:r>
                        <a:rPr lang="en-US" sz="800" u="none" strike="noStrike" dirty="0">
                          <a:effectLst/>
                        </a:rPr>
                        <a:t>CA</a:t>
                      </a:r>
                      <a:endParaRPr lang="en-US" sz="800" b="0" i="0" u="none" strike="noStrike" dirty="0">
                        <a:solidFill>
                          <a:srgbClr val="000000"/>
                        </a:solidFill>
                        <a:effectLst/>
                        <a:latin typeface="Calibri" panose="020F0502020204030204" pitchFamily="34" charset="0"/>
                      </a:endParaRPr>
                    </a:p>
                  </a:txBody>
                  <a:tcPr marL="6393" marR="6393" marT="6393" marB="0"/>
                </a:tc>
                <a:tc>
                  <a:txBody>
                    <a:bodyPr/>
                    <a:lstStyle/>
                    <a:p>
                      <a:pPr algn="ctr" fontAlgn="t"/>
                      <a:r>
                        <a:rPr lang="en-US" sz="800" u="none" strike="noStrike" dirty="0">
                          <a:effectLst/>
                        </a:rPr>
                        <a:t>Public</a:t>
                      </a:r>
                      <a:endParaRPr lang="en-US" sz="800" b="0" i="0" u="none" strike="noStrike" dirty="0">
                        <a:solidFill>
                          <a:srgbClr val="000000"/>
                        </a:solidFill>
                        <a:effectLst/>
                        <a:latin typeface="Calibri" panose="020F0502020204030204" pitchFamily="34" charset="0"/>
                      </a:endParaRPr>
                    </a:p>
                  </a:txBody>
                  <a:tcPr marL="6393" marR="6393" marT="6393" marB="0"/>
                </a:tc>
                <a:extLst>
                  <a:ext uri="{0D108BD9-81ED-4DB2-BD59-A6C34878D82A}">
                    <a16:rowId xmlns:a16="http://schemas.microsoft.com/office/drawing/2014/main" val="3933131175"/>
                  </a:ext>
                </a:extLst>
              </a:tr>
              <a:tr h="258368">
                <a:tc>
                  <a:txBody>
                    <a:bodyPr/>
                    <a:lstStyle/>
                    <a:p>
                      <a:pPr algn="l" fontAlgn="t"/>
                      <a:r>
                        <a:rPr lang="en-US" sz="800" u="none" strike="noStrike" dirty="0">
                          <a:effectLst/>
                        </a:rPr>
                        <a:t>UNIVERSITY OF MARYLAND - COLLEGE PARK</a:t>
                      </a:r>
                      <a:endParaRPr lang="en-US" sz="800" b="0" i="0" u="none" strike="noStrike" dirty="0">
                        <a:solidFill>
                          <a:srgbClr val="000000"/>
                        </a:solidFill>
                        <a:effectLst/>
                        <a:latin typeface="Calibri" panose="020F0502020204030204" pitchFamily="34" charset="0"/>
                      </a:endParaRPr>
                    </a:p>
                  </a:txBody>
                  <a:tcPr marL="6393" marR="6393" marT="6393" marB="0"/>
                </a:tc>
                <a:tc>
                  <a:txBody>
                    <a:bodyPr/>
                    <a:lstStyle/>
                    <a:p>
                      <a:pPr algn="ctr" fontAlgn="t"/>
                      <a:r>
                        <a:rPr lang="en-US" sz="800" u="none" strike="noStrike" dirty="0">
                          <a:effectLst/>
                        </a:rPr>
                        <a:t>MD</a:t>
                      </a:r>
                      <a:endParaRPr lang="en-US" sz="800" b="0" i="0" u="none" strike="noStrike" dirty="0">
                        <a:solidFill>
                          <a:srgbClr val="000000"/>
                        </a:solidFill>
                        <a:effectLst/>
                        <a:latin typeface="Calibri" panose="020F0502020204030204" pitchFamily="34" charset="0"/>
                      </a:endParaRPr>
                    </a:p>
                  </a:txBody>
                  <a:tcPr marL="6393" marR="6393" marT="6393" marB="0"/>
                </a:tc>
                <a:tc>
                  <a:txBody>
                    <a:bodyPr/>
                    <a:lstStyle/>
                    <a:p>
                      <a:pPr algn="ctr" fontAlgn="t"/>
                      <a:r>
                        <a:rPr lang="en-US" sz="800" u="none" strike="noStrike" dirty="0">
                          <a:effectLst/>
                        </a:rPr>
                        <a:t>Public</a:t>
                      </a:r>
                      <a:endParaRPr lang="en-US" sz="800" b="0" i="0" u="none" strike="noStrike" dirty="0">
                        <a:solidFill>
                          <a:srgbClr val="000000"/>
                        </a:solidFill>
                        <a:effectLst/>
                        <a:latin typeface="Calibri" panose="020F0502020204030204" pitchFamily="34" charset="0"/>
                      </a:endParaRPr>
                    </a:p>
                  </a:txBody>
                  <a:tcPr marL="6393" marR="6393" marT="6393" marB="0"/>
                </a:tc>
                <a:extLst>
                  <a:ext uri="{0D108BD9-81ED-4DB2-BD59-A6C34878D82A}">
                    <a16:rowId xmlns:a16="http://schemas.microsoft.com/office/drawing/2014/main" val="4034751713"/>
                  </a:ext>
                </a:extLst>
              </a:tr>
              <a:tr h="139355">
                <a:tc>
                  <a:txBody>
                    <a:bodyPr/>
                    <a:lstStyle/>
                    <a:p>
                      <a:pPr algn="l" fontAlgn="t"/>
                      <a:r>
                        <a:rPr lang="en-US" sz="800" u="none" strike="noStrike" dirty="0">
                          <a:effectLst/>
                        </a:rPr>
                        <a:t>YALE UNIVERSITY</a:t>
                      </a:r>
                      <a:endParaRPr lang="en-US" sz="800" b="0" i="0" u="none" strike="noStrike" dirty="0">
                        <a:solidFill>
                          <a:srgbClr val="000000"/>
                        </a:solidFill>
                        <a:effectLst/>
                        <a:latin typeface="Calibri" panose="020F0502020204030204" pitchFamily="34" charset="0"/>
                      </a:endParaRPr>
                    </a:p>
                  </a:txBody>
                  <a:tcPr marL="6393" marR="6393" marT="6393" marB="0"/>
                </a:tc>
                <a:tc>
                  <a:txBody>
                    <a:bodyPr/>
                    <a:lstStyle/>
                    <a:p>
                      <a:pPr algn="ctr" fontAlgn="t"/>
                      <a:r>
                        <a:rPr lang="en-US" sz="800" u="none" strike="noStrike" dirty="0">
                          <a:effectLst/>
                        </a:rPr>
                        <a:t>CT</a:t>
                      </a:r>
                      <a:endParaRPr lang="en-US" sz="800" b="0" i="0" u="none" strike="noStrike" dirty="0">
                        <a:solidFill>
                          <a:srgbClr val="000000"/>
                        </a:solidFill>
                        <a:effectLst/>
                        <a:latin typeface="Calibri" panose="020F0502020204030204" pitchFamily="34" charset="0"/>
                      </a:endParaRPr>
                    </a:p>
                  </a:txBody>
                  <a:tcPr marL="6393" marR="6393" marT="6393" marB="0"/>
                </a:tc>
                <a:tc>
                  <a:txBody>
                    <a:bodyPr/>
                    <a:lstStyle/>
                    <a:p>
                      <a:pPr algn="ctr" fontAlgn="t"/>
                      <a:r>
                        <a:rPr lang="en-US" sz="800" u="none" strike="noStrike" dirty="0">
                          <a:effectLst/>
                        </a:rPr>
                        <a:t>Private</a:t>
                      </a:r>
                      <a:endParaRPr lang="en-US" sz="800" b="0" i="0" u="none" strike="noStrike" dirty="0">
                        <a:solidFill>
                          <a:srgbClr val="000000"/>
                        </a:solidFill>
                        <a:effectLst/>
                        <a:latin typeface="Calibri" panose="020F0502020204030204" pitchFamily="34" charset="0"/>
                      </a:endParaRPr>
                    </a:p>
                  </a:txBody>
                  <a:tcPr marL="6393" marR="6393" marT="6393" marB="0"/>
                </a:tc>
                <a:extLst>
                  <a:ext uri="{0D108BD9-81ED-4DB2-BD59-A6C34878D82A}">
                    <a16:rowId xmlns:a16="http://schemas.microsoft.com/office/drawing/2014/main" val="2155307898"/>
                  </a:ext>
                </a:extLst>
              </a:tr>
              <a:tr h="139355">
                <a:tc>
                  <a:txBody>
                    <a:bodyPr/>
                    <a:lstStyle/>
                    <a:p>
                      <a:pPr algn="l" fontAlgn="t"/>
                      <a:r>
                        <a:rPr lang="en-US" sz="800" u="none" strike="noStrike" dirty="0">
                          <a:effectLst/>
                        </a:rPr>
                        <a:t>UNIVERSITY OF SOUTHERN CALIFORNIA</a:t>
                      </a:r>
                      <a:endParaRPr lang="en-US" sz="800" b="0" i="0" u="none" strike="noStrike" dirty="0">
                        <a:solidFill>
                          <a:srgbClr val="000000"/>
                        </a:solidFill>
                        <a:effectLst/>
                        <a:latin typeface="Calibri" panose="020F0502020204030204" pitchFamily="34" charset="0"/>
                      </a:endParaRPr>
                    </a:p>
                  </a:txBody>
                  <a:tcPr marL="6393" marR="6393" marT="6393" marB="0"/>
                </a:tc>
                <a:tc>
                  <a:txBody>
                    <a:bodyPr/>
                    <a:lstStyle/>
                    <a:p>
                      <a:pPr algn="ctr" fontAlgn="t"/>
                      <a:r>
                        <a:rPr lang="en-US" sz="800" u="none" strike="noStrike" dirty="0">
                          <a:effectLst/>
                        </a:rPr>
                        <a:t>CA</a:t>
                      </a:r>
                      <a:endParaRPr lang="en-US" sz="800" b="0" i="0" u="none" strike="noStrike" dirty="0">
                        <a:solidFill>
                          <a:srgbClr val="000000"/>
                        </a:solidFill>
                        <a:effectLst/>
                        <a:latin typeface="Calibri" panose="020F0502020204030204" pitchFamily="34" charset="0"/>
                      </a:endParaRPr>
                    </a:p>
                  </a:txBody>
                  <a:tcPr marL="6393" marR="6393" marT="6393" marB="0"/>
                </a:tc>
                <a:tc>
                  <a:txBody>
                    <a:bodyPr/>
                    <a:lstStyle/>
                    <a:p>
                      <a:pPr algn="ctr" fontAlgn="t"/>
                      <a:r>
                        <a:rPr lang="en-US" sz="800" u="none" strike="noStrike" dirty="0">
                          <a:effectLst/>
                        </a:rPr>
                        <a:t>Private</a:t>
                      </a:r>
                      <a:endParaRPr lang="en-US" sz="800" b="0" i="0" u="none" strike="noStrike" dirty="0">
                        <a:solidFill>
                          <a:srgbClr val="000000"/>
                        </a:solidFill>
                        <a:effectLst/>
                        <a:latin typeface="Calibri" panose="020F0502020204030204" pitchFamily="34" charset="0"/>
                      </a:endParaRPr>
                    </a:p>
                  </a:txBody>
                  <a:tcPr marL="6393" marR="6393" marT="6393" marB="0"/>
                </a:tc>
                <a:extLst>
                  <a:ext uri="{0D108BD9-81ED-4DB2-BD59-A6C34878D82A}">
                    <a16:rowId xmlns:a16="http://schemas.microsoft.com/office/drawing/2014/main" val="288223686"/>
                  </a:ext>
                </a:extLst>
              </a:tr>
              <a:tr h="139355">
                <a:tc>
                  <a:txBody>
                    <a:bodyPr/>
                    <a:lstStyle/>
                    <a:p>
                      <a:pPr algn="l" fontAlgn="t"/>
                      <a:r>
                        <a:rPr lang="en-US" sz="800" u="none" strike="noStrike" dirty="0">
                          <a:effectLst/>
                        </a:rPr>
                        <a:t>HARVARD UNIVERSITY</a:t>
                      </a:r>
                      <a:endParaRPr lang="en-US" sz="800" b="0" i="0" u="none" strike="noStrike" dirty="0">
                        <a:solidFill>
                          <a:srgbClr val="000000"/>
                        </a:solidFill>
                        <a:effectLst/>
                        <a:latin typeface="Calibri" panose="020F0502020204030204" pitchFamily="34" charset="0"/>
                      </a:endParaRPr>
                    </a:p>
                  </a:txBody>
                  <a:tcPr marL="6393" marR="6393" marT="6393" marB="0"/>
                </a:tc>
                <a:tc>
                  <a:txBody>
                    <a:bodyPr/>
                    <a:lstStyle/>
                    <a:p>
                      <a:pPr algn="ctr" fontAlgn="t"/>
                      <a:r>
                        <a:rPr lang="en-US" sz="800" u="none" strike="noStrike" dirty="0">
                          <a:effectLst/>
                        </a:rPr>
                        <a:t>MA</a:t>
                      </a:r>
                      <a:endParaRPr lang="en-US" sz="800" b="0" i="0" u="none" strike="noStrike" dirty="0">
                        <a:solidFill>
                          <a:srgbClr val="000000"/>
                        </a:solidFill>
                        <a:effectLst/>
                        <a:latin typeface="Calibri" panose="020F0502020204030204" pitchFamily="34" charset="0"/>
                      </a:endParaRPr>
                    </a:p>
                  </a:txBody>
                  <a:tcPr marL="6393" marR="6393" marT="6393" marB="0"/>
                </a:tc>
                <a:tc>
                  <a:txBody>
                    <a:bodyPr/>
                    <a:lstStyle/>
                    <a:p>
                      <a:pPr algn="ctr" fontAlgn="t"/>
                      <a:r>
                        <a:rPr lang="en-US" sz="800" u="none" strike="noStrike" dirty="0">
                          <a:effectLst/>
                        </a:rPr>
                        <a:t>Private</a:t>
                      </a:r>
                      <a:endParaRPr lang="en-US" sz="800" b="0" i="0" u="none" strike="noStrike" dirty="0">
                        <a:solidFill>
                          <a:srgbClr val="000000"/>
                        </a:solidFill>
                        <a:effectLst/>
                        <a:latin typeface="Calibri" panose="020F0502020204030204" pitchFamily="34" charset="0"/>
                      </a:endParaRPr>
                    </a:p>
                  </a:txBody>
                  <a:tcPr marL="6393" marR="6393" marT="6393" marB="0"/>
                </a:tc>
                <a:extLst>
                  <a:ext uri="{0D108BD9-81ED-4DB2-BD59-A6C34878D82A}">
                    <a16:rowId xmlns:a16="http://schemas.microsoft.com/office/drawing/2014/main" val="3291194855"/>
                  </a:ext>
                </a:extLst>
              </a:tr>
              <a:tr h="139355">
                <a:tc>
                  <a:txBody>
                    <a:bodyPr/>
                    <a:lstStyle/>
                    <a:p>
                      <a:pPr algn="l" fontAlgn="t"/>
                      <a:r>
                        <a:rPr lang="en-US" sz="800" u="none" strike="noStrike" dirty="0">
                          <a:effectLst/>
                        </a:rPr>
                        <a:t>UNIVERSITY OF CALIFORNIA-LOS ANGELES</a:t>
                      </a:r>
                      <a:endParaRPr lang="en-US" sz="800" b="0" i="0" u="none" strike="noStrike" dirty="0">
                        <a:solidFill>
                          <a:srgbClr val="000000"/>
                        </a:solidFill>
                        <a:effectLst/>
                        <a:latin typeface="Calibri" panose="020F0502020204030204" pitchFamily="34" charset="0"/>
                      </a:endParaRPr>
                    </a:p>
                  </a:txBody>
                  <a:tcPr marL="6393" marR="6393" marT="6393" marB="0"/>
                </a:tc>
                <a:tc>
                  <a:txBody>
                    <a:bodyPr/>
                    <a:lstStyle/>
                    <a:p>
                      <a:pPr algn="ctr" fontAlgn="t"/>
                      <a:r>
                        <a:rPr lang="en-US" sz="800" u="none" strike="noStrike" dirty="0">
                          <a:effectLst/>
                        </a:rPr>
                        <a:t>CA</a:t>
                      </a:r>
                      <a:endParaRPr lang="en-US" sz="800" b="0" i="0" u="none" strike="noStrike" dirty="0">
                        <a:solidFill>
                          <a:srgbClr val="000000"/>
                        </a:solidFill>
                        <a:effectLst/>
                        <a:latin typeface="Calibri" panose="020F0502020204030204" pitchFamily="34" charset="0"/>
                      </a:endParaRPr>
                    </a:p>
                  </a:txBody>
                  <a:tcPr marL="6393" marR="6393" marT="6393" marB="0"/>
                </a:tc>
                <a:tc>
                  <a:txBody>
                    <a:bodyPr/>
                    <a:lstStyle/>
                    <a:p>
                      <a:pPr algn="ctr" fontAlgn="t"/>
                      <a:r>
                        <a:rPr lang="en-US" sz="800" u="none" strike="noStrike" dirty="0">
                          <a:effectLst/>
                        </a:rPr>
                        <a:t>Public</a:t>
                      </a:r>
                      <a:endParaRPr lang="en-US" sz="800" b="0" i="0" u="none" strike="noStrike" dirty="0">
                        <a:solidFill>
                          <a:srgbClr val="000000"/>
                        </a:solidFill>
                        <a:effectLst/>
                        <a:latin typeface="Calibri" panose="020F0502020204030204" pitchFamily="34" charset="0"/>
                      </a:endParaRPr>
                    </a:p>
                  </a:txBody>
                  <a:tcPr marL="6393" marR="6393" marT="6393" marB="0"/>
                </a:tc>
                <a:extLst>
                  <a:ext uri="{0D108BD9-81ED-4DB2-BD59-A6C34878D82A}">
                    <a16:rowId xmlns:a16="http://schemas.microsoft.com/office/drawing/2014/main" val="2512742080"/>
                  </a:ext>
                </a:extLst>
              </a:tr>
              <a:tr h="139355">
                <a:tc>
                  <a:txBody>
                    <a:bodyPr/>
                    <a:lstStyle/>
                    <a:p>
                      <a:pPr algn="l" fontAlgn="t"/>
                      <a:r>
                        <a:rPr lang="en-US" sz="800" u="none" strike="noStrike" dirty="0">
                          <a:effectLst/>
                        </a:rPr>
                        <a:t>WILLIAM &amp; MARY</a:t>
                      </a:r>
                      <a:endParaRPr lang="en-US" sz="800" b="0" i="0" u="none" strike="noStrike" dirty="0">
                        <a:solidFill>
                          <a:srgbClr val="000000"/>
                        </a:solidFill>
                        <a:effectLst/>
                        <a:latin typeface="Calibri" panose="020F0502020204030204" pitchFamily="34" charset="0"/>
                      </a:endParaRPr>
                    </a:p>
                  </a:txBody>
                  <a:tcPr marL="6393" marR="6393" marT="6393" marB="0"/>
                </a:tc>
                <a:tc>
                  <a:txBody>
                    <a:bodyPr/>
                    <a:lstStyle/>
                    <a:p>
                      <a:pPr algn="ctr" fontAlgn="t"/>
                      <a:r>
                        <a:rPr lang="en-US" sz="800" u="none" strike="noStrike" dirty="0">
                          <a:effectLst/>
                        </a:rPr>
                        <a:t>VA</a:t>
                      </a:r>
                      <a:endParaRPr lang="en-US" sz="800" b="0" i="0" u="none" strike="noStrike" dirty="0">
                        <a:solidFill>
                          <a:srgbClr val="000000"/>
                        </a:solidFill>
                        <a:effectLst/>
                        <a:latin typeface="Calibri" panose="020F0502020204030204" pitchFamily="34" charset="0"/>
                      </a:endParaRPr>
                    </a:p>
                  </a:txBody>
                  <a:tcPr marL="6393" marR="6393" marT="6393" marB="0"/>
                </a:tc>
                <a:tc>
                  <a:txBody>
                    <a:bodyPr/>
                    <a:lstStyle/>
                    <a:p>
                      <a:pPr algn="ctr" fontAlgn="t"/>
                      <a:r>
                        <a:rPr lang="en-US" sz="800" u="none" strike="noStrike" dirty="0">
                          <a:effectLst/>
                        </a:rPr>
                        <a:t>Public</a:t>
                      </a:r>
                      <a:endParaRPr lang="en-US" sz="800" b="0" i="0" u="none" strike="noStrike" dirty="0">
                        <a:solidFill>
                          <a:srgbClr val="000000"/>
                        </a:solidFill>
                        <a:effectLst/>
                        <a:latin typeface="Calibri" panose="020F0502020204030204" pitchFamily="34" charset="0"/>
                      </a:endParaRPr>
                    </a:p>
                  </a:txBody>
                  <a:tcPr marL="6393" marR="6393" marT="6393" marB="0"/>
                </a:tc>
                <a:extLst>
                  <a:ext uri="{0D108BD9-81ED-4DB2-BD59-A6C34878D82A}">
                    <a16:rowId xmlns:a16="http://schemas.microsoft.com/office/drawing/2014/main" val="655062961"/>
                  </a:ext>
                </a:extLst>
              </a:tr>
              <a:tr h="139355">
                <a:tc>
                  <a:txBody>
                    <a:bodyPr/>
                    <a:lstStyle/>
                    <a:p>
                      <a:pPr algn="l" fontAlgn="t"/>
                      <a:r>
                        <a:rPr lang="en-US" sz="800" u="none" strike="noStrike" dirty="0">
                          <a:effectLst/>
                        </a:rPr>
                        <a:t>BROWN UNIVERSITY</a:t>
                      </a:r>
                      <a:endParaRPr lang="en-US" sz="800" b="0" i="0" u="none" strike="noStrike" dirty="0">
                        <a:solidFill>
                          <a:srgbClr val="000000"/>
                        </a:solidFill>
                        <a:effectLst/>
                        <a:latin typeface="Calibri" panose="020F0502020204030204" pitchFamily="34" charset="0"/>
                      </a:endParaRPr>
                    </a:p>
                  </a:txBody>
                  <a:tcPr marL="6393" marR="6393" marT="6393" marB="0"/>
                </a:tc>
                <a:tc>
                  <a:txBody>
                    <a:bodyPr/>
                    <a:lstStyle/>
                    <a:p>
                      <a:pPr algn="ctr" fontAlgn="t"/>
                      <a:r>
                        <a:rPr lang="en-US" sz="800" u="none" strike="noStrike" dirty="0">
                          <a:effectLst/>
                        </a:rPr>
                        <a:t>RI</a:t>
                      </a:r>
                      <a:endParaRPr lang="en-US" sz="800" b="0" i="0" u="none" strike="noStrike" dirty="0">
                        <a:solidFill>
                          <a:srgbClr val="000000"/>
                        </a:solidFill>
                        <a:effectLst/>
                        <a:latin typeface="Calibri" panose="020F0502020204030204" pitchFamily="34" charset="0"/>
                      </a:endParaRPr>
                    </a:p>
                  </a:txBody>
                  <a:tcPr marL="6393" marR="6393" marT="6393" marB="0"/>
                </a:tc>
                <a:tc>
                  <a:txBody>
                    <a:bodyPr/>
                    <a:lstStyle/>
                    <a:p>
                      <a:pPr algn="ctr" fontAlgn="t"/>
                      <a:r>
                        <a:rPr lang="en-US" sz="800" u="none" strike="noStrike" dirty="0">
                          <a:effectLst/>
                        </a:rPr>
                        <a:t>Private</a:t>
                      </a:r>
                      <a:endParaRPr lang="en-US" sz="800" b="0" i="0" u="none" strike="noStrike" dirty="0">
                        <a:solidFill>
                          <a:srgbClr val="000000"/>
                        </a:solidFill>
                        <a:effectLst/>
                        <a:latin typeface="Calibri" panose="020F0502020204030204" pitchFamily="34" charset="0"/>
                      </a:endParaRPr>
                    </a:p>
                  </a:txBody>
                  <a:tcPr marL="6393" marR="6393" marT="6393" marB="0"/>
                </a:tc>
                <a:extLst>
                  <a:ext uri="{0D108BD9-81ED-4DB2-BD59-A6C34878D82A}">
                    <a16:rowId xmlns:a16="http://schemas.microsoft.com/office/drawing/2014/main" val="569851543"/>
                  </a:ext>
                </a:extLst>
              </a:tr>
            </a:tbl>
          </a:graphicData>
        </a:graphic>
      </p:graphicFrame>
      <p:graphicFrame>
        <p:nvGraphicFramePr>
          <p:cNvPr id="6" name="Table 5">
            <a:extLst>
              <a:ext uri="{FF2B5EF4-FFF2-40B4-BE49-F238E27FC236}">
                <a16:creationId xmlns:a16="http://schemas.microsoft.com/office/drawing/2014/main" id="{72E09B8D-5D84-EB45-BE0C-512C4DFE43A9}"/>
              </a:ext>
            </a:extLst>
          </p:cNvPr>
          <p:cNvGraphicFramePr>
            <a:graphicFrameLocks noGrp="1"/>
          </p:cNvGraphicFramePr>
          <p:nvPr>
            <p:extLst>
              <p:ext uri="{D42A27DB-BD31-4B8C-83A1-F6EECF244321}">
                <p14:modId xmlns:p14="http://schemas.microsoft.com/office/powerpoint/2010/main" val="558359741"/>
              </p:ext>
            </p:extLst>
          </p:nvPr>
        </p:nvGraphicFramePr>
        <p:xfrm>
          <a:off x="558591" y="953855"/>
          <a:ext cx="3175209" cy="3454135"/>
        </p:xfrm>
        <a:graphic>
          <a:graphicData uri="http://schemas.openxmlformats.org/drawingml/2006/table">
            <a:tbl>
              <a:tblPr>
                <a:tableStyleId>{5C22544A-7EE6-4342-B048-85BDC9FD1C3A}</a:tableStyleId>
              </a:tblPr>
              <a:tblGrid>
                <a:gridCol w="1290569">
                  <a:extLst>
                    <a:ext uri="{9D8B030D-6E8A-4147-A177-3AD203B41FA5}">
                      <a16:colId xmlns:a16="http://schemas.microsoft.com/office/drawing/2014/main" val="1118280189"/>
                    </a:ext>
                  </a:extLst>
                </a:gridCol>
                <a:gridCol w="471160">
                  <a:extLst>
                    <a:ext uri="{9D8B030D-6E8A-4147-A177-3AD203B41FA5}">
                      <a16:colId xmlns:a16="http://schemas.microsoft.com/office/drawing/2014/main" val="3124082709"/>
                    </a:ext>
                  </a:extLst>
                </a:gridCol>
                <a:gridCol w="471160">
                  <a:extLst>
                    <a:ext uri="{9D8B030D-6E8A-4147-A177-3AD203B41FA5}">
                      <a16:colId xmlns:a16="http://schemas.microsoft.com/office/drawing/2014/main" val="1777545640"/>
                    </a:ext>
                  </a:extLst>
                </a:gridCol>
                <a:gridCol w="471160">
                  <a:extLst>
                    <a:ext uri="{9D8B030D-6E8A-4147-A177-3AD203B41FA5}">
                      <a16:colId xmlns:a16="http://schemas.microsoft.com/office/drawing/2014/main" val="3858366269"/>
                    </a:ext>
                  </a:extLst>
                </a:gridCol>
                <a:gridCol w="471160">
                  <a:extLst>
                    <a:ext uri="{9D8B030D-6E8A-4147-A177-3AD203B41FA5}">
                      <a16:colId xmlns:a16="http://schemas.microsoft.com/office/drawing/2014/main" val="2423763449"/>
                    </a:ext>
                  </a:extLst>
                </a:gridCol>
              </a:tblGrid>
              <a:tr h="132692">
                <a:tc gridSpan="5">
                  <a:txBody>
                    <a:bodyPr/>
                    <a:lstStyle/>
                    <a:p>
                      <a:pPr algn="ctr" fontAlgn="b"/>
                      <a:r>
                        <a:rPr lang="en-US" sz="700" b="1" i="0" u="none" strike="noStrike" dirty="0">
                          <a:solidFill>
                            <a:srgbClr val="20558A"/>
                          </a:solidFill>
                          <a:effectLst/>
                          <a:latin typeface="Calibri" panose="020F0502020204030204" pitchFamily="34" charset="0"/>
                        </a:rPr>
                        <a:t>JMU-Accepted Students Who Enrolled Elsewhere, 2019-2020</a:t>
                      </a:r>
                    </a:p>
                  </a:txBody>
                  <a:tcPr marL="7182" marR="7182" marT="7182" marB="0" anchor="b"/>
                </a:tc>
                <a:tc hMerge="1">
                  <a:txBody>
                    <a:bodyPr/>
                    <a:lstStyle/>
                    <a:p>
                      <a:pPr algn="ctr" fontAlgn="b"/>
                      <a:endParaRPr lang="en-US" sz="900" b="1" i="0" u="none" strike="noStrike" dirty="0">
                        <a:solidFill>
                          <a:srgbClr val="000000"/>
                        </a:solidFill>
                        <a:effectLst/>
                        <a:latin typeface="Calibri" panose="020F0502020204030204" pitchFamily="34" charset="0"/>
                      </a:endParaRPr>
                    </a:p>
                  </a:txBody>
                  <a:tcPr marL="7670" marR="7670" marT="7670" marB="0" anchor="b"/>
                </a:tc>
                <a:tc hMerge="1">
                  <a:txBody>
                    <a:bodyPr/>
                    <a:lstStyle/>
                    <a:p>
                      <a:pPr algn="ctr" fontAlgn="b"/>
                      <a:endParaRPr lang="en-US" sz="900" b="1" i="0" u="none" strike="noStrike" dirty="0">
                        <a:solidFill>
                          <a:srgbClr val="000000"/>
                        </a:solidFill>
                        <a:effectLst/>
                        <a:latin typeface="Calibri" panose="020F0502020204030204" pitchFamily="34" charset="0"/>
                      </a:endParaRPr>
                    </a:p>
                  </a:txBody>
                  <a:tcPr marL="7670" marR="7670" marT="7670" marB="0" anchor="b"/>
                </a:tc>
                <a:tc hMerge="1">
                  <a:txBody>
                    <a:bodyPr/>
                    <a:lstStyle/>
                    <a:p>
                      <a:pPr algn="ctr" fontAlgn="b"/>
                      <a:endParaRPr lang="en-US" sz="900" b="1" i="0" u="none" strike="noStrike" dirty="0">
                        <a:solidFill>
                          <a:srgbClr val="000000"/>
                        </a:solidFill>
                        <a:effectLst/>
                        <a:latin typeface="Calibri" panose="020F0502020204030204" pitchFamily="34" charset="0"/>
                      </a:endParaRPr>
                    </a:p>
                  </a:txBody>
                  <a:tcPr marL="7670" marR="7670" marT="7670" marB="0" anchor="b"/>
                </a:tc>
                <a:tc hMerge="1">
                  <a:txBody>
                    <a:bodyPr/>
                    <a:lstStyle/>
                    <a:p>
                      <a:pPr algn="ctr" fontAlgn="b"/>
                      <a:endParaRPr lang="en-US" sz="900" b="1" i="0" u="none" strike="noStrike" dirty="0">
                        <a:solidFill>
                          <a:srgbClr val="000000"/>
                        </a:solidFill>
                        <a:effectLst/>
                        <a:latin typeface="Calibri" panose="020F0502020204030204" pitchFamily="34" charset="0"/>
                      </a:endParaRPr>
                    </a:p>
                  </a:txBody>
                  <a:tcPr marL="7670" marR="7670" marT="7670" marB="0" anchor="b"/>
                </a:tc>
                <a:extLst>
                  <a:ext uri="{0D108BD9-81ED-4DB2-BD59-A6C34878D82A}">
                    <a16:rowId xmlns:a16="http://schemas.microsoft.com/office/drawing/2014/main" val="3227844287"/>
                  </a:ext>
                </a:extLst>
              </a:tr>
              <a:tr h="132692">
                <a:tc>
                  <a:txBody>
                    <a:bodyPr/>
                    <a:lstStyle/>
                    <a:p>
                      <a:pPr algn="ctr" fontAlgn="b"/>
                      <a:r>
                        <a:rPr lang="en-US" sz="700" u="none" strike="noStrike" dirty="0">
                          <a:effectLst/>
                        </a:rPr>
                        <a:t>School Choice</a:t>
                      </a:r>
                      <a:endParaRPr lang="en-US" sz="700" b="1" i="0" u="none" strike="noStrike" dirty="0">
                        <a:solidFill>
                          <a:srgbClr val="000000"/>
                        </a:solidFill>
                        <a:effectLst/>
                        <a:latin typeface="Calibri" panose="020F0502020204030204" pitchFamily="34" charset="0"/>
                      </a:endParaRPr>
                    </a:p>
                  </a:txBody>
                  <a:tcPr marL="6292" marR="6292" marT="6292" marB="0" anchor="b"/>
                </a:tc>
                <a:tc>
                  <a:txBody>
                    <a:bodyPr/>
                    <a:lstStyle/>
                    <a:p>
                      <a:pPr algn="ctr" fontAlgn="b"/>
                      <a:r>
                        <a:rPr lang="en-US" sz="700" u="none" strike="noStrike" dirty="0">
                          <a:effectLst/>
                        </a:rPr>
                        <a:t>Total</a:t>
                      </a:r>
                      <a:endParaRPr lang="en-US" sz="700" b="1" i="0" u="none" strike="noStrike" dirty="0">
                        <a:solidFill>
                          <a:srgbClr val="000000"/>
                        </a:solidFill>
                        <a:effectLst/>
                        <a:latin typeface="Calibri" panose="020F0502020204030204" pitchFamily="34" charset="0"/>
                      </a:endParaRPr>
                    </a:p>
                  </a:txBody>
                  <a:tcPr marL="6292" marR="6292" marT="6292" marB="0" anchor="b"/>
                </a:tc>
                <a:tc>
                  <a:txBody>
                    <a:bodyPr/>
                    <a:lstStyle/>
                    <a:p>
                      <a:pPr algn="ctr" fontAlgn="b"/>
                      <a:r>
                        <a:rPr lang="en-US" sz="700" u="none" strike="noStrike" dirty="0">
                          <a:effectLst/>
                        </a:rPr>
                        <a:t>2019</a:t>
                      </a:r>
                      <a:endParaRPr lang="en-US" sz="700" b="1" i="0" u="none" strike="noStrike" dirty="0">
                        <a:solidFill>
                          <a:srgbClr val="000000"/>
                        </a:solidFill>
                        <a:effectLst/>
                        <a:latin typeface="Calibri" panose="020F0502020204030204" pitchFamily="34" charset="0"/>
                      </a:endParaRPr>
                    </a:p>
                  </a:txBody>
                  <a:tcPr marL="6292" marR="6292" marT="6292" marB="0" anchor="b"/>
                </a:tc>
                <a:tc>
                  <a:txBody>
                    <a:bodyPr/>
                    <a:lstStyle/>
                    <a:p>
                      <a:pPr algn="ctr" fontAlgn="b"/>
                      <a:r>
                        <a:rPr lang="en-US" sz="700" u="none" strike="noStrike" dirty="0">
                          <a:effectLst/>
                        </a:rPr>
                        <a:t>2020</a:t>
                      </a:r>
                      <a:endParaRPr lang="en-US" sz="700" b="1" i="0" u="none" strike="noStrike" dirty="0">
                        <a:solidFill>
                          <a:srgbClr val="000000"/>
                        </a:solidFill>
                        <a:effectLst/>
                        <a:latin typeface="Calibri" panose="020F0502020204030204" pitchFamily="34" charset="0"/>
                      </a:endParaRPr>
                    </a:p>
                  </a:txBody>
                  <a:tcPr marL="6292" marR="6292" marT="6292" marB="0" anchor="b"/>
                </a:tc>
                <a:tc>
                  <a:txBody>
                    <a:bodyPr/>
                    <a:lstStyle/>
                    <a:p>
                      <a:pPr algn="ctr" fontAlgn="b"/>
                      <a:r>
                        <a:rPr lang="en-US" sz="700" u="none" strike="noStrike" dirty="0">
                          <a:effectLst/>
                        </a:rPr>
                        <a:t>2021 </a:t>
                      </a:r>
                      <a:endParaRPr lang="en-US" sz="700" b="1" i="0" u="none" strike="noStrike" dirty="0">
                        <a:solidFill>
                          <a:srgbClr val="000000"/>
                        </a:solidFill>
                        <a:effectLst/>
                        <a:latin typeface="Calibri" panose="020F0502020204030204" pitchFamily="34" charset="0"/>
                      </a:endParaRPr>
                    </a:p>
                  </a:txBody>
                  <a:tcPr marL="6292" marR="6292" marT="6292" marB="0" anchor="b"/>
                </a:tc>
                <a:extLst>
                  <a:ext uri="{0D108BD9-81ED-4DB2-BD59-A6C34878D82A}">
                    <a16:rowId xmlns:a16="http://schemas.microsoft.com/office/drawing/2014/main" val="3204197051"/>
                  </a:ext>
                </a:extLst>
              </a:tr>
              <a:tr h="141539">
                <a:tc>
                  <a:txBody>
                    <a:bodyPr/>
                    <a:lstStyle/>
                    <a:p>
                      <a:pPr algn="l" fontAlgn="b"/>
                      <a:r>
                        <a:rPr lang="en-US" sz="700" u="none" strike="noStrike" dirty="0">
                          <a:effectLst/>
                        </a:rPr>
                        <a:t>Virginia Tech</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2030</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758</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732</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540</a:t>
                      </a:r>
                      <a:endParaRPr lang="en-US" sz="700" b="0" i="0" u="none" strike="noStrike" dirty="0">
                        <a:solidFill>
                          <a:srgbClr val="000000"/>
                        </a:solidFill>
                        <a:effectLst/>
                        <a:latin typeface="Calibri" panose="020F0502020204030204" pitchFamily="34" charset="0"/>
                      </a:endParaRPr>
                    </a:p>
                  </a:txBody>
                  <a:tcPr marL="6292" marR="6292" marT="6292" marB="0" anchor="b"/>
                </a:tc>
                <a:extLst>
                  <a:ext uri="{0D108BD9-81ED-4DB2-BD59-A6C34878D82A}">
                    <a16:rowId xmlns:a16="http://schemas.microsoft.com/office/drawing/2014/main" val="3059413082"/>
                  </a:ext>
                </a:extLst>
              </a:tr>
              <a:tr h="141539">
                <a:tc>
                  <a:txBody>
                    <a:bodyPr/>
                    <a:lstStyle/>
                    <a:p>
                      <a:pPr algn="l" fontAlgn="b"/>
                      <a:r>
                        <a:rPr lang="en-US" sz="700" u="none" strike="noStrike" dirty="0">
                          <a:effectLst/>
                        </a:rPr>
                        <a:t>University of Virginia</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717</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276</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270</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171</a:t>
                      </a:r>
                      <a:endParaRPr lang="en-US" sz="700" b="0" i="0" u="none" strike="noStrike" dirty="0">
                        <a:solidFill>
                          <a:srgbClr val="000000"/>
                        </a:solidFill>
                        <a:effectLst/>
                        <a:latin typeface="Calibri" panose="020F0502020204030204" pitchFamily="34" charset="0"/>
                      </a:endParaRPr>
                    </a:p>
                  </a:txBody>
                  <a:tcPr marL="6292" marR="6292" marT="6292" marB="0" anchor="b"/>
                </a:tc>
                <a:extLst>
                  <a:ext uri="{0D108BD9-81ED-4DB2-BD59-A6C34878D82A}">
                    <a16:rowId xmlns:a16="http://schemas.microsoft.com/office/drawing/2014/main" val="1127810135"/>
                  </a:ext>
                </a:extLst>
              </a:tr>
              <a:tr h="241441">
                <a:tc>
                  <a:txBody>
                    <a:bodyPr/>
                    <a:lstStyle/>
                    <a:p>
                      <a:pPr algn="l" fontAlgn="b"/>
                      <a:r>
                        <a:rPr lang="en-US" sz="700" u="none" strike="noStrike" dirty="0">
                          <a:effectLst/>
                        </a:rPr>
                        <a:t>Pennsylvania State University</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501</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155</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172</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174</a:t>
                      </a:r>
                      <a:endParaRPr lang="en-US" sz="700" b="0" i="0" u="none" strike="noStrike" dirty="0">
                        <a:solidFill>
                          <a:srgbClr val="000000"/>
                        </a:solidFill>
                        <a:effectLst/>
                        <a:latin typeface="Calibri" panose="020F0502020204030204" pitchFamily="34" charset="0"/>
                      </a:endParaRPr>
                    </a:p>
                  </a:txBody>
                  <a:tcPr marL="6292" marR="6292" marT="6292" marB="0" anchor="b"/>
                </a:tc>
                <a:extLst>
                  <a:ext uri="{0D108BD9-81ED-4DB2-BD59-A6C34878D82A}">
                    <a16:rowId xmlns:a16="http://schemas.microsoft.com/office/drawing/2014/main" val="2953517438"/>
                  </a:ext>
                </a:extLst>
              </a:tr>
              <a:tr h="241441">
                <a:tc>
                  <a:txBody>
                    <a:bodyPr/>
                    <a:lstStyle/>
                    <a:p>
                      <a:pPr algn="l" fontAlgn="b"/>
                      <a:r>
                        <a:rPr lang="en-US" sz="700" u="none" strike="noStrike" dirty="0">
                          <a:effectLst/>
                        </a:rPr>
                        <a:t>Virginia Commonwealth Univ</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339</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154</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83</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102</a:t>
                      </a:r>
                      <a:endParaRPr lang="en-US" sz="700" b="0" i="0" u="none" strike="noStrike" dirty="0">
                        <a:solidFill>
                          <a:srgbClr val="000000"/>
                        </a:solidFill>
                        <a:effectLst/>
                        <a:latin typeface="Calibri" panose="020F0502020204030204" pitchFamily="34" charset="0"/>
                      </a:endParaRPr>
                    </a:p>
                  </a:txBody>
                  <a:tcPr marL="6292" marR="6292" marT="6292" marB="0" anchor="b"/>
                </a:tc>
                <a:extLst>
                  <a:ext uri="{0D108BD9-81ED-4DB2-BD59-A6C34878D82A}">
                    <a16:rowId xmlns:a16="http://schemas.microsoft.com/office/drawing/2014/main" val="98095645"/>
                  </a:ext>
                </a:extLst>
              </a:tr>
              <a:tr h="141539">
                <a:tc>
                  <a:txBody>
                    <a:bodyPr/>
                    <a:lstStyle/>
                    <a:p>
                      <a:pPr algn="l" fontAlgn="b"/>
                      <a:r>
                        <a:rPr lang="en-US" sz="700" u="none" strike="noStrike" dirty="0">
                          <a:effectLst/>
                        </a:rPr>
                        <a:t>George Mason University</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294</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103</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99</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92</a:t>
                      </a:r>
                      <a:endParaRPr lang="en-US" sz="700" b="0" i="0" u="none" strike="noStrike" dirty="0">
                        <a:solidFill>
                          <a:srgbClr val="000000"/>
                        </a:solidFill>
                        <a:effectLst/>
                        <a:latin typeface="Calibri" panose="020F0502020204030204" pitchFamily="34" charset="0"/>
                      </a:endParaRPr>
                    </a:p>
                  </a:txBody>
                  <a:tcPr marL="6292" marR="6292" marT="6292" marB="0" anchor="b"/>
                </a:tc>
                <a:extLst>
                  <a:ext uri="{0D108BD9-81ED-4DB2-BD59-A6C34878D82A}">
                    <a16:rowId xmlns:a16="http://schemas.microsoft.com/office/drawing/2014/main" val="1151572369"/>
                  </a:ext>
                </a:extLst>
              </a:tr>
              <a:tr h="141539">
                <a:tc>
                  <a:txBody>
                    <a:bodyPr/>
                    <a:lstStyle/>
                    <a:p>
                      <a:pPr algn="l" fontAlgn="b"/>
                      <a:r>
                        <a:rPr lang="en-US" sz="700" u="none" strike="noStrike" dirty="0">
                          <a:effectLst/>
                        </a:rPr>
                        <a:t>University of Delaware</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291</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71</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101</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119</a:t>
                      </a:r>
                      <a:endParaRPr lang="en-US" sz="700" b="0" i="0" u="none" strike="noStrike" dirty="0">
                        <a:solidFill>
                          <a:srgbClr val="000000"/>
                        </a:solidFill>
                        <a:effectLst/>
                        <a:latin typeface="Calibri" panose="020F0502020204030204" pitchFamily="34" charset="0"/>
                      </a:endParaRPr>
                    </a:p>
                  </a:txBody>
                  <a:tcPr marL="6292" marR="6292" marT="6292" marB="0" anchor="b"/>
                </a:tc>
                <a:extLst>
                  <a:ext uri="{0D108BD9-81ED-4DB2-BD59-A6C34878D82A}">
                    <a16:rowId xmlns:a16="http://schemas.microsoft.com/office/drawing/2014/main" val="2915832687"/>
                  </a:ext>
                </a:extLst>
              </a:tr>
              <a:tr h="241441">
                <a:tc>
                  <a:txBody>
                    <a:bodyPr/>
                    <a:lstStyle/>
                    <a:p>
                      <a:pPr algn="l" fontAlgn="b"/>
                      <a:r>
                        <a:rPr lang="en-US" sz="700" u="none" strike="noStrike" dirty="0">
                          <a:effectLst/>
                        </a:rPr>
                        <a:t>Christopher Newport University</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233</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93</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81</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59</a:t>
                      </a:r>
                      <a:endParaRPr lang="en-US" sz="700" b="0" i="0" u="none" strike="noStrike" dirty="0">
                        <a:solidFill>
                          <a:srgbClr val="000000"/>
                        </a:solidFill>
                        <a:effectLst/>
                        <a:latin typeface="Calibri" panose="020F0502020204030204" pitchFamily="34" charset="0"/>
                      </a:endParaRPr>
                    </a:p>
                  </a:txBody>
                  <a:tcPr marL="6292" marR="6292" marT="6292" marB="0" anchor="b"/>
                </a:tc>
                <a:extLst>
                  <a:ext uri="{0D108BD9-81ED-4DB2-BD59-A6C34878D82A}">
                    <a16:rowId xmlns:a16="http://schemas.microsoft.com/office/drawing/2014/main" val="1986845456"/>
                  </a:ext>
                </a:extLst>
              </a:tr>
              <a:tr h="141539">
                <a:tc>
                  <a:txBody>
                    <a:bodyPr/>
                    <a:lstStyle/>
                    <a:p>
                      <a:pPr algn="l" fontAlgn="b"/>
                      <a:r>
                        <a:rPr lang="en-US" sz="700" u="none" strike="noStrike" dirty="0">
                          <a:effectLst/>
                        </a:rPr>
                        <a:t>University of Maryland</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225</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75</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67</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83</a:t>
                      </a:r>
                      <a:endParaRPr lang="en-US" sz="700" b="0" i="0" u="none" strike="noStrike" dirty="0">
                        <a:solidFill>
                          <a:srgbClr val="000000"/>
                        </a:solidFill>
                        <a:effectLst/>
                        <a:latin typeface="Calibri" panose="020F0502020204030204" pitchFamily="34" charset="0"/>
                      </a:endParaRPr>
                    </a:p>
                  </a:txBody>
                  <a:tcPr marL="6292" marR="6292" marT="6292" marB="0" anchor="b"/>
                </a:tc>
                <a:extLst>
                  <a:ext uri="{0D108BD9-81ED-4DB2-BD59-A6C34878D82A}">
                    <a16:rowId xmlns:a16="http://schemas.microsoft.com/office/drawing/2014/main" val="2919218466"/>
                  </a:ext>
                </a:extLst>
              </a:tr>
              <a:tr h="141539">
                <a:tc>
                  <a:txBody>
                    <a:bodyPr/>
                    <a:lstStyle/>
                    <a:p>
                      <a:pPr algn="l" fontAlgn="b"/>
                      <a:r>
                        <a:rPr lang="en-US" sz="700" u="none" strike="noStrike" dirty="0">
                          <a:effectLst/>
                        </a:rPr>
                        <a:t>University of South Carolina</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195</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53</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64</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78</a:t>
                      </a:r>
                      <a:endParaRPr lang="en-US" sz="700" b="0" i="0" u="none" strike="noStrike" dirty="0">
                        <a:solidFill>
                          <a:srgbClr val="000000"/>
                        </a:solidFill>
                        <a:effectLst/>
                        <a:latin typeface="Calibri" panose="020F0502020204030204" pitchFamily="34" charset="0"/>
                      </a:endParaRPr>
                    </a:p>
                  </a:txBody>
                  <a:tcPr marL="6292" marR="6292" marT="6292" marB="0" anchor="b"/>
                </a:tc>
                <a:extLst>
                  <a:ext uri="{0D108BD9-81ED-4DB2-BD59-A6C34878D82A}">
                    <a16:rowId xmlns:a16="http://schemas.microsoft.com/office/drawing/2014/main" val="3007321632"/>
                  </a:ext>
                </a:extLst>
              </a:tr>
              <a:tr h="141539">
                <a:tc>
                  <a:txBody>
                    <a:bodyPr/>
                    <a:lstStyle/>
                    <a:p>
                      <a:pPr algn="l" fontAlgn="b"/>
                      <a:r>
                        <a:rPr lang="en-US" sz="700" u="none" strike="noStrike" dirty="0">
                          <a:effectLst/>
                        </a:rPr>
                        <a:t>College of William &amp; Mary</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185</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49</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67</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69</a:t>
                      </a:r>
                      <a:endParaRPr lang="en-US" sz="700" b="0" i="0" u="none" strike="noStrike" dirty="0">
                        <a:solidFill>
                          <a:srgbClr val="000000"/>
                        </a:solidFill>
                        <a:effectLst/>
                        <a:latin typeface="Calibri" panose="020F0502020204030204" pitchFamily="34" charset="0"/>
                      </a:endParaRPr>
                    </a:p>
                  </a:txBody>
                  <a:tcPr marL="6292" marR="6292" marT="6292" marB="0" anchor="b"/>
                </a:tc>
                <a:extLst>
                  <a:ext uri="{0D108BD9-81ED-4DB2-BD59-A6C34878D82A}">
                    <a16:rowId xmlns:a16="http://schemas.microsoft.com/office/drawing/2014/main" val="1638945764"/>
                  </a:ext>
                </a:extLst>
              </a:tr>
              <a:tr h="141539">
                <a:tc>
                  <a:txBody>
                    <a:bodyPr/>
                    <a:lstStyle/>
                    <a:p>
                      <a:pPr algn="l" fontAlgn="b"/>
                      <a:r>
                        <a:rPr lang="en-US" sz="700" u="none" strike="noStrike" dirty="0">
                          <a:effectLst/>
                        </a:rPr>
                        <a:t>Clemson University</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156</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47</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50</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59</a:t>
                      </a:r>
                      <a:endParaRPr lang="en-US" sz="700" b="0" i="0" u="none" strike="noStrike" dirty="0">
                        <a:solidFill>
                          <a:srgbClr val="000000"/>
                        </a:solidFill>
                        <a:effectLst/>
                        <a:latin typeface="Calibri" panose="020F0502020204030204" pitchFamily="34" charset="0"/>
                      </a:endParaRPr>
                    </a:p>
                  </a:txBody>
                  <a:tcPr marL="6292" marR="6292" marT="6292" marB="0" anchor="b"/>
                </a:tc>
                <a:extLst>
                  <a:ext uri="{0D108BD9-81ED-4DB2-BD59-A6C34878D82A}">
                    <a16:rowId xmlns:a16="http://schemas.microsoft.com/office/drawing/2014/main" val="1184878578"/>
                  </a:ext>
                </a:extLst>
              </a:tr>
              <a:tr h="141539">
                <a:tc>
                  <a:txBody>
                    <a:bodyPr/>
                    <a:lstStyle/>
                    <a:p>
                      <a:pPr algn="l" fontAlgn="b"/>
                      <a:r>
                        <a:rPr lang="en-US" sz="700" u="none" strike="noStrike" dirty="0">
                          <a:effectLst/>
                        </a:rPr>
                        <a:t>Elon University</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109</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37</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43</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29</a:t>
                      </a:r>
                      <a:endParaRPr lang="en-US" sz="700" b="0" i="0" u="none" strike="noStrike" dirty="0">
                        <a:solidFill>
                          <a:srgbClr val="000000"/>
                        </a:solidFill>
                        <a:effectLst/>
                        <a:latin typeface="Calibri" panose="020F0502020204030204" pitchFamily="34" charset="0"/>
                      </a:endParaRPr>
                    </a:p>
                  </a:txBody>
                  <a:tcPr marL="6292" marR="6292" marT="6292" marB="0" anchor="b"/>
                </a:tc>
                <a:extLst>
                  <a:ext uri="{0D108BD9-81ED-4DB2-BD59-A6C34878D82A}">
                    <a16:rowId xmlns:a16="http://schemas.microsoft.com/office/drawing/2014/main" val="3344187291"/>
                  </a:ext>
                </a:extLst>
              </a:tr>
              <a:tr h="141539">
                <a:tc>
                  <a:txBody>
                    <a:bodyPr/>
                    <a:lstStyle/>
                    <a:p>
                      <a:pPr algn="l" fontAlgn="b"/>
                      <a:r>
                        <a:rPr lang="en-US" sz="700" u="none" strike="noStrike" dirty="0">
                          <a:effectLst/>
                        </a:rPr>
                        <a:t>Old Dominion University</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86</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27</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36</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23</a:t>
                      </a:r>
                      <a:endParaRPr lang="en-US" sz="700" b="0" i="0" u="none" strike="noStrike" dirty="0">
                        <a:solidFill>
                          <a:srgbClr val="000000"/>
                        </a:solidFill>
                        <a:effectLst/>
                        <a:latin typeface="Calibri" panose="020F0502020204030204" pitchFamily="34" charset="0"/>
                      </a:endParaRPr>
                    </a:p>
                  </a:txBody>
                  <a:tcPr marL="6292" marR="6292" marT="6292" marB="0" anchor="b"/>
                </a:tc>
                <a:extLst>
                  <a:ext uri="{0D108BD9-81ED-4DB2-BD59-A6C34878D82A}">
                    <a16:rowId xmlns:a16="http://schemas.microsoft.com/office/drawing/2014/main" val="709283243"/>
                  </a:ext>
                </a:extLst>
              </a:tr>
              <a:tr h="241441">
                <a:tc>
                  <a:txBody>
                    <a:bodyPr/>
                    <a:lstStyle/>
                    <a:p>
                      <a:pPr algn="l" fontAlgn="b"/>
                      <a:r>
                        <a:rPr lang="en-US" sz="700" u="none" strike="noStrike" dirty="0">
                          <a:effectLst/>
                        </a:rPr>
                        <a:t>University of Pittsburgh Main</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85</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11</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24</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50</a:t>
                      </a:r>
                      <a:endParaRPr lang="en-US" sz="700" b="0" i="0" u="none" strike="noStrike" dirty="0">
                        <a:solidFill>
                          <a:srgbClr val="000000"/>
                        </a:solidFill>
                        <a:effectLst/>
                        <a:latin typeface="Calibri" panose="020F0502020204030204" pitchFamily="34" charset="0"/>
                      </a:endParaRPr>
                    </a:p>
                  </a:txBody>
                  <a:tcPr marL="6292" marR="6292" marT="6292" marB="0" anchor="b"/>
                </a:tc>
                <a:extLst>
                  <a:ext uri="{0D108BD9-81ED-4DB2-BD59-A6C34878D82A}">
                    <a16:rowId xmlns:a16="http://schemas.microsoft.com/office/drawing/2014/main" val="3836173882"/>
                  </a:ext>
                </a:extLst>
              </a:tr>
              <a:tr h="141539">
                <a:tc>
                  <a:txBody>
                    <a:bodyPr/>
                    <a:lstStyle/>
                    <a:p>
                      <a:pPr algn="l" fontAlgn="b"/>
                      <a:r>
                        <a:rPr lang="en-US" sz="700" u="none" strike="noStrike" dirty="0">
                          <a:effectLst/>
                        </a:rPr>
                        <a:t>University of Tennessee</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83</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16</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23</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44</a:t>
                      </a:r>
                      <a:endParaRPr lang="en-US" sz="700" b="0" i="0" u="none" strike="noStrike" dirty="0">
                        <a:solidFill>
                          <a:srgbClr val="000000"/>
                        </a:solidFill>
                        <a:effectLst/>
                        <a:latin typeface="Calibri" panose="020F0502020204030204" pitchFamily="34" charset="0"/>
                      </a:endParaRPr>
                    </a:p>
                  </a:txBody>
                  <a:tcPr marL="6292" marR="6292" marT="6292" marB="0" anchor="b"/>
                </a:tc>
                <a:extLst>
                  <a:ext uri="{0D108BD9-81ED-4DB2-BD59-A6C34878D82A}">
                    <a16:rowId xmlns:a16="http://schemas.microsoft.com/office/drawing/2014/main" val="557680571"/>
                  </a:ext>
                </a:extLst>
              </a:tr>
              <a:tr h="241441">
                <a:tc>
                  <a:txBody>
                    <a:bodyPr/>
                    <a:lstStyle/>
                    <a:p>
                      <a:pPr algn="l" fontAlgn="b"/>
                      <a:r>
                        <a:rPr lang="en-US" sz="700" u="none" strike="noStrike" dirty="0">
                          <a:effectLst/>
                        </a:rPr>
                        <a:t>Indiana University Bloomington</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74</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17</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21</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36</a:t>
                      </a:r>
                      <a:endParaRPr lang="en-US" sz="700" b="0" i="0" u="none" strike="noStrike" dirty="0">
                        <a:solidFill>
                          <a:srgbClr val="000000"/>
                        </a:solidFill>
                        <a:effectLst/>
                        <a:latin typeface="Calibri" panose="020F0502020204030204" pitchFamily="34" charset="0"/>
                      </a:endParaRPr>
                    </a:p>
                  </a:txBody>
                  <a:tcPr marL="6292" marR="6292" marT="6292" marB="0" anchor="b"/>
                </a:tc>
                <a:extLst>
                  <a:ext uri="{0D108BD9-81ED-4DB2-BD59-A6C34878D82A}">
                    <a16:rowId xmlns:a16="http://schemas.microsoft.com/office/drawing/2014/main" val="2680477163"/>
                  </a:ext>
                </a:extLst>
              </a:tr>
              <a:tr h="141539">
                <a:tc>
                  <a:txBody>
                    <a:bodyPr/>
                    <a:lstStyle/>
                    <a:p>
                      <a:pPr algn="l" fontAlgn="b"/>
                      <a:r>
                        <a:rPr lang="en-US" sz="700" u="none" strike="noStrike" dirty="0">
                          <a:effectLst/>
                        </a:rPr>
                        <a:t>University of North Carolina</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74</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17</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27</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30</a:t>
                      </a:r>
                      <a:endParaRPr lang="en-US" sz="700" b="0" i="0" u="none" strike="noStrike" dirty="0">
                        <a:solidFill>
                          <a:srgbClr val="000000"/>
                        </a:solidFill>
                        <a:effectLst/>
                        <a:latin typeface="Calibri" panose="020F0502020204030204" pitchFamily="34" charset="0"/>
                      </a:endParaRPr>
                    </a:p>
                  </a:txBody>
                  <a:tcPr marL="6292" marR="6292" marT="6292" marB="0" anchor="b"/>
                </a:tc>
                <a:extLst>
                  <a:ext uri="{0D108BD9-81ED-4DB2-BD59-A6C34878D82A}">
                    <a16:rowId xmlns:a16="http://schemas.microsoft.com/office/drawing/2014/main" val="3197765059"/>
                  </a:ext>
                </a:extLst>
              </a:tr>
              <a:tr h="141539">
                <a:tc>
                  <a:txBody>
                    <a:bodyPr/>
                    <a:lstStyle/>
                    <a:p>
                      <a:pPr algn="l" fontAlgn="b"/>
                      <a:r>
                        <a:rPr lang="en-US" sz="700" u="none" strike="noStrike" dirty="0">
                          <a:effectLst/>
                        </a:rPr>
                        <a:t>Syracuse University</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73</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19</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20</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34</a:t>
                      </a:r>
                      <a:endParaRPr lang="en-US" sz="700" b="0" i="0" u="none" strike="noStrike" dirty="0">
                        <a:solidFill>
                          <a:srgbClr val="000000"/>
                        </a:solidFill>
                        <a:effectLst/>
                        <a:latin typeface="Calibri" panose="020F0502020204030204" pitchFamily="34" charset="0"/>
                      </a:endParaRPr>
                    </a:p>
                  </a:txBody>
                  <a:tcPr marL="6292" marR="6292" marT="6292" marB="0" anchor="b"/>
                </a:tc>
                <a:extLst>
                  <a:ext uri="{0D108BD9-81ED-4DB2-BD59-A6C34878D82A}">
                    <a16:rowId xmlns:a16="http://schemas.microsoft.com/office/drawing/2014/main" val="1404789102"/>
                  </a:ext>
                </a:extLst>
              </a:tr>
              <a:tr h="141539">
                <a:tc>
                  <a:txBody>
                    <a:bodyPr/>
                    <a:lstStyle/>
                    <a:p>
                      <a:pPr algn="l" fontAlgn="b"/>
                      <a:r>
                        <a:rPr lang="en-US" sz="700" u="none" strike="noStrike" dirty="0">
                          <a:effectLst/>
                        </a:rPr>
                        <a:t>West Virginia University</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65</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30</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15</a:t>
                      </a:r>
                      <a:endParaRPr lang="en-US" sz="700" b="0" i="0" u="none" strike="noStrike" dirty="0">
                        <a:solidFill>
                          <a:srgbClr val="000000"/>
                        </a:solidFill>
                        <a:effectLst/>
                        <a:latin typeface="Calibri" panose="020F0502020204030204" pitchFamily="34" charset="0"/>
                      </a:endParaRPr>
                    </a:p>
                  </a:txBody>
                  <a:tcPr marL="6292" marR="6292" marT="6292" marB="0" anchor="b"/>
                </a:tc>
                <a:tc>
                  <a:txBody>
                    <a:bodyPr/>
                    <a:lstStyle/>
                    <a:p>
                      <a:pPr algn="r" fontAlgn="b"/>
                      <a:r>
                        <a:rPr lang="en-US" sz="700" u="none" strike="noStrike" dirty="0">
                          <a:effectLst/>
                        </a:rPr>
                        <a:t>20</a:t>
                      </a:r>
                      <a:endParaRPr lang="en-US" sz="700" b="0" i="0" u="none" strike="noStrike" dirty="0">
                        <a:solidFill>
                          <a:srgbClr val="000000"/>
                        </a:solidFill>
                        <a:effectLst/>
                        <a:latin typeface="Calibri" panose="020F0502020204030204" pitchFamily="34" charset="0"/>
                      </a:endParaRPr>
                    </a:p>
                  </a:txBody>
                  <a:tcPr marL="6292" marR="6292" marT="6292" marB="0" anchor="b"/>
                </a:tc>
                <a:extLst>
                  <a:ext uri="{0D108BD9-81ED-4DB2-BD59-A6C34878D82A}">
                    <a16:rowId xmlns:a16="http://schemas.microsoft.com/office/drawing/2014/main" val="1437209192"/>
                  </a:ext>
                </a:extLst>
              </a:tr>
            </a:tbl>
          </a:graphicData>
        </a:graphic>
      </p:graphicFrame>
    </p:spTree>
    <p:extLst>
      <p:ext uri="{BB962C8B-B14F-4D97-AF65-F5344CB8AC3E}">
        <p14:creationId xmlns:p14="http://schemas.microsoft.com/office/powerpoint/2010/main" val="42926172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64AB37-2B4E-D14C-9364-1571AEAB4529}"/>
              </a:ext>
            </a:extLst>
          </p:cNvPr>
          <p:cNvSpPr>
            <a:spLocks noGrp="1"/>
          </p:cNvSpPr>
          <p:nvPr>
            <p:ph type="sldNum" sz="quarter" idx="10"/>
          </p:nvPr>
        </p:nvSpPr>
        <p:spPr/>
        <p:txBody>
          <a:bodyPr/>
          <a:lstStyle/>
          <a:p>
            <a:fld id="{04E195D4-3F35-4E05-B500-7E7FD17C6DB3}" type="slidenum">
              <a:rPr lang="en-US" smtClean="0"/>
              <a:pPr/>
              <a:t>40</a:t>
            </a:fld>
            <a:endParaRPr lang="en-US" dirty="0"/>
          </a:p>
        </p:txBody>
      </p:sp>
      <p:sp>
        <p:nvSpPr>
          <p:cNvPr id="4" name="Title 3">
            <a:extLst>
              <a:ext uri="{FF2B5EF4-FFF2-40B4-BE49-F238E27FC236}">
                <a16:creationId xmlns:a16="http://schemas.microsoft.com/office/drawing/2014/main" id="{97C5D0B3-69D8-DF4F-ADF4-544B17FB14F4}"/>
              </a:ext>
            </a:extLst>
          </p:cNvPr>
          <p:cNvSpPr>
            <a:spLocks noGrp="1"/>
          </p:cNvSpPr>
          <p:nvPr>
            <p:ph type="title"/>
          </p:nvPr>
        </p:nvSpPr>
        <p:spPr/>
        <p:txBody>
          <a:bodyPr>
            <a:normAutofit/>
          </a:bodyPr>
          <a:lstStyle/>
          <a:p>
            <a:r>
              <a:rPr lang="en-US" sz="2400" dirty="0"/>
              <a:t>Appendix: Competition for College Students</a:t>
            </a:r>
          </a:p>
        </p:txBody>
      </p:sp>
      <p:sp>
        <p:nvSpPr>
          <p:cNvPr id="5" name="Content Placeholder 2">
            <a:extLst>
              <a:ext uri="{FF2B5EF4-FFF2-40B4-BE49-F238E27FC236}">
                <a16:creationId xmlns:a16="http://schemas.microsoft.com/office/drawing/2014/main" id="{86E6A2DA-381A-B14D-B9AF-014357225307}"/>
              </a:ext>
            </a:extLst>
          </p:cNvPr>
          <p:cNvSpPr txBox="1">
            <a:spLocks/>
          </p:cNvSpPr>
          <p:nvPr/>
        </p:nvSpPr>
        <p:spPr>
          <a:xfrm>
            <a:off x="688732" y="4565020"/>
            <a:ext cx="3478665" cy="254000"/>
          </a:xfrm>
          <a:prstGeom prst="rect">
            <a:avLst/>
          </a:prstGeom>
        </p:spPr>
        <p:txBody>
          <a:bodyPr>
            <a:normAutofit fontScale="77500" lnSpcReduction="20000"/>
          </a:bodyPr>
          <a:lstStyle>
            <a:lvl1pPr marL="457200" marR="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3200" kern="1200" baseline="0">
                <a:solidFill>
                  <a:srgbClr val="000000"/>
                </a:solidFill>
                <a:latin typeface="Franklin Gothic Medium Cond" panose="020B0606030402020204" pitchFamily="34" charset="0"/>
                <a:ea typeface="+mn-ea"/>
                <a:cs typeface="+mn-cs"/>
              </a:defRPr>
            </a:lvl1pPr>
            <a:lvl2pPr marL="800100" indent="-342900" algn="l" defTabSz="914400" rtl="0" eaLnBrk="1" latinLnBrk="0" hangingPunct="1">
              <a:spcBef>
                <a:spcPct val="20000"/>
              </a:spcBef>
              <a:buFont typeface="Arial" panose="020B0604020202020204" pitchFamily="34" charset="0"/>
              <a:buChar char="•"/>
              <a:defRPr sz="2400" kern="1200" baseline="0">
                <a:solidFill>
                  <a:srgbClr val="20558A"/>
                </a:solidFill>
                <a:latin typeface="Franklin Gothic Medium Cond" panose="020B06060304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rgbClr val="747679"/>
                </a:solidFill>
                <a:latin typeface="Franklin Gothic Book" panose="020B0503020102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 indent="0">
              <a:buFont typeface="Arial" panose="020B0604020202020204" pitchFamily="34" charset="0"/>
              <a:buNone/>
            </a:pPr>
            <a:r>
              <a:rPr lang="en-US" sz="800" dirty="0"/>
              <a:t>Source: Senate Finance and Appropriations Committee Education Enrollment presentation, November, 19, 2022.</a:t>
            </a:r>
          </a:p>
          <a:p>
            <a:pPr marL="114300" indent="0">
              <a:buFont typeface="Arial" panose="020B0604020202020204" pitchFamily="34" charset="0"/>
              <a:buNone/>
            </a:pPr>
            <a:endParaRPr lang="en-US" sz="800" dirty="0"/>
          </a:p>
        </p:txBody>
      </p:sp>
      <p:pic>
        <p:nvPicPr>
          <p:cNvPr id="8" name="Picture 7">
            <a:extLst>
              <a:ext uri="{FF2B5EF4-FFF2-40B4-BE49-F238E27FC236}">
                <a16:creationId xmlns:a16="http://schemas.microsoft.com/office/drawing/2014/main" id="{EEB17740-D681-C049-95B5-B3E727BEA0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8331" y="959705"/>
            <a:ext cx="4883255" cy="3605315"/>
          </a:xfrm>
          <a:prstGeom prst="rect">
            <a:avLst/>
          </a:prstGeom>
        </p:spPr>
      </p:pic>
    </p:spTree>
    <p:extLst>
      <p:ext uri="{BB962C8B-B14F-4D97-AF65-F5344CB8AC3E}">
        <p14:creationId xmlns:p14="http://schemas.microsoft.com/office/powerpoint/2010/main" val="25802858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64AB37-2B4E-D14C-9364-1571AEAB4529}"/>
              </a:ext>
            </a:extLst>
          </p:cNvPr>
          <p:cNvSpPr>
            <a:spLocks noGrp="1"/>
          </p:cNvSpPr>
          <p:nvPr>
            <p:ph type="sldNum" sz="quarter" idx="10"/>
          </p:nvPr>
        </p:nvSpPr>
        <p:spPr/>
        <p:txBody>
          <a:bodyPr/>
          <a:lstStyle/>
          <a:p>
            <a:fld id="{04E195D4-3F35-4E05-B500-7E7FD17C6DB3}" type="slidenum">
              <a:rPr lang="en-US" smtClean="0"/>
              <a:pPr/>
              <a:t>41</a:t>
            </a:fld>
            <a:endParaRPr lang="en-US" dirty="0"/>
          </a:p>
        </p:txBody>
      </p:sp>
      <p:sp>
        <p:nvSpPr>
          <p:cNvPr id="4" name="Title 3">
            <a:extLst>
              <a:ext uri="{FF2B5EF4-FFF2-40B4-BE49-F238E27FC236}">
                <a16:creationId xmlns:a16="http://schemas.microsoft.com/office/drawing/2014/main" id="{97C5D0B3-69D8-DF4F-ADF4-544B17FB14F4}"/>
              </a:ext>
            </a:extLst>
          </p:cNvPr>
          <p:cNvSpPr>
            <a:spLocks noGrp="1"/>
          </p:cNvSpPr>
          <p:nvPr>
            <p:ph type="title"/>
          </p:nvPr>
        </p:nvSpPr>
        <p:spPr/>
        <p:txBody>
          <a:bodyPr>
            <a:normAutofit/>
          </a:bodyPr>
          <a:lstStyle/>
          <a:p>
            <a:r>
              <a:rPr lang="en-US" sz="3200" dirty="0"/>
              <a:t>Appendix: In-State, FTIC over Time (Sample)</a:t>
            </a:r>
          </a:p>
        </p:txBody>
      </p:sp>
      <p:sp>
        <p:nvSpPr>
          <p:cNvPr id="8" name="Rectangle 7">
            <a:extLst>
              <a:ext uri="{FF2B5EF4-FFF2-40B4-BE49-F238E27FC236}">
                <a16:creationId xmlns:a16="http://schemas.microsoft.com/office/drawing/2014/main" id="{ABF8F8CA-E92C-C24C-8006-4A0BB7F2E10B}"/>
              </a:ext>
            </a:extLst>
          </p:cNvPr>
          <p:cNvSpPr/>
          <p:nvPr/>
        </p:nvSpPr>
        <p:spPr>
          <a:xfrm>
            <a:off x="323193" y="4507304"/>
            <a:ext cx="7052906" cy="217432"/>
          </a:xfrm>
          <a:prstGeom prst="rect">
            <a:avLst/>
          </a:prstGeom>
        </p:spPr>
        <p:txBody>
          <a:bodyPr wrap="square">
            <a:spAutoFit/>
          </a:bodyPr>
          <a:lstStyle/>
          <a:p>
            <a:pPr>
              <a:lnSpc>
                <a:spcPct val="107000"/>
              </a:lnSpc>
            </a:pPr>
            <a:r>
              <a:rPr lang="en-US" sz="8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Source: SCHEV Trends in the Percentage of New Enrollment by Student Type and Institution (E48 Report)</a:t>
            </a:r>
            <a:endParaRPr lang="en-US" sz="8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147A42BB-4E56-F545-AA7A-FDD128D843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304" y="1150883"/>
            <a:ext cx="4799022" cy="2971800"/>
          </a:xfrm>
          <a:prstGeom prst="rect">
            <a:avLst/>
          </a:prstGeom>
        </p:spPr>
      </p:pic>
      <p:pic>
        <p:nvPicPr>
          <p:cNvPr id="11" name="Picture 10">
            <a:extLst>
              <a:ext uri="{FF2B5EF4-FFF2-40B4-BE49-F238E27FC236}">
                <a16:creationId xmlns:a16="http://schemas.microsoft.com/office/drawing/2014/main" id="{FF207EC5-C4AF-054A-80B1-691E957969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5123" y="1150883"/>
            <a:ext cx="4476153" cy="2874728"/>
          </a:xfrm>
          <a:prstGeom prst="rect">
            <a:avLst/>
          </a:prstGeom>
        </p:spPr>
      </p:pic>
    </p:spTree>
    <p:extLst>
      <p:ext uri="{BB962C8B-B14F-4D97-AF65-F5344CB8AC3E}">
        <p14:creationId xmlns:p14="http://schemas.microsoft.com/office/powerpoint/2010/main" val="33202678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64AB37-2B4E-D14C-9364-1571AEAB4529}"/>
              </a:ext>
            </a:extLst>
          </p:cNvPr>
          <p:cNvSpPr>
            <a:spLocks noGrp="1"/>
          </p:cNvSpPr>
          <p:nvPr>
            <p:ph type="sldNum" sz="quarter" idx="10"/>
          </p:nvPr>
        </p:nvSpPr>
        <p:spPr/>
        <p:txBody>
          <a:bodyPr/>
          <a:lstStyle/>
          <a:p>
            <a:fld id="{04E195D4-3F35-4E05-B500-7E7FD17C6DB3}" type="slidenum">
              <a:rPr lang="en-US" smtClean="0"/>
              <a:pPr/>
              <a:t>42</a:t>
            </a:fld>
            <a:endParaRPr lang="en-US" dirty="0"/>
          </a:p>
        </p:txBody>
      </p:sp>
      <p:sp>
        <p:nvSpPr>
          <p:cNvPr id="4" name="Title 3">
            <a:extLst>
              <a:ext uri="{FF2B5EF4-FFF2-40B4-BE49-F238E27FC236}">
                <a16:creationId xmlns:a16="http://schemas.microsoft.com/office/drawing/2014/main" id="{97C5D0B3-69D8-DF4F-ADF4-544B17FB14F4}"/>
              </a:ext>
            </a:extLst>
          </p:cNvPr>
          <p:cNvSpPr>
            <a:spLocks noGrp="1"/>
          </p:cNvSpPr>
          <p:nvPr>
            <p:ph type="title"/>
          </p:nvPr>
        </p:nvSpPr>
        <p:spPr/>
        <p:txBody>
          <a:bodyPr>
            <a:normAutofit/>
          </a:bodyPr>
          <a:lstStyle/>
          <a:p>
            <a:r>
              <a:rPr lang="en-US" sz="3200" dirty="0"/>
              <a:t>In-State, FTIC over Time (Sample) cont’d.</a:t>
            </a:r>
          </a:p>
        </p:txBody>
      </p:sp>
      <p:sp>
        <p:nvSpPr>
          <p:cNvPr id="8" name="Rectangle 7">
            <a:extLst>
              <a:ext uri="{FF2B5EF4-FFF2-40B4-BE49-F238E27FC236}">
                <a16:creationId xmlns:a16="http://schemas.microsoft.com/office/drawing/2014/main" id="{ABF8F8CA-E92C-C24C-8006-4A0BB7F2E10B}"/>
              </a:ext>
            </a:extLst>
          </p:cNvPr>
          <p:cNvSpPr/>
          <p:nvPr/>
        </p:nvSpPr>
        <p:spPr>
          <a:xfrm>
            <a:off x="323193" y="4507304"/>
            <a:ext cx="7052906" cy="217432"/>
          </a:xfrm>
          <a:prstGeom prst="rect">
            <a:avLst/>
          </a:prstGeom>
        </p:spPr>
        <p:txBody>
          <a:bodyPr wrap="square">
            <a:spAutoFit/>
          </a:bodyPr>
          <a:lstStyle/>
          <a:p>
            <a:pPr>
              <a:lnSpc>
                <a:spcPct val="107000"/>
              </a:lnSpc>
            </a:pPr>
            <a:r>
              <a:rPr lang="en-US" sz="8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Source: SCHEV Trends in the Percentage of New Enrollment by Student Type and Institution (E48 Report)</a:t>
            </a:r>
            <a:endParaRPr lang="en-US" sz="8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B81D85B9-83A9-724E-B93E-FE818369C5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193" y="1233389"/>
            <a:ext cx="4010586" cy="2865383"/>
          </a:xfrm>
          <a:prstGeom prst="rect">
            <a:avLst/>
          </a:prstGeom>
        </p:spPr>
      </p:pic>
      <p:pic>
        <p:nvPicPr>
          <p:cNvPr id="9" name="Picture 8">
            <a:extLst>
              <a:ext uri="{FF2B5EF4-FFF2-40B4-BE49-F238E27FC236}">
                <a16:creationId xmlns:a16="http://schemas.microsoft.com/office/drawing/2014/main" id="{0B98C699-25DC-D349-8B88-B10804FCA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33779" y="1233389"/>
            <a:ext cx="4272188" cy="2776684"/>
          </a:xfrm>
          <a:prstGeom prst="rect">
            <a:avLst/>
          </a:prstGeom>
        </p:spPr>
      </p:pic>
    </p:spTree>
    <p:extLst>
      <p:ext uri="{BB962C8B-B14F-4D97-AF65-F5344CB8AC3E}">
        <p14:creationId xmlns:p14="http://schemas.microsoft.com/office/powerpoint/2010/main" val="32605117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64AB37-2B4E-D14C-9364-1571AEAB4529}"/>
              </a:ext>
            </a:extLst>
          </p:cNvPr>
          <p:cNvSpPr>
            <a:spLocks noGrp="1"/>
          </p:cNvSpPr>
          <p:nvPr>
            <p:ph type="sldNum" sz="quarter" idx="10"/>
          </p:nvPr>
        </p:nvSpPr>
        <p:spPr/>
        <p:txBody>
          <a:bodyPr/>
          <a:lstStyle/>
          <a:p>
            <a:fld id="{04E195D4-3F35-4E05-B500-7E7FD17C6DB3}" type="slidenum">
              <a:rPr lang="en-US" smtClean="0"/>
              <a:pPr/>
              <a:t>43</a:t>
            </a:fld>
            <a:endParaRPr lang="en-US" dirty="0"/>
          </a:p>
        </p:txBody>
      </p:sp>
      <p:sp>
        <p:nvSpPr>
          <p:cNvPr id="4" name="Title 3">
            <a:extLst>
              <a:ext uri="{FF2B5EF4-FFF2-40B4-BE49-F238E27FC236}">
                <a16:creationId xmlns:a16="http://schemas.microsoft.com/office/drawing/2014/main" id="{97C5D0B3-69D8-DF4F-ADF4-544B17FB14F4}"/>
              </a:ext>
            </a:extLst>
          </p:cNvPr>
          <p:cNvSpPr>
            <a:spLocks noGrp="1"/>
          </p:cNvSpPr>
          <p:nvPr>
            <p:ph type="title"/>
          </p:nvPr>
        </p:nvSpPr>
        <p:spPr/>
        <p:txBody>
          <a:bodyPr>
            <a:normAutofit/>
          </a:bodyPr>
          <a:lstStyle/>
          <a:p>
            <a:r>
              <a:rPr lang="en-US" sz="3200" dirty="0"/>
              <a:t>In-State, FTIC over Time cont’d.</a:t>
            </a:r>
          </a:p>
        </p:txBody>
      </p:sp>
      <p:sp>
        <p:nvSpPr>
          <p:cNvPr id="8" name="Rectangle 7">
            <a:extLst>
              <a:ext uri="{FF2B5EF4-FFF2-40B4-BE49-F238E27FC236}">
                <a16:creationId xmlns:a16="http://schemas.microsoft.com/office/drawing/2014/main" id="{ABF8F8CA-E92C-C24C-8006-4A0BB7F2E10B}"/>
              </a:ext>
            </a:extLst>
          </p:cNvPr>
          <p:cNvSpPr/>
          <p:nvPr/>
        </p:nvSpPr>
        <p:spPr>
          <a:xfrm>
            <a:off x="323193" y="4507304"/>
            <a:ext cx="7052906" cy="217432"/>
          </a:xfrm>
          <a:prstGeom prst="rect">
            <a:avLst/>
          </a:prstGeom>
        </p:spPr>
        <p:txBody>
          <a:bodyPr wrap="square">
            <a:spAutoFit/>
          </a:bodyPr>
          <a:lstStyle/>
          <a:p>
            <a:pPr>
              <a:lnSpc>
                <a:spcPct val="107000"/>
              </a:lnSpc>
            </a:pPr>
            <a:r>
              <a:rPr lang="en-US" sz="8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Source: SCHEV Trends in the Percentage of New Enrollment by Student Type and Institution (E48 Report)</a:t>
            </a:r>
            <a:endParaRPr lang="en-US" sz="8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957AA98E-660C-2544-899E-2D5489AC16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304" y="1079930"/>
            <a:ext cx="4256598" cy="2857507"/>
          </a:xfrm>
          <a:prstGeom prst="rect">
            <a:avLst/>
          </a:prstGeom>
        </p:spPr>
      </p:pic>
      <p:pic>
        <p:nvPicPr>
          <p:cNvPr id="9" name="Picture 8">
            <a:extLst>
              <a:ext uri="{FF2B5EF4-FFF2-40B4-BE49-F238E27FC236}">
                <a16:creationId xmlns:a16="http://schemas.microsoft.com/office/drawing/2014/main" id="{4CCFEC9D-76C7-CE44-AF74-C8EB0E3C30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02902" y="1232313"/>
            <a:ext cx="4105423" cy="2705124"/>
          </a:xfrm>
          <a:prstGeom prst="rect">
            <a:avLst/>
          </a:prstGeom>
        </p:spPr>
      </p:pic>
    </p:spTree>
    <p:extLst>
      <p:ext uri="{BB962C8B-B14F-4D97-AF65-F5344CB8AC3E}">
        <p14:creationId xmlns:p14="http://schemas.microsoft.com/office/powerpoint/2010/main" val="40739018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64AB37-2B4E-D14C-9364-1571AEAB4529}"/>
              </a:ext>
            </a:extLst>
          </p:cNvPr>
          <p:cNvSpPr>
            <a:spLocks noGrp="1"/>
          </p:cNvSpPr>
          <p:nvPr>
            <p:ph type="sldNum" sz="quarter" idx="10"/>
          </p:nvPr>
        </p:nvSpPr>
        <p:spPr/>
        <p:txBody>
          <a:bodyPr/>
          <a:lstStyle/>
          <a:p>
            <a:fld id="{04E195D4-3F35-4E05-B500-7E7FD17C6DB3}" type="slidenum">
              <a:rPr lang="en-US" smtClean="0"/>
              <a:pPr/>
              <a:t>44</a:t>
            </a:fld>
            <a:endParaRPr lang="en-US" dirty="0"/>
          </a:p>
        </p:txBody>
      </p:sp>
      <p:sp>
        <p:nvSpPr>
          <p:cNvPr id="4" name="Title 3">
            <a:extLst>
              <a:ext uri="{FF2B5EF4-FFF2-40B4-BE49-F238E27FC236}">
                <a16:creationId xmlns:a16="http://schemas.microsoft.com/office/drawing/2014/main" id="{97C5D0B3-69D8-DF4F-ADF4-544B17FB14F4}"/>
              </a:ext>
            </a:extLst>
          </p:cNvPr>
          <p:cNvSpPr>
            <a:spLocks noGrp="1"/>
          </p:cNvSpPr>
          <p:nvPr>
            <p:ph type="title"/>
          </p:nvPr>
        </p:nvSpPr>
        <p:spPr/>
        <p:txBody>
          <a:bodyPr>
            <a:normAutofit/>
          </a:bodyPr>
          <a:lstStyle/>
          <a:p>
            <a:r>
              <a:rPr lang="en-US" sz="2800" dirty="0"/>
              <a:t>Appendix: Acceptance &amp; Enrollment – 2020-21</a:t>
            </a:r>
          </a:p>
        </p:txBody>
      </p:sp>
      <p:sp>
        <p:nvSpPr>
          <p:cNvPr id="8" name="Rectangle 7">
            <a:extLst>
              <a:ext uri="{FF2B5EF4-FFF2-40B4-BE49-F238E27FC236}">
                <a16:creationId xmlns:a16="http://schemas.microsoft.com/office/drawing/2014/main" id="{ABF8F8CA-E92C-C24C-8006-4A0BB7F2E10B}"/>
              </a:ext>
            </a:extLst>
          </p:cNvPr>
          <p:cNvSpPr/>
          <p:nvPr/>
        </p:nvSpPr>
        <p:spPr>
          <a:xfrm>
            <a:off x="228600" y="4523070"/>
            <a:ext cx="3994396" cy="217432"/>
          </a:xfrm>
          <a:prstGeom prst="rect">
            <a:avLst/>
          </a:prstGeom>
        </p:spPr>
        <p:txBody>
          <a:bodyPr wrap="square">
            <a:spAutoFit/>
          </a:bodyPr>
          <a:lstStyle/>
          <a:p>
            <a:pPr>
              <a:lnSpc>
                <a:spcPct val="107000"/>
              </a:lnSpc>
            </a:pPr>
            <a:r>
              <a:rPr lang="en-US" sz="8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Source: SCHEV Public Higher Education Transparency in Virginia</a:t>
            </a:r>
            <a:endParaRPr lang="en-US" sz="8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6805B031-8958-FE4A-9E35-D8681ED823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438" y="1010283"/>
            <a:ext cx="8365362" cy="3327361"/>
          </a:xfrm>
          <a:prstGeom prst="rect">
            <a:avLst/>
          </a:prstGeom>
        </p:spPr>
      </p:pic>
      <p:sp>
        <p:nvSpPr>
          <p:cNvPr id="10" name="TextBox 9">
            <a:extLst>
              <a:ext uri="{FF2B5EF4-FFF2-40B4-BE49-F238E27FC236}">
                <a16:creationId xmlns:a16="http://schemas.microsoft.com/office/drawing/2014/main" id="{4ACA0798-5443-E245-BFAE-8BEC7D21CB08}"/>
              </a:ext>
            </a:extLst>
          </p:cNvPr>
          <p:cNvSpPr txBox="1"/>
          <p:nvPr/>
        </p:nvSpPr>
        <p:spPr>
          <a:xfrm>
            <a:off x="7266125" y="1039101"/>
            <a:ext cx="1420675" cy="1661993"/>
          </a:xfrm>
          <a:prstGeom prst="rect">
            <a:avLst/>
          </a:prstGeom>
          <a:noFill/>
        </p:spPr>
        <p:txBody>
          <a:bodyPr wrap="square" rtlCol="0">
            <a:spAutoFit/>
          </a:bodyPr>
          <a:lstStyle/>
          <a:p>
            <a:endParaRPr lang="en-US" sz="800" dirty="0">
              <a:solidFill>
                <a:srgbClr val="000000"/>
              </a:solidFill>
            </a:endParaRPr>
          </a:p>
          <a:p>
            <a:r>
              <a:rPr lang="en-US" sz="1000" dirty="0">
                <a:solidFill>
                  <a:srgbClr val="000000"/>
                </a:solidFill>
              </a:rPr>
              <a:t>The percentage of the students who applied for and were offered first-time undergraduate admission.</a:t>
            </a:r>
            <a:endParaRPr lang="en-US" sz="1000" b="0" u="none" strike="noStrike" dirty="0">
              <a:solidFill>
                <a:srgbClr val="000000"/>
              </a:solidFill>
              <a:effectLst/>
            </a:endParaRPr>
          </a:p>
          <a:p>
            <a:endParaRPr lang="en-US" sz="800" dirty="0">
              <a:solidFill>
                <a:srgbClr val="000000"/>
              </a:solidFill>
            </a:endParaRPr>
          </a:p>
          <a:p>
            <a:endParaRPr lang="en-US" sz="800" b="0" i="0" u="none" strike="noStrike" dirty="0">
              <a:solidFill>
                <a:srgbClr val="000000"/>
              </a:solidFill>
              <a:effectLst/>
              <a:latin typeface="+mn-lt"/>
            </a:endParaRPr>
          </a:p>
          <a:p>
            <a:endParaRPr lang="en-US" dirty="0"/>
          </a:p>
        </p:txBody>
      </p:sp>
    </p:spTree>
    <p:extLst>
      <p:ext uri="{BB962C8B-B14F-4D97-AF65-F5344CB8AC3E}">
        <p14:creationId xmlns:p14="http://schemas.microsoft.com/office/powerpoint/2010/main" val="3857797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64AB37-2B4E-D14C-9364-1571AEAB4529}"/>
              </a:ext>
            </a:extLst>
          </p:cNvPr>
          <p:cNvSpPr>
            <a:spLocks noGrp="1"/>
          </p:cNvSpPr>
          <p:nvPr>
            <p:ph type="sldNum" sz="quarter" idx="10"/>
          </p:nvPr>
        </p:nvSpPr>
        <p:spPr/>
        <p:txBody>
          <a:bodyPr/>
          <a:lstStyle/>
          <a:p>
            <a:fld id="{04E195D4-3F35-4E05-B500-7E7FD17C6DB3}" type="slidenum">
              <a:rPr lang="en-US" smtClean="0"/>
              <a:pPr/>
              <a:t>45</a:t>
            </a:fld>
            <a:endParaRPr lang="en-US" dirty="0"/>
          </a:p>
        </p:txBody>
      </p:sp>
      <p:sp>
        <p:nvSpPr>
          <p:cNvPr id="4" name="Title 3">
            <a:extLst>
              <a:ext uri="{FF2B5EF4-FFF2-40B4-BE49-F238E27FC236}">
                <a16:creationId xmlns:a16="http://schemas.microsoft.com/office/drawing/2014/main" id="{97C5D0B3-69D8-DF4F-ADF4-544B17FB14F4}"/>
              </a:ext>
            </a:extLst>
          </p:cNvPr>
          <p:cNvSpPr>
            <a:spLocks noGrp="1"/>
          </p:cNvSpPr>
          <p:nvPr>
            <p:ph type="title"/>
          </p:nvPr>
        </p:nvSpPr>
        <p:spPr/>
        <p:txBody>
          <a:bodyPr>
            <a:normAutofit fontScale="90000"/>
          </a:bodyPr>
          <a:lstStyle/>
          <a:p>
            <a:r>
              <a:rPr lang="en-US" dirty="0"/>
              <a:t>Appendix: Tuition and Fees – 2020-21</a:t>
            </a:r>
          </a:p>
        </p:txBody>
      </p:sp>
      <p:sp>
        <p:nvSpPr>
          <p:cNvPr id="8" name="Rectangle 7">
            <a:extLst>
              <a:ext uri="{FF2B5EF4-FFF2-40B4-BE49-F238E27FC236}">
                <a16:creationId xmlns:a16="http://schemas.microsoft.com/office/drawing/2014/main" id="{ABF8F8CA-E92C-C24C-8006-4A0BB7F2E10B}"/>
              </a:ext>
            </a:extLst>
          </p:cNvPr>
          <p:cNvSpPr/>
          <p:nvPr/>
        </p:nvSpPr>
        <p:spPr>
          <a:xfrm>
            <a:off x="228600" y="4523070"/>
            <a:ext cx="3994396" cy="217432"/>
          </a:xfrm>
          <a:prstGeom prst="rect">
            <a:avLst/>
          </a:prstGeom>
        </p:spPr>
        <p:txBody>
          <a:bodyPr wrap="square">
            <a:spAutoFit/>
          </a:bodyPr>
          <a:lstStyle/>
          <a:p>
            <a:pPr>
              <a:lnSpc>
                <a:spcPct val="107000"/>
              </a:lnSpc>
            </a:pPr>
            <a:r>
              <a:rPr lang="en-US" sz="8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Source: SCHEV Public Higher Education Transparency in Virginia</a:t>
            </a:r>
            <a:endParaRPr lang="en-US" sz="8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5D25CEC5-80F1-ED45-B932-1631C251EC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855" y="1044553"/>
            <a:ext cx="7293537" cy="3361909"/>
          </a:xfrm>
          <a:prstGeom prst="rect">
            <a:avLst/>
          </a:prstGeom>
        </p:spPr>
      </p:pic>
      <p:sp>
        <p:nvSpPr>
          <p:cNvPr id="10" name="TextBox 9">
            <a:extLst>
              <a:ext uri="{FF2B5EF4-FFF2-40B4-BE49-F238E27FC236}">
                <a16:creationId xmlns:a16="http://schemas.microsoft.com/office/drawing/2014/main" id="{4ACA0798-5443-E245-BFAE-8BEC7D21CB08}"/>
              </a:ext>
            </a:extLst>
          </p:cNvPr>
          <p:cNvSpPr txBox="1"/>
          <p:nvPr/>
        </p:nvSpPr>
        <p:spPr>
          <a:xfrm>
            <a:off x="7047186" y="1032736"/>
            <a:ext cx="1448264" cy="1692771"/>
          </a:xfrm>
          <a:prstGeom prst="rect">
            <a:avLst/>
          </a:prstGeom>
          <a:noFill/>
        </p:spPr>
        <p:txBody>
          <a:bodyPr wrap="square" rtlCol="0">
            <a:spAutoFit/>
          </a:bodyPr>
          <a:lstStyle/>
          <a:p>
            <a:endParaRPr lang="en-US" sz="800" dirty="0">
              <a:solidFill>
                <a:srgbClr val="000000"/>
              </a:solidFill>
            </a:endParaRPr>
          </a:p>
          <a:p>
            <a:r>
              <a:rPr lang="en-US" sz="1000" dirty="0">
                <a:solidFill>
                  <a:srgbClr val="000000"/>
                </a:solidFill>
              </a:rPr>
              <a:t>The average and net annual total tuition and fees and room and board for a full-time undergraduate student living on campus.</a:t>
            </a:r>
          </a:p>
          <a:p>
            <a:endParaRPr lang="en-US" sz="800" b="0" i="0" u="none" strike="noStrike" dirty="0">
              <a:solidFill>
                <a:srgbClr val="000000"/>
              </a:solidFill>
              <a:effectLst/>
              <a:latin typeface="+mn-lt"/>
            </a:endParaRPr>
          </a:p>
          <a:p>
            <a:endParaRPr lang="en-US" dirty="0"/>
          </a:p>
        </p:txBody>
      </p:sp>
    </p:spTree>
    <p:extLst>
      <p:ext uri="{BB962C8B-B14F-4D97-AF65-F5344CB8AC3E}">
        <p14:creationId xmlns:p14="http://schemas.microsoft.com/office/powerpoint/2010/main" val="5988566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64AB37-2B4E-D14C-9364-1571AEAB4529}"/>
              </a:ext>
            </a:extLst>
          </p:cNvPr>
          <p:cNvSpPr>
            <a:spLocks noGrp="1"/>
          </p:cNvSpPr>
          <p:nvPr>
            <p:ph type="sldNum" sz="quarter" idx="10"/>
          </p:nvPr>
        </p:nvSpPr>
        <p:spPr/>
        <p:txBody>
          <a:bodyPr/>
          <a:lstStyle/>
          <a:p>
            <a:fld id="{04E195D4-3F35-4E05-B500-7E7FD17C6DB3}" type="slidenum">
              <a:rPr lang="en-US" smtClean="0"/>
              <a:pPr/>
              <a:t>46</a:t>
            </a:fld>
            <a:endParaRPr lang="en-US" dirty="0"/>
          </a:p>
        </p:txBody>
      </p:sp>
      <p:sp>
        <p:nvSpPr>
          <p:cNvPr id="4" name="Title 3">
            <a:extLst>
              <a:ext uri="{FF2B5EF4-FFF2-40B4-BE49-F238E27FC236}">
                <a16:creationId xmlns:a16="http://schemas.microsoft.com/office/drawing/2014/main" id="{97C5D0B3-69D8-DF4F-ADF4-544B17FB14F4}"/>
              </a:ext>
            </a:extLst>
          </p:cNvPr>
          <p:cNvSpPr>
            <a:spLocks noGrp="1"/>
          </p:cNvSpPr>
          <p:nvPr>
            <p:ph type="title"/>
          </p:nvPr>
        </p:nvSpPr>
        <p:spPr/>
        <p:txBody>
          <a:bodyPr>
            <a:noAutofit/>
          </a:bodyPr>
          <a:lstStyle/>
          <a:p>
            <a:r>
              <a:rPr lang="en-US" sz="2400" dirty="0"/>
              <a:t>Appendix: First to Second Year Retention Rates – 2020-21</a:t>
            </a:r>
          </a:p>
        </p:txBody>
      </p:sp>
      <p:sp>
        <p:nvSpPr>
          <p:cNvPr id="8" name="Rectangle 7">
            <a:extLst>
              <a:ext uri="{FF2B5EF4-FFF2-40B4-BE49-F238E27FC236}">
                <a16:creationId xmlns:a16="http://schemas.microsoft.com/office/drawing/2014/main" id="{ABF8F8CA-E92C-C24C-8006-4A0BB7F2E10B}"/>
              </a:ext>
            </a:extLst>
          </p:cNvPr>
          <p:cNvSpPr/>
          <p:nvPr/>
        </p:nvSpPr>
        <p:spPr>
          <a:xfrm>
            <a:off x="228600" y="4523070"/>
            <a:ext cx="3994396" cy="217432"/>
          </a:xfrm>
          <a:prstGeom prst="rect">
            <a:avLst/>
          </a:prstGeom>
        </p:spPr>
        <p:txBody>
          <a:bodyPr wrap="square">
            <a:spAutoFit/>
          </a:bodyPr>
          <a:lstStyle/>
          <a:p>
            <a:pPr>
              <a:lnSpc>
                <a:spcPct val="107000"/>
              </a:lnSpc>
            </a:pPr>
            <a:r>
              <a:rPr lang="en-US" sz="8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Source: SCHEV Public Higher Education Transparency in Virginia</a:t>
            </a:r>
            <a:endParaRPr lang="en-US" sz="8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4ACA0798-5443-E245-BFAE-8BEC7D21CB08}"/>
              </a:ext>
            </a:extLst>
          </p:cNvPr>
          <p:cNvSpPr txBox="1"/>
          <p:nvPr/>
        </p:nvSpPr>
        <p:spPr>
          <a:xfrm>
            <a:off x="7780283" y="1433239"/>
            <a:ext cx="906517" cy="1231106"/>
          </a:xfrm>
          <a:prstGeom prst="rect">
            <a:avLst/>
          </a:prstGeom>
          <a:noFill/>
        </p:spPr>
        <p:txBody>
          <a:bodyPr wrap="square" rtlCol="0">
            <a:spAutoFit/>
          </a:bodyPr>
          <a:lstStyle/>
          <a:p>
            <a:endParaRPr lang="en-US" sz="800" dirty="0">
              <a:solidFill>
                <a:srgbClr val="000000"/>
              </a:solidFill>
            </a:endParaRPr>
          </a:p>
          <a:p>
            <a:r>
              <a:rPr lang="en-US" sz="800" dirty="0">
                <a:solidFill>
                  <a:srgbClr val="000000"/>
                </a:solidFill>
              </a:rPr>
              <a:t>The first year to second year retention rates for full-time undergraduate students.</a:t>
            </a:r>
            <a:endParaRPr lang="en-US" sz="800" b="0" u="none" strike="noStrike" dirty="0">
              <a:solidFill>
                <a:srgbClr val="000000"/>
              </a:solidFill>
              <a:effectLst/>
            </a:endParaRPr>
          </a:p>
          <a:p>
            <a:endParaRPr lang="en-US" dirty="0"/>
          </a:p>
        </p:txBody>
      </p:sp>
      <p:pic>
        <p:nvPicPr>
          <p:cNvPr id="5" name="Picture 4">
            <a:extLst>
              <a:ext uri="{FF2B5EF4-FFF2-40B4-BE49-F238E27FC236}">
                <a16:creationId xmlns:a16="http://schemas.microsoft.com/office/drawing/2014/main" id="{1B43ACBE-98B2-3942-93F5-8DB005782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420" y="1174195"/>
            <a:ext cx="7447314" cy="3027315"/>
          </a:xfrm>
          <a:prstGeom prst="rect">
            <a:avLst/>
          </a:prstGeom>
        </p:spPr>
      </p:pic>
    </p:spTree>
    <p:extLst>
      <p:ext uri="{BB962C8B-B14F-4D97-AF65-F5344CB8AC3E}">
        <p14:creationId xmlns:p14="http://schemas.microsoft.com/office/powerpoint/2010/main" val="28514084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64AB37-2B4E-D14C-9364-1571AEAB4529}"/>
              </a:ext>
            </a:extLst>
          </p:cNvPr>
          <p:cNvSpPr>
            <a:spLocks noGrp="1"/>
          </p:cNvSpPr>
          <p:nvPr>
            <p:ph type="sldNum" sz="quarter" idx="10"/>
          </p:nvPr>
        </p:nvSpPr>
        <p:spPr/>
        <p:txBody>
          <a:bodyPr/>
          <a:lstStyle/>
          <a:p>
            <a:fld id="{04E195D4-3F35-4E05-B500-7E7FD17C6DB3}" type="slidenum">
              <a:rPr lang="en-US" smtClean="0"/>
              <a:pPr/>
              <a:t>47</a:t>
            </a:fld>
            <a:endParaRPr lang="en-US" dirty="0"/>
          </a:p>
        </p:txBody>
      </p:sp>
      <p:sp>
        <p:nvSpPr>
          <p:cNvPr id="4" name="Title 3">
            <a:extLst>
              <a:ext uri="{FF2B5EF4-FFF2-40B4-BE49-F238E27FC236}">
                <a16:creationId xmlns:a16="http://schemas.microsoft.com/office/drawing/2014/main" id="{97C5D0B3-69D8-DF4F-ADF4-544B17FB14F4}"/>
              </a:ext>
            </a:extLst>
          </p:cNvPr>
          <p:cNvSpPr>
            <a:spLocks noGrp="1"/>
          </p:cNvSpPr>
          <p:nvPr>
            <p:ph type="title"/>
          </p:nvPr>
        </p:nvSpPr>
        <p:spPr/>
        <p:txBody>
          <a:bodyPr>
            <a:normAutofit fontScale="90000"/>
          </a:bodyPr>
          <a:lstStyle/>
          <a:p>
            <a:r>
              <a:rPr lang="en-US" sz="2800" dirty="0"/>
              <a:t>Appendix: K-12 Efforts to Improve Education Relevancy</a:t>
            </a:r>
          </a:p>
        </p:txBody>
      </p:sp>
      <p:sp>
        <p:nvSpPr>
          <p:cNvPr id="9" name="Content Placeholder 2">
            <a:extLst>
              <a:ext uri="{FF2B5EF4-FFF2-40B4-BE49-F238E27FC236}">
                <a16:creationId xmlns:a16="http://schemas.microsoft.com/office/drawing/2014/main" id="{29D90056-7756-47AA-8378-FD826B50D6DC}"/>
              </a:ext>
            </a:extLst>
          </p:cNvPr>
          <p:cNvSpPr txBox="1">
            <a:spLocks/>
          </p:cNvSpPr>
          <p:nvPr/>
        </p:nvSpPr>
        <p:spPr>
          <a:xfrm>
            <a:off x="351022" y="946160"/>
            <a:ext cx="8016182" cy="3783317"/>
          </a:xfrm>
          <a:prstGeom prst="rect">
            <a:avLst/>
          </a:prstGeom>
        </p:spPr>
        <p:txBody>
          <a:bodyPr>
            <a:normAutofit/>
          </a:bodyPr>
          <a:lstStyle>
            <a:lvl1pPr marL="457200" marR="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3200" kern="1200" baseline="0">
                <a:solidFill>
                  <a:srgbClr val="000000"/>
                </a:solidFill>
                <a:latin typeface="Franklin Gothic Medium Cond" panose="020B0606030402020204" pitchFamily="34" charset="0"/>
                <a:ea typeface="+mn-ea"/>
                <a:cs typeface="+mn-cs"/>
              </a:defRPr>
            </a:lvl1pPr>
            <a:lvl2pPr marL="800100" indent="-342900" algn="l" defTabSz="914400" rtl="0" eaLnBrk="1" latinLnBrk="0" hangingPunct="1">
              <a:spcBef>
                <a:spcPct val="20000"/>
              </a:spcBef>
              <a:buFont typeface="Arial" panose="020B0604020202020204" pitchFamily="34" charset="0"/>
              <a:buChar char="•"/>
              <a:defRPr sz="2400" kern="1200" baseline="0">
                <a:solidFill>
                  <a:srgbClr val="20558A"/>
                </a:solidFill>
                <a:latin typeface="Franklin Gothic Medium Cond" panose="020B06060304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rgbClr val="747679"/>
                </a:solidFill>
                <a:latin typeface="Franklin Gothic Book" panose="020B0503020102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 indent="0">
              <a:buFont typeface="Arial" panose="020B0604020202020204" pitchFamily="34" charset="0"/>
              <a:buNone/>
            </a:pPr>
            <a:r>
              <a:rPr lang="en-US" sz="2400" dirty="0"/>
              <a:t>Key approaches – Example from Washington state</a:t>
            </a:r>
          </a:p>
          <a:p>
            <a:pPr marL="914400" lvl="1" indent="-457200"/>
            <a:r>
              <a:rPr lang="en-US" sz="2000" b="0" i="0" dirty="0">
                <a:effectLst/>
              </a:rPr>
              <a:t>Mastery-based learning work group. This group identified barriers to mastery-based learning and explored ways to increase student access to relevant and robust mastery-based academic pathways aligned to personal career and postsecondary goals.</a:t>
            </a:r>
            <a:endParaRPr lang="en-US" sz="2000" dirty="0"/>
          </a:p>
        </p:txBody>
      </p:sp>
    </p:spTree>
    <p:extLst>
      <p:ext uri="{BB962C8B-B14F-4D97-AF65-F5344CB8AC3E}">
        <p14:creationId xmlns:p14="http://schemas.microsoft.com/office/powerpoint/2010/main" val="26043280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64AB37-2B4E-D14C-9364-1571AEAB4529}"/>
              </a:ext>
            </a:extLst>
          </p:cNvPr>
          <p:cNvSpPr>
            <a:spLocks noGrp="1"/>
          </p:cNvSpPr>
          <p:nvPr>
            <p:ph type="sldNum" sz="quarter" idx="10"/>
          </p:nvPr>
        </p:nvSpPr>
        <p:spPr/>
        <p:txBody>
          <a:bodyPr/>
          <a:lstStyle/>
          <a:p>
            <a:fld id="{04E195D4-3F35-4E05-B500-7E7FD17C6DB3}" type="slidenum">
              <a:rPr lang="en-US" smtClean="0"/>
              <a:pPr/>
              <a:t>48</a:t>
            </a:fld>
            <a:endParaRPr lang="en-US" dirty="0"/>
          </a:p>
        </p:txBody>
      </p:sp>
      <p:sp>
        <p:nvSpPr>
          <p:cNvPr id="4" name="Title 3">
            <a:extLst>
              <a:ext uri="{FF2B5EF4-FFF2-40B4-BE49-F238E27FC236}">
                <a16:creationId xmlns:a16="http://schemas.microsoft.com/office/drawing/2014/main" id="{97C5D0B3-69D8-DF4F-ADF4-544B17FB14F4}"/>
              </a:ext>
            </a:extLst>
          </p:cNvPr>
          <p:cNvSpPr>
            <a:spLocks noGrp="1"/>
          </p:cNvSpPr>
          <p:nvPr>
            <p:ph type="title"/>
          </p:nvPr>
        </p:nvSpPr>
        <p:spPr/>
        <p:txBody>
          <a:bodyPr>
            <a:normAutofit/>
          </a:bodyPr>
          <a:lstStyle/>
          <a:p>
            <a:r>
              <a:rPr lang="en-US" sz="2800" dirty="0"/>
              <a:t>Appendix: Institutional Efforts to Increase Enrollment</a:t>
            </a:r>
          </a:p>
        </p:txBody>
      </p:sp>
      <p:sp>
        <p:nvSpPr>
          <p:cNvPr id="9" name="Content Placeholder 2">
            <a:extLst>
              <a:ext uri="{FF2B5EF4-FFF2-40B4-BE49-F238E27FC236}">
                <a16:creationId xmlns:a16="http://schemas.microsoft.com/office/drawing/2014/main" id="{29D90056-7756-47AA-8378-FD826B50D6DC}"/>
              </a:ext>
            </a:extLst>
          </p:cNvPr>
          <p:cNvSpPr txBox="1">
            <a:spLocks/>
          </p:cNvSpPr>
          <p:nvPr/>
        </p:nvSpPr>
        <p:spPr>
          <a:xfrm>
            <a:off x="351022" y="946160"/>
            <a:ext cx="8016182" cy="3783317"/>
          </a:xfrm>
          <a:prstGeom prst="rect">
            <a:avLst/>
          </a:prstGeom>
        </p:spPr>
        <p:txBody>
          <a:bodyPr>
            <a:normAutofit/>
          </a:bodyPr>
          <a:lstStyle>
            <a:lvl1pPr marL="457200" marR="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3200" kern="1200" baseline="0">
                <a:solidFill>
                  <a:srgbClr val="000000"/>
                </a:solidFill>
                <a:latin typeface="Franklin Gothic Medium Cond" panose="020B0606030402020204" pitchFamily="34" charset="0"/>
                <a:ea typeface="+mn-ea"/>
                <a:cs typeface="+mn-cs"/>
              </a:defRPr>
            </a:lvl1pPr>
            <a:lvl2pPr marL="800100" indent="-342900" algn="l" defTabSz="914400" rtl="0" eaLnBrk="1" latinLnBrk="0" hangingPunct="1">
              <a:spcBef>
                <a:spcPct val="20000"/>
              </a:spcBef>
              <a:buFont typeface="Arial" panose="020B0604020202020204" pitchFamily="34" charset="0"/>
              <a:buChar char="•"/>
              <a:defRPr sz="2400" kern="1200" baseline="0">
                <a:solidFill>
                  <a:srgbClr val="20558A"/>
                </a:solidFill>
                <a:latin typeface="Franklin Gothic Medium Cond" panose="020B06060304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rgbClr val="747679"/>
                </a:solidFill>
                <a:latin typeface="Franklin Gothic Book" panose="020B0503020102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 indent="0">
              <a:buFont typeface="Arial" panose="020B0604020202020204" pitchFamily="34" charset="0"/>
              <a:buNone/>
            </a:pPr>
            <a:r>
              <a:rPr lang="en-US" sz="2400" dirty="0"/>
              <a:t>Key approaches</a:t>
            </a:r>
          </a:p>
          <a:p>
            <a:pPr marL="914400" lvl="1" indent="-457200"/>
            <a:r>
              <a:rPr lang="en-US" sz="1900" dirty="0"/>
              <a:t>Targeted scholarships, grants and other supports for under-served students.</a:t>
            </a:r>
          </a:p>
          <a:p>
            <a:pPr marL="1257300" lvl="2" indent="-457200"/>
            <a:r>
              <a:rPr lang="en-US" sz="1200" dirty="0">
                <a:latin typeface="Franklin Gothic Medium Cond" panose="020B0606030402020204" pitchFamily="34" charset="0"/>
              </a:rPr>
              <a:t>Piedmont Scholars Program for Transfers - PVCC</a:t>
            </a:r>
          </a:p>
          <a:p>
            <a:pPr marL="1257300" lvl="2" indent="-457200"/>
            <a:r>
              <a:rPr lang="en-US" sz="1200" dirty="0">
                <a:latin typeface="Franklin Gothic Medium Cond" panose="020B0606030402020204" pitchFamily="34" charset="0"/>
              </a:rPr>
              <a:t>Promise Scholars – W&amp;M and RBC</a:t>
            </a:r>
          </a:p>
          <a:p>
            <a:pPr marL="1257300" lvl="2" indent="-457200"/>
            <a:r>
              <a:rPr lang="en-US" sz="1200" dirty="0">
                <a:latin typeface="Franklin Gothic Medium Cond" panose="020B0606030402020204" pitchFamily="34" charset="0"/>
              </a:rPr>
              <a:t>Centennial Scholars Program - JMU</a:t>
            </a:r>
          </a:p>
          <a:p>
            <a:pPr marL="914400" lvl="1" indent="-457200"/>
            <a:r>
              <a:rPr lang="en-US" sz="1900" dirty="0">
                <a:solidFill>
                  <a:srgbClr val="20558A"/>
                </a:solidFill>
              </a:rPr>
              <a:t>Improved financial aid communication and simplified processes.</a:t>
            </a:r>
          </a:p>
          <a:p>
            <a:pPr marL="1257300" lvl="2" indent="-457200"/>
            <a:r>
              <a:rPr lang="en-US" sz="1200" dirty="0">
                <a:solidFill>
                  <a:schemeClr val="bg1">
                    <a:lumMod val="50000"/>
                  </a:schemeClr>
                </a:solidFill>
                <a:latin typeface="Franklin Gothic Medium Cond" panose="020B0606030402020204" pitchFamily="34" charset="0"/>
              </a:rPr>
              <a:t>UVA and VMI</a:t>
            </a:r>
          </a:p>
          <a:p>
            <a:pPr marL="914400" lvl="1" indent="-457200"/>
            <a:r>
              <a:rPr lang="en-US" sz="1900" dirty="0"/>
              <a:t>Community/high school/student outreach: student-to-student connections and VACRAO Virginia Tour.</a:t>
            </a:r>
          </a:p>
          <a:p>
            <a:pPr marL="1257300" lvl="2" indent="-457200"/>
            <a:r>
              <a:rPr lang="en-US" sz="1200" dirty="0">
                <a:latin typeface="Franklin Gothic Medium Cond" panose="020B0606030402020204" pitchFamily="34" charset="0"/>
              </a:rPr>
              <a:t>Targeted high school outreach by students – VMI</a:t>
            </a:r>
          </a:p>
          <a:p>
            <a:pPr marL="1257300" lvl="2" indent="-457200"/>
            <a:r>
              <a:rPr lang="en-US" sz="1200" dirty="0">
                <a:latin typeface="Franklin Gothic Medium Cond" panose="020B0606030402020204" pitchFamily="34" charset="0"/>
              </a:rPr>
              <a:t>Targeted outreach to existing students who aren’t registered and not graduating – Longwood and UMW</a:t>
            </a:r>
          </a:p>
          <a:p>
            <a:pPr marL="1257300" lvl="2" indent="-457200"/>
            <a:endParaRPr lang="en-US" sz="1800" dirty="0">
              <a:solidFill>
                <a:srgbClr val="20558A"/>
              </a:solidFill>
              <a:latin typeface="Franklin Gothic Medium" panose="020B0603020102020204" pitchFamily="34" charset="0"/>
            </a:endParaRPr>
          </a:p>
        </p:txBody>
      </p:sp>
    </p:spTree>
    <p:extLst>
      <p:ext uri="{BB962C8B-B14F-4D97-AF65-F5344CB8AC3E}">
        <p14:creationId xmlns:p14="http://schemas.microsoft.com/office/powerpoint/2010/main" val="171425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64AB37-2B4E-D14C-9364-1571AEAB4529}"/>
              </a:ext>
            </a:extLst>
          </p:cNvPr>
          <p:cNvSpPr>
            <a:spLocks noGrp="1"/>
          </p:cNvSpPr>
          <p:nvPr>
            <p:ph type="sldNum" sz="quarter" idx="10"/>
          </p:nvPr>
        </p:nvSpPr>
        <p:spPr/>
        <p:txBody>
          <a:bodyPr/>
          <a:lstStyle/>
          <a:p>
            <a:fld id="{04E195D4-3F35-4E05-B500-7E7FD17C6DB3}" type="slidenum">
              <a:rPr lang="en-US" smtClean="0"/>
              <a:pPr/>
              <a:t>4</a:t>
            </a:fld>
            <a:endParaRPr lang="en-US" dirty="0"/>
          </a:p>
        </p:txBody>
      </p:sp>
      <p:sp>
        <p:nvSpPr>
          <p:cNvPr id="4" name="Title 3">
            <a:extLst>
              <a:ext uri="{FF2B5EF4-FFF2-40B4-BE49-F238E27FC236}">
                <a16:creationId xmlns:a16="http://schemas.microsoft.com/office/drawing/2014/main" id="{97C5D0B3-69D8-DF4F-ADF4-544B17FB14F4}"/>
              </a:ext>
            </a:extLst>
          </p:cNvPr>
          <p:cNvSpPr>
            <a:spLocks noGrp="1"/>
          </p:cNvSpPr>
          <p:nvPr>
            <p:ph type="title"/>
          </p:nvPr>
        </p:nvSpPr>
        <p:spPr/>
        <p:txBody>
          <a:bodyPr>
            <a:normAutofit fontScale="90000"/>
          </a:bodyPr>
          <a:lstStyle/>
          <a:p>
            <a:r>
              <a:rPr lang="en-US" sz="3200" dirty="0"/>
              <a:t>Appendix: Institutional Performance Standards</a:t>
            </a:r>
          </a:p>
        </p:txBody>
      </p:sp>
      <p:sp>
        <p:nvSpPr>
          <p:cNvPr id="10" name="Content Placeholder 2">
            <a:extLst>
              <a:ext uri="{FF2B5EF4-FFF2-40B4-BE49-F238E27FC236}">
                <a16:creationId xmlns:a16="http://schemas.microsoft.com/office/drawing/2014/main" id="{23CBAF57-1FB7-479F-A7F4-C2D9F57A9678}"/>
              </a:ext>
            </a:extLst>
          </p:cNvPr>
          <p:cNvSpPr txBox="1">
            <a:spLocks/>
          </p:cNvSpPr>
          <p:nvPr/>
        </p:nvSpPr>
        <p:spPr>
          <a:xfrm>
            <a:off x="284521" y="1033828"/>
            <a:ext cx="8016182" cy="3783317"/>
          </a:xfrm>
          <a:prstGeom prst="rect">
            <a:avLst/>
          </a:prstGeom>
        </p:spPr>
        <p:txBody>
          <a:bodyPr>
            <a:normAutofit fontScale="25000" lnSpcReduction="20000"/>
          </a:bodyPr>
          <a:lstStyle>
            <a:lvl1pPr marL="457200" marR="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3200" kern="1200" baseline="0">
                <a:solidFill>
                  <a:srgbClr val="000000"/>
                </a:solidFill>
                <a:latin typeface="Franklin Gothic Medium Cond" panose="020B0606030402020204" pitchFamily="34" charset="0"/>
                <a:ea typeface="+mn-ea"/>
                <a:cs typeface="+mn-cs"/>
              </a:defRPr>
            </a:lvl1pPr>
            <a:lvl2pPr marL="800100" indent="-342900" algn="l" defTabSz="914400" rtl="0" eaLnBrk="1" latinLnBrk="0" hangingPunct="1">
              <a:spcBef>
                <a:spcPct val="20000"/>
              </a:spcBef>
              <a:buFont typeface="Arial" panose="020B0604020202020204" pitchFamily="34" charset="0"/>
              <a:buChar char="•"/>
              <a:defRPr sz="2400" kern="1200" baseline="0">
                <a:solidFill>
                  <a:srgbClr val="20558A"/>
                </a:solidFill>
                <a:latin typeface="Franklin Gothic Medium Cond" panose="020B06060304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rgbClr val="747679"/>
                </a:solidFill>
                <a:latin typeface="Franklin Gothic Book" panose="020B0503020102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a:lnSpc>
                <a:spcPct val="107000"/>
              </a:lnSpc>
              <a:spcBef>
                <a:spcPts val="0"/>
              </a:spcBef>
              <a:spcAft>
                <a:spcPts val="0"/>
              </a:spcAft>
            </a:pPr>
            <a:endParaRPr lang="en-US" sz="1800" u="sng" dirty="0">
              <a:solidFill>
                <a:srgbClr val="1155CC"/>
              </a:solidFill>
              <a:effectLst/>
              <a:latin typeface="Tahoma" panose="020B0604030504040204" pitchFamily="34" charset="0"/>
              <a:ea typeface="Times New Roman" panose="02020603050405020304" pitchFamily="18" charset="0"/>
              <a:cs typeface="Times New Roman" panose="02020603050405020304" pitchFamily="18" charset="0"/>
              <a:hlinkClick r:id="rId3"/>
            </a:endParaRPr>
          </a:p>
          <a:p>
            <a:pPr marL="0" indent="0">
              <a:lnSpc>
                <a:spcPct val="107000"/>
              </a:lnSpc>
              <a:buNone/>
            </a:pPr>
            <a:r>
              <a:rPr lang="en-US" sz="4400" dirty="0">
                <a:effectLst/>
                <a:ea typeface="Times New Roman" panose="02020603050405020304" pitchFamily="18" charset="0"/>
                <a:cs typeface="Times New Roman" panose="02020603050405020304" pitchFamily="18" charset="0"/>
              </a:rPr>
              <a:t>Appropriation Act</a:t>
            </a:r>
          </a:p>
          <a:p>
            <a:pPr marL="0" marR="0" indent="0">
              <a:lnSpc>
                <a:spcPct val="107000"/>
              </a:lnSpc>
              <a:spcBef>
                <a:spcPts val="0"/>
              </a:spcBef>
              <a:spcAft>
                <a:spcPts val="0"/>
              </a:spcAft>
              <a:buNone/>
            </a:pPr>
            <a:endParaRPr lang="en-US" sz="4400" u="sng" dirty="0">
              <a:solidFill>
                <a:srgbClr val="1155CC"/>
              </a:solidFill>
              <a:effectLst/>
              <a:ea typeface="Times New Roman" panose="02020603050405020304" pitchFamily="18" charset="0"/>
              <a:cs typeface="Times New Roman" panose="02020603050405020304" pitchFamily="18" charset="0"/>
              <a:hlinkClick r:id="rId3"/>
            </a:endParaRPr>
          </a:p>
          <a:p>
            <a:pPr marL="0" marR="0" indent="0">
              <a:lnSpc>
                <a:spcPct val="107000"/>
              </a:lnSpc>
              <a:spcBef>
                <a:spcPts val="0"/>
              </a:spcBef>
              <a:spcAft>
                <a:spcPts val="0"/>
              </a:spcAft>
              <a:buNone/>
            </a:pPr>
            <a:r>
              <a:rPr lang="en-US" sz="4400" u="sng" dirty="0">
                <a:solidFill>
                  <a:srgbClr val="1155CC"/>
                </a:solidFill>
                <a:effectLst/>
                <a:ea typeface="Times New Roman" panose="02020603050405020304" pitchFamily="18" charset="0"/>
                <a:cs typeface="Times New Roman" panose="02020603050405020304" pitchFamily="18" charset="0"/>
                <a:hlinkClick r:id="rId3"/>
              </a:rPr>
              <a:t>https://budget.lis.virginia.gov/item/2023/1/HB1400/Introduced/4/4-9.01/</a:t>
            </a:r>
            <a:endParaRPr lang="en-US" sz="4400" dirty="0">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4400" dirty="0">
                <a:effectLst/>
                <a:ea typeface="Times New Roman" panose="02020603050405020304" pitchFamily="18" charset="0"/>
                <a:cs typeface="Times New Roman" panose="02020603050405020304" pitchFamily="18" charset="0"/>
              </a:rPr>
              <a:t> </a:t>
            </a:r>
            <a:endParaRPr lang="en-US" sz="4400" dirty="0">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4400" dirty="0">
                <a:solidFill>
                  <a:srgbClr val="333333"/>
                </a:solidFill>
                <a:effectLst/>
                <a:ea typeface="Times New Roman" panose="02020603050405020304" pitchFamily="18" charset="0"/>
                <a:cs typeface="Times New Roman" panose="02020603050405020304" pitchFamily="18" charset="0"/>
              </a:rPr>
              <a:t>The State Council may develop, adopt, and publish standards for granting exemptions and ongoing modifications to the certification process.</a:t>
            </a:r>
            <a:br>
              <a:rPr lang="en-US" sz="4400" dirty="0">
                <a:solidFill>
                  <a:srgbClr val="333333"/>
                </a:solidFill>
                <a:effectLst/>
                <a:ea typeface="Times New Roman" panose="02020603050405020304" pitchFamily="18" charset="0"/>
                <a:cs typeface="Times New Roman" panose="02020603050405020304" pitchFamily="18" charset="0"/>
              </a:rPr>
            </a:br>
            <a:endParaRPr lang="en-US" sz="4400" dirty="0">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4400" dirty="0">
                <a:solidFill>
                  <a:srgbClr val="333333"/>
                </a:solidFill>
                <a:effectLst/>
                <a:ea typeface="Times New Roman" panose="02020603050405020304" pitchFamily="18" charset="0"/>
                <a:cs typeface="Times New Roman" panose="02020603050405020304" pitchFamily="18" charset="0"/>
              </a:rPr>
              <a:t>a. BIENNIAL ASSESSMENTS</a:t>
            </a:r>
            <a:br>
              <a:rPr lang="en-US" sz="4400" dirty="0">
                <a:solidFill>
                  <a:srgbClr val="333333"/>
                </a:solidFill>
                <a:effectLst/>
                <a:ea typeface="Times New Roman" panose="02020603050405020304" pitchFamily="18" charset="0"/>
                <a:cs typeface="Times New Roman" panose="02020603050405020304" pitchFamily="18" charset="0"/>
              </a:rPr>
            </a:br>
            <a:endParaRPr lang="en-US" sz="4400" dirty="0">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4400" dirty="0">
                <a:solidFill>
                  <a:srgbClr val="333333"/>
                </a:solidFill>
                <a:effectLst/>
                <a:ea typeface="Times New Roman" panose="02020603050405020304" pitchFamily="18" charset="0"/>
                <a:cs typeface="Times New Roman" panose="02020603050405020304" pitchFamily="18" charset="0"/>
              </a:rPr>
              <a:t>1. Institution meets at least 95 percent of its State Council-approved biennial projections for in-state undergraduate headcount enrollment.</a:t>
            </a:r>
            <a:br>
              <a:rPr lang="en-US" sz="4400" dirty="0">
                <a:solidFill>
                  <a:srgbClr val="333333"/>
                </a:solidFill>
                <a:effectLst/>
                <a:ea typeface="Times New Roman" panose="02020603050405020304" pitchFamily="18" charset="0"/>
                <a:cs typeface="Times New Roman" panose="02020603050405020304" pitchFamily="18" charset="0"/>
              </a:rPr>
            </a:br>
            <a:endParaRPr lang="en-US" sz="4400" dirty="0">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4400" dirty="0">
                <a:solidFill>
                  <a:srgbClr val="333333"/>
                </a:solidFill>
                <a:effectLst/>
                <a:ea typeface="Times New Roman" panose="02020603050405020304" pitchFamily="18" charset="0"/>
                <a:cs typeface="Times New Roman" panose="02020603050405020304" pitchFamily="18" charset="0"/>
              </a:rPr>
              <a:t>2. Institution meets at least 95 percent of its State Council-approved biennial projections for the number of in-state associate and bachelor degree awards.</a:t>
            </a:r>
            <a:endParaRPr lang="en-US" sz="4400" dirty="0">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4400" dirty="0">
                <a:effectLst/>
                <a:ea typeface="Times New Roman" panose="02020603050405020304" pitchFamily="18" charset="0"/>
                <a:cs typeface="Times New Roman" panose="02020603050405020304" pitchFamily="18" charset="0"/>
              </a:rPr>
              <a:t> </a:t>
            </a:r>
            <a:endParaRPr lang="en-US" sz="4400" dirty="0">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4400" dirty="0">
                <a:solidFill>
                  <a:srgbClr val="333333"/>
                </a:solidFill>
                <a:effectLst/>
                <a:ea typeface="Times New Roman" panose="02020603050405020304" pitchFamily="18" charset="0"/>
                <a:cs typeface="Times New Roman" panose="02020603050405020304" pitchFamily="18" charset="0"/>
              </a:rPr>
              <a:t>3. Institution meets at least 95 percent of its State Council-approved biennial projections for the number of in-state STEM-H (Science, Technology, Engineering, Mathematics, and Health professions) associate and bachelor degree awards.</a:t>
            </a:r>
            <a:br>
              <a:rPr lang="en-US" sz="4400" dirty="0">
                <a:solidFill>
                  <a:srgbClr val="333333"/>
                </a:solidFill>
                <a:effectLst/>
                <a:ea typeface="Times New Roman" panose="02020603050405020304" pitchFamily="18" charset="0"/>
                <a:cs typeface="Times New Roman" panose="02020603050405020304" pitchFamily="18" charset="0"/>
              </a:rPr>
            </a:br>
            <a:endParaRPr lang="en-US" sz="4400" dirty="0">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4400" dirty="0">
                <a:solidFill>
                  <a:srgbClr val="333333"/>
                </a:solidFill>
                <a:effectLst/>
                <a:ea typeface="Times New Roman" panose="02020603050405020304" pitchFamily="18" charset="0"/>
                <a:cs typeface="Times New Roman" panose="02020603050405020304" pitchFamily="18" charset="0"/>
              </a:rPr>
              <a:t>4. Institution meets at least 95 percent of its State Council-approved biennial projections for the number of in-state, upper level - sophomore level for two-year institutions and junior and senior level for four-year institutions - program-placed, full-time equivalent students.</a:t>
            </a:r>
            <a:endParaRPr lang="en-US" sz="4400" dirty="0">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4400" dirty="0">
                <a:effectLst/>
                <a:ea typeface="Times New Roman" panose="02020603050405020304" pitchFamily="18" charset="0"/>
                <a:cs typeface="Times New Roman" panose="02020603050405020304" pitchFamily="18" charset="0"/>
              </a:rPr>
              <a:t> </a:t>
            </a:r>
            <a:endParaRPr lang="en-US" sz="4400" dirty="0">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4400" dirty="0">
                <a:solidFill>
                  <a:srgbClr val="333333"/>
                </a:solidFill>
                <a:effectLst/>
                <a:ea typeface="Times New Roman" panose="02020603050405020304" pitchFamily="18" charset="0"/>
                <a:cs typeface="Times New Roman" panose="02020603050405020304" pitchFamily="18" charset="0"/>
              </a:rPr>
              <a:t>5. Maintain or increase the number of in-state associate and bachelor degrees awarded to students from under-represented populations.</a:t>
            </a:r>
            <a:br>
              <a:rPr lang="en-US" sz="4400" dirty="0">
                <a:solidFill>
                  <a:srgbClr val="333333"/>
                </a:solidFill>
                <a:effectLst/>
                <a:ea typeface="Times New Roman" panose="02020603050405020304" pitchFamily="18" charset="0"/>
                <a:cs typeface="Times New Roman" panose="02020603050405020304" pitchFamily="18" charset="0"/>
              </a:rPr>
            </a:br>
            <a:endParaRPr lang="en-US" sz="4400" dirty="0">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4400" dirty="0">
                <a:solidFill>
                  <a:srgbClr val="333333"/>
                </a:solidFill>
                <a:effectLst/>
                <a:ea typeface="Times New Roman" panose="02020603050405020304" pitchFamily="18" charset="0"/>
                <a:cs typeface="Times New Roman" panose="02020603050405020304" pitchFamily="18" charset="0"/>
              </a:rPr>
              <a:t>6. Maintain or increase the number of in-state two-year transfers to four-year institutions.</a:t>
            </a:r>
            <a:endParaRPr lang="en-US" sz="4400" dirty="0">
              <a:effectLst/>
              <a:ea typeface="Calibri" panose="020F0502020204030204" pitchFamily="34" charset="0"/>
              <a:cs typeface="Times New Roman" panose="02020603050405020304" pitchFamily="18" charset="0"/>
            </a:endParaRPr>
          </a:p>
          <a:p>
            <a:pPr marL="114300" indent="0">
              <a:buNone/>
            </a:pPr>
            <a:r>
              <a:rPr lang="en-US" sz="4400" dirty="0">
                <a:solidFill>
                  <a:srgbClr val="444444"/>
                </a:solidFill>
                <a:effectLst/>
                <a:ea typeface="Times New Roman" panose="02020603050405020304" pitchFamily="18" charset="0"/>
              </a:rPr>
              <a:t/>
            </a:r>
            <a:br>
              <a:rPr lang="en-US" sz="4400" dirty="0">
                <a:solidFill>
                  <a:srgbClr val="444444"/>
                </a:solidFill>
                <a:effectLst/>
                <a:ea typeface="Times New Roman" panose="02020603050405020304" pitchFamily="18" charset="0"/>
              </a:rPr>
            </a:br>
            <a:r>
              <a:rPr lang="en-US" sz="2200" dirty="0">
                <a:effectLst/>
                <a:ea typeface="Times New Roman" panose="02020603050405020304" pitchFamily="18" charset="0"/>
              </a:rPr>
              <a:t/>
            </a:r>
            <a:br>
              <a:rPr lang="en-US" sz="2200" dirty="0">
                <a:effectLst/>
                <a:ea typeface="Times New Roman" panose="02020603050405020304" pitchFamily="18" charset="0"/>
              </a:rPr>
            </a:br>
            <a:endParaRPr lang="en-US" sz="2200" dirty="0"/>
          </a:p>
        </p:txBody>
      </p:sp>
    </p:spTree>
    <p:extLst>
      <p:ext uri="{BB962C8B-B14F-4D97-AF65-F5344CB8AC3E}">
        <p14:creationId xmlns:p14="http://schemas.microsoft.com/office/powerpoint/2010/main" val="41142221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64AB37-2B4E-D14C-9364-1571AEAB4529}"/>
              </a:ext>
            </a:extLst>
          </p:cNvPr>
          <p:cNvSpPr>
            <a:spLocks noGrp="1"/>
          </p:cNvSpPr>
          <p:nvPr>
            <p:ph type="sldNum" sz="quarter" idx="10"/>
          </p:nvPr>
        </p:nvSpPr>
        <p:spPr/>
        <p:txBody>
          <a:bodyPr/>
          <a:lstStyle/>
          <a:p>
            <a:fld id="{04E195D4-3F35-4E05-B500-7E7FD17C6DB3}" type="slidenum">
              <a:rPr lang="en-US" smtClean="0"/>
              <a:pPr/>
              <a:t>49</a:t>
            </a:fld>
            <a:endParaRPr lang="en-US" dirty="0"/>
          </a:p>
        </p:txBody>
      </p:sp>
      <p:sp>
        <p:nvSpPr>
          <p:cNvPr id="4" name="Title 3">
            <a:extLst>
              <a:ext uri="{FF2B5EF4-FFF2-40B4-BE49-F238E27FC236}">
                <a16:creationId xmlns:a16="http://schemas.microsoft.com/office/drawing/2014/main" id="{97C5D0B3-69D8-DF4F-ADF4-544B17FB14F4}"/>
              </a:ext>
            </a:extLst>
          </p:cNvPr>
          <p:cNvSpPr>
            <a:spLocks noGrp="1"/>
          </p:cNvSpPr>
          <p:nvPr>
            <p:ph type="title"/>
          </p:nvPr>
        </p:nvSpPr>
        <p:spPr/>
        <p:txBody>
          <a:bodyPr>
            <a:normAutofit/>
          </a:bodyPr>
          <a:lstStyle/>
          <a:p>
            <a:r>
              <a:rPr lang="en-US" sz="2800" dirty="0"/>
              <a:t>Institutional Efforts cont’d.  </a:t>
            </a:r>
          </a:p>
        </p:txBody>
      </p:sp>
      <p:sp>
        <p:nvSpPr>
          <p:cNvPr id="9" name="Content Placeholder 2">
            <a:extLst>
              <a:ext uri="{FF2B5EF4-FFF2-40B4-BE49-F238E27FC236}">
                <a16:creationId xmlns:a16="http://schemas.microsoft.com/office/drawing/2014/main" id="{29D90056-7756-47AA-8378-FD826B50D6DC}"/>
              </a:ext>
            </a:extLst>
          </p:cNvPr>
          <p:cNvSpPr txBox="1">
            <a:spLocks/>
          </p:cNvSpPr>
          <p:nvPr/>
        </p:nvSpPr>
        <p:spPr>
          <a:xfrm>
            <a:off x="351022" y="946160"/>
            <a:ext cx="8016182" cy="3783317"/>
          </a:xfrm>
          <a:prstGeom prst="rect">
            <a:avLst/>
          </a:prstGeom>
        </p:spPr>
        <p:txBody>
          <a:bodyPr>
            <a:normAutofit fontScale="92500" lnSpcReduction="10000"/>
          </a:bodyPr>
          <a:lstStyle>
            <a:lvl1pPr marL="457200" marR="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3200" kern="1200" baseline="0">
                <a:solidFill>
                  <a:srgbClr val="000000"/>
                </a:solidFill>
                <a:latin typeface="Franklin Gothic Medium Cond" panose="020B0606030402020204" pitchFamily="34" charset="0"/>
                <a:ea typeface="+mn-ea"/>
                <a:cs typeface="+mn-cs"/>
              </a:defRPr>
            </a:lvl1pPr>
            <a:lvl2pPr marL="800100" indent="-342900" algn="l" defTabSz="914400" rtl="0" eaLnBrk="1" latinLnBrk="0" hangingPunct="1">
              <a:spcBef>
                <a:spcPct val="20000"/>
              </a:spcBef>
              <a:buFont typeface="Arial" panose="020B0604020202020204" pitchFamily="34" charset="0"/>
              <a:buChar char="•"/>
              <a:defRPr sz="2400" kern="1200" baseline="0">
                <a:solidFill>
                  <a:srgbClr val="20558A"/>
                </a:solidFill>
                <a:latin typeface="Franklin Gothic Medium Cond" panose="020B06060304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rgbClr val="747679"/>
                </a:solidFill>
                <a:latin typeface="Franklin Gothic Book" panose="020B0503020102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 indent="0">
              <a:buFont typeface="Arial" panose="020B0604020202020204" pitchFamily="34" charset="0"/>
              <a:buNone/>
            </a:pPr>
            <a:r>
              <a:rPr lang="en-US" sz="2400" dirty="0"/>
              <a:t>Key approaches</a:t>
            </a:r>
          </a:p>
          <a:p>
            <a:pPr marL="914400" lvl="1" indent="-457200"/>
            <a:r>
              <a:rPr lang="en-US" sz="1900" dirty="0">
                <a:solidFill>
                  <a:srgbClr val="20558A"/>
                </a:solidFill>
              </a:rPr>
              <a:t>College prep and summer bridge programs</a:t>
            </a:r>
            <a:r>
              <a:rPr lang="en-US" sz="1800" dirty="0">
                <a:solidFill>
                  <a:srgbClr val="20558A"/>
                </a:solidFill>
              </a:rPr>
              <a:t>.</a:t>
            </a:r>
          </a:p>
          <a:p>
            <a:pPr marL="1257300" lvl="2" indent="-457200"/>
            <a:r>
              <a:rPr lang="en-US" sz="1200" dirty="0">
                <a:solidFill>
                  <a:schemeClr val="bg1">
                    <a:lumMod val="50000"/>
                  </a:schemeClr>
                </a:solidFill>
                <a:latin typeface="Franklin Gothic Medium Cond" panose="020B0606030402020204" pitchFamily="34" charset="0"/>
              </a:rPr>
              <a:t>Community Captains – CNU</a:t>
            </a:r>
          </a:p>
          <a:p>
            <a:pPr marL="1257300" lvl="2" indent="-457200"/>
            <a:r>
              <a:rPr lang="en-US" sz="1200" dirty="0">
                <a:solidFill>
                  <a:schemeClr val="bg1">
                    <a:lumMod val="50000"/>
                  </a:schemeClr>
                </a:solidFill>
                <a:latin typeface="Franklin Gothic Medium Cond" panose="020B0606030402020204" pitchFamily="34" charset="0"/>
              </a:rPr>
              <a:t>Valley Scholars Program – JMU (prep program with scholarships based on completion)</a:t>
            </a:r>
          </a:p>
          <a:p>
            <a:pPr marL="1257300" lvl="2" indent="-457200"/>
            <a:r>
              <a:rPr lang="en-US" sz="1200" dirty="0">
                <a:solidFill>
                  <a:schemeClr val="bg1">
                    <a:lumMod val="50000"/>
                  </a:schemeClr>
                </a:solidFill>
                <a:latin typeface="Franklin Gothic Medium Cond" panose="020B0606030402020204" pitchFamily="34" charset="0"/>
              </a:rPr>
              <a:t>New River Community College/Radford University summer bridge program </a:t>
            </a:r>
          </a:p>
          <a:p>
            <a:pPr marL="1257300" lvl="2" indent="-457200"/>
            <a:r>
              <a:rPr lang="en-US" sz="1200" dirty="0">
                <a:solidFill>
                  <a:schemeClr val="bg1">
                    <a:lumMod val="50000"/>
                  </a:schemeClr>
                </a:solidFill>
                <a:latin typeface="Franklin Gothic Medium Cond" panose="020B0606030402020204" pitchFamily="34" charset="0"/>
              </a:rPr>
              <a:t>Hispanic College Institute and Black College Institute – VT academic summer enrichment programs</a:t>
            </a:r>
          </a:p>
          <a:p>
            <a:pPr marL="1257300" lvl="2" indent="-457200"/>
            <a:r>
              <a:rPr lang="en-US" sz="1200" dirty="0">
                <a:solidFill>
                  <a:schemeClr val="bg1">
                    <a:lumMod val="50000"/>
                  </a:schemeClr>
                </a:solidFill>
                <a:latin typeface="Franklin Gothic Medium Cond" panose="020B0606030402020204" pitchFamily="34" charset="0"/>
              </a:rPr>
              <a:t>First Generation Program: Sneak Peek – VT</a:t>
            </a:r>
          </a:p>
          <a:p>
            <a:pPr marL="914400" lvl="1" indent="-457200"/>
            <a:r>
              <a:rPr lang="en-US" sz="1800" dirty="0"/>
              <a:t>Alternative growth/counterbalance strategies.</a:t>
            </a:r>
          </a:p>
          <a:p>
            <a:pPr marL="1257300" lvl="2" indent="-457200"/>
            <a:r>
              <a:rPr lang="en-US" sz="1200" dirty="0">
                <a:latin typeface="Franklin Gothic Medium Cond" panose="020B0606030402020204" pitchFamily="34" charset="0"/>
              </a:rPr>
              <a:t>Growing graduate programs to counterbalance decreased undergraduate enrollment – Longwood</a:t>
            </a:r>
          </a:p>
          <a:p>
            <a:pPr marL="1257300" lvl="2" indent="-457200"/>
            <a:r>
              <a:rPr lang="en-US" sz="1200" dirty="0">
                <a:latin typeface="Franklin Gothic Medium Cond" panose="020B0606030402020204" pitchFamily="34" charset="0"/>
              </a:rPr>
              <a:t>Target non-traditional students and adult learners – Radford</a:t>
            </a:r>
          </a:p>
          <a:p>
            <a:pPr marL="914400" lvl="1" indent="-457200"/>
            <a:r>
              <a:rPr lang="en-US" sz="1800" dirty="0"/>
              <a:t>Strengthen existing services/student persistence.</a:t>
            </a:r>
          </a:p>
          <a:p>
            <a:pPr marL="1257300" lvl="2" indent="-457200"/>
            <a:r>
              <a:rPr lang="en-US" sz="1200" dirty="0">
                <a:latin typeface="Franklin Gothic Medium Cond" panose="020B0606030402020204" pitchFamily="34" charset="0"/>
              </a:rPr>
              <a:t>Centralized advising for first year students –Radford</a:t>
            </a:r>
          </a:p>
          <a:p>
            <a:pPr marL="1257300" lvl="2" indent="-457200"/>
            <a:r>
              <a:rPr lang="en-US" sz="1200" dirty="0">
                <a:latin typeface="Franklin Gothic Medium Cond" panose="020B0606030402020204" pitchFamily="34" charset="0"/>
              </a:rPr>
              <a:t>Reformat general education to streamline degree completion, reduce redundant credits</a:t>
            </a:r>
          </a:p>
          <a:p>
            <a:pPr marL="1257300" lvl="2" indent="-457200"/>
            <a:r>
              <a:rPr lang="en-US" sz="1200" dirty="0">
                <a:latin typeface="Franklin Gothic Medium Cond" panose="020B0606030402020204" pitchFamily="34" charset="0"/>
              </a:rPr>
              <a:t>Credential student expertise and skill – General recommendation</a:t>
            </a:r>
          </a:p>
          <a:p>
            <a:pPr marL="914400" lvl="1" indent="-457200"/>
            <a:r>
              <a:rPr lang="en-US" sz="1800" dirty="0"/>
              <a:t>Strategic recruitment planning.</a:t>
            </a:r>
          </a:p>
          <a:p>
            <a:pPr marL="1257300" lvl="2" indent="-457200"/>
            <a:r>
              <a:rPr lang="en-US" sz="1200" dirty="0">
                <a:latin typeface="Franklin Gothic Medium Cond" panose="020B0606030402020204" pitchFamily="34" charset="0"/>
              </a:rPr>
              <a:t>Strategic recruitment plan and brand awareness campaign - UMW</a:t>
            </a:r>
          </a:p>
          <a:p>
            <a:pPr marL="1257300" lvl="2" indent="-457200"/>
            <a:endParaRPr lang="en-US" sz="1200" dirty="0">
              <a:latin typeface="Franklin Gothic Medium" panose="020B0603020102020204" pitchFamily="34" charset="0"/>
            </a:endParaRPr>
          </a:p>
          <a:p>
            <a:pPr marL="914400" lvl="1" indent="-457200"/>
            <a:endParaRPr lang="en-US" sz="1200" dirty="0">
              <a:latin typeface="Franklin Gothic Medium" panose="020B0603020102020204" pitchFamily="34" charset="0"/>
            </a:endParaRPr>
          </a:p>
          <a:p>
            <a:pPr marL="1257300" lvl="2" indent="-457200"/>
            <a:endParaRPr lang="en-US" sz="1800" dirty="0">
              <a:solidFill>
                <a:srgbClr val="20558A"/>
              </a:solidFill>
              <a:latin typeface="Franklin Gothic Medium" panose="020B0603020102020204" pitchFamily="34" charset="0"/>
            </a:endParaRPr>
          </a:p>
        </p:txBody>
      </p:sp>
    </p:spTree>
    <p:extLst>
      <p:ext uri="{BB962C8B-B14F-4D97-AF65-F5344CB8AC3E}">
        <p14:creationId xmlns:p14="http://schemas.microsoft.com/office/powerpoint/2010/main" val="24915580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64AB37-2B4E-D14C-9364-1571AEAB4529}"/>
              </a:ext>
            </a:extLst>
          </p:cNvPr>
          <p:cNvSpPr>
            <a:spLocks noGrp="1"/>
          </p:cNvSpPr>
          <p:nvPr>
            <p:ph type="sldNum" sz="quarter" idx="10"/>
          </p:nvPr>
        </p:nvSpPr>
        <p:spPr/>
        <p:txBody>
          <a:bodyPr/>
          <a:lstStyle/>
          <a:p>
            <a:fld id="{04E195D4-3F35-4E05-B500-7E7FD17C6DB3}" type="slidenum">
              <a:rPr lang="en-US" smtClean="0"/>
              <a:pPr/>
              <a:t>50</a:t>
            </a:fld>
            <a:endParaRPr lang="en-US" dirty="0"/>
          </a:p>
        </p:txBody>
      </p:sp>
      <p:sp>
        <p:nvSpPr>
          <p:cNvPr id="4" name="Title 3">
            <a:extLst>
              <a:ext uri="{FF2B5EF4-FFF2-40B4-BE49-F238E27FC236}">
                <a16:creationId xmlns:a16="http://schemas.microsoft.com/office/drawing/2014/main" id="{97C5D0B3-69D8-DF4F-ADF4-544B17FB14F4}"/>
              </a:ext>
            </a:extLst>
          </p:cNvPr>
          <p:cNvSpPr>
            <a:spLocks noGrp="1"/>
          </p:cNvSpPr>
          <p:nvPr>
            <p:ph type="title"/>
          </p:nvPr>
        </p:nvSpPr>
        <p:spPr/>
        <p:txBody>
          <a:bodyPr>
            <a:normAutofit fontScale="90000"/>
          </a:bodyPr>
          <a:lstStyle/>
          <a:p>
            <a:r>
              <a:rPr lang="en-US" sz="3200" dirty="0"/>
              <a:t>Appendix: Potential State Program Considerations</a:t>
            </a:r>
          </a:p>
        </p:txBody>
      </p:sp>
      <p:sp>
        <p:nvSpPr>
          <p:cNvPr id="10" name="Content Placeholder 2">
            <a:extLst>
              <a:ext uri="{FF2B5EF4-FFF2-40B4-BE49-F238E27FC236}">
                <a16:creationId xmlns:a16="http://schemas.microsoft.com/office/drawing/2014/main" id="{23CBAF57-1FB7-479F-A7F4-C2D9F57A9678}"/>
              </a:ext>
            </a:extLst>
          </p:cNvPr>
          <p:cNvSpPr txBox="1">
            <a:spLocks/>
          </p:cNvSpPr>
          <p:nvPr/>
        </p:nvSpPr>
        <p:spPr>
          <a:xfrm>
            <a:off x="284521" y="1033828"/>
            <a:ext cx="8016182" cy="2564137"/>
          </a:xfrm>
          <a:prstGeom prst="rect">
            <a:avLst/>
          </a:prstGeom>
        </p:spPr>
        <p:txBody>
          <a:bodyPr>
            <a:normAutofit/>
          </a:bodyPr>
          <a:lstStyle>
            <a:lvl1pPr marL="457200" marR="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3200" kern="1200" baseline="0">
                <a:solidFill>
                  <a:srgbClr val="000000"/>
                </a:solidFill>
                <a:latin typeface="Franklin Gothic Medium Cond" panose="020B0606030402020204" pitchFamily="34" charset="0"/>
                <a:ea typeface="+mn-ea"/>
                <a:cs typeface="+mn-cs"/>
              </a:defRPr>
            </a:lvl1pPr>
            <a:lvl2pPr marL="800100" indent="-342900" algn="l" defTabSz="914400" rtl="0" eaLnBrk="1" latinLnBrk="0" hangingPunct="1">
              <a:spcBef>
                <a:spcPct val="20000"/>
              </a:spcBef>
              <a:buFont typeface="Arial" panose="020B0604020202020204" pitchFamily="34" charset="0"/>
              <a:buChar char="•"/>
              <a:defRPr sz="2400" kern="1200" baseline="0">
                <a:solidFill>
                  <a:srgbClr val="20558A"/>
                </a:solidFill>
                <a:latin typeface="Franklin Gothic Medium Cond" panose="020B06060304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rgbClr val="747679"/>
                </a:solidFill>
                <a:latin typeface="Franklin Gothic Book" panose="020B0503020102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 indent="0">
              <a:buNone/>
            </a:pPr>
            <a:r>
              <a:rPr lang="en-US" sz="2400" dirty="0"/>
              <a:t>Student-focused supports via statewide programming and resources</a:t>
            </a:r>
          </a:p>
          <a:p>
            <a:pPr lvl="1"/>
            <a:r>
              <a:rPr lang="en-US" sz="1800" dirty="0"/>
              <a:t>Scale up models such as VCAC and GUV</a:t>
            </a:r>
          </a:p>
          <a:p>
            <a:pPr lvl="1"/>
            <a:r>
              <a:rPr lang="en-US" sz="1800" dirty="0"/>
              <a:t>Invest in FAFSA completion efforts</a:t>
            </a:r>
          </a:p>
          <a:p>
            <a:pPr marL="114300" indent="0">
              <a:buNone/>
            </a:pPr>
            <a:r>
              <a:rPr lang="en-US" sz="2400" dirty="0"/>
              <a:t>Outreach and shared data</a:t>
            </a:r>
          </a:p>
          <a:p>
            <a:pPr lvl="1"/>
            <a:r>
              <a:rPr lang="en-US" sz="1800" dirty="0"/>
              <a:t>Consider alternatives to College Board for outreach and student contact information</a:t>
            </a:r>
          </a:p>
          <a:p>
            <a:pPr lvl="1"/>
            <a:r>
              <a:rPr lang="en-US" sz="1800" dirty="0"/>
              <a:t>Provide VCCS with HS directory information and address for automatic acceptance to local community college</a:t>
            </a:r>
          </a:p>
          <a:p>
            <a:pPr marL="114300" indent="0">
              <a:buNone/>
            </a:pPr>
            <a:endParaRPr lang="en-US" sz="1800" dirty="0"/>
          </a:p>
        </p:txBody>
      </p:sp>
    </p:spTree>
    <p:extLst>
      <p:ext uri="{BB962C8B-B14F-4D97-AF65-F5344CB8AC3E}">
        <p14:creationId xmlns:p14="http://schemas.microsoft.com/office/powerpoint/2010/main" val="1271632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64AB37-2B4E-D14C-9364-1571AEAB4529}"/>
              </a:ext>
            </a:extLst>
          </p:cNvPr>
          <p:cNvSpPr>
            <a:spLocks noGrp="1"/>
          </p:cNvSpPr>
          <p:nvPr>
            <p:ph type="sldNum" sz="quarter" idx="10"/>
          </p:nvPr>
        </p:nvSpPr>
        <p:spPr/>
        <p:txBody>
          <a:bodyPr/>
          <a:lstStyle/>
          <a:p>
            <a:fld id="{04E195D4-3F35-4E05-B500-7E7FD17C6DB3}" type="slidenum">
              <a:rPr lang="en-US" smtClean="0"/>
              <a:pPr/>
              <a:t>51</a:t>
            </a:fld>
            <a:endParaRPr lang="en-US" dirty="0"/>
          </a:p>
        </p:txBody>
      </p:sp>
      <p:sp>
        <p:nvSpPr>
          <p:cNvPr id="4" name="Title 3">
            <a:extLst>
              <a:ext uri="{FF2B5EF4-FFF2-40B4-BE49-F238E27FC236}">
                <a16:creationId xmlns:a16="http://schemas.microsoft.com/office/drawing/2014/main" id="{97C5D0B3-69D8-DF4F-ADF4-544B17FB14F4}"/>
              </a:ext>
            </a:extLst>
          </p:cNvPr>
          <p:cNvSpPr>
            <a:spLocks noGrp="1"/>
          </p:cNvSpPr>
          <p:nvPr>
            <p:ph type="title"/>
          </p:nvPr>
        </p:nvSpPr>
        <p:spPr>
          <a:xfrm>
            <a:off x="146304" y="215258"/>
            <a:ext cx="8431026" cy="609600"/>
          </a:xfrm>
        </p:spPr>
        <p:txBody>
          <a:bodyPr>
            <a:normAutofit/>
          </a:bodyPr>
          <a:lstStyle/>
          <a:p>
            <a:r>
              <a:rPr lang="en-US" sz="2000" dirty="0"/>
              <a:t>Appendix: 2011-2021 Attainment Rate Point Change by Locality</a:t>
            </a:r>
          </a:p>
        </p:txBody>
      </p:sp>
      <p:pic>
        <p:nvPicPr>
          <p:cNvPr id="2050" name="Picture 2">
            <a:extLst>
              <a:ext uri="{FF2B5EF4-FFF2-40B4-BE49-F238E27FC236}">
                <a16:creationId xmlns:a16="http://schemas.microsoft.com/office/drawing/2014/main" id="{551BA7A6-CFF1-4579-9380-99DA496CF0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284" y="968104"/>
            <a:ext cx="5406616" cy="339783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FC7F647C-FBF8-4EB7-8DC9-C6E1B23916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9618" y="968104"/>
            <a:ext cx="1757698" cy="3649914"/>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D5593B71-BF55-4C46-B7DD-4FC387EAC913}"/>
              </a:ext>
            </a:extLst>
          </p:cNvPr>
          <p:cNvSpPr>
            <a:spLocks noGrp="1"/>
          </p:cNvSpPr>
          <p:nvPr>
            <p:ph idx="1"/>
          </p:nvPr>
        </p:nvSpPr>
        <p:spPr>
          <a:xfrm>
            <a:off x="292150" y="4469740"/>
            <a:ext cx="5987955" cy="391275"/>
          </a:xfrm>
        </p:spPr>
        <p:txBody>
          <a:bodyPr>
            <a:normAutofit/>
          </a:bodyPr>
          <a:lstStyle/>
          <a:p>
            <a:pPr marL="114300" indent="0">
              <a:buNone/>
            </a:pPr>
            <a:r>
              <a:rPr lang="en-US" sz="1200" dirty="0"/>
              <a:t>Source: Lumina Foundation. </a:t>
            </a:r>
          </a:p>
          <a:p>
            <a:pPr marL="114300" indent="0">
              <a:buNone/>
            </a:pPr>
            <a:endParaRPr lang="en-US" dirty="0"/>
          </a:p>
        </p:txBody>
      </p:sp>
    </p:spTree>
    <p:extLst>
      <p:ext uri="{BB962C8B-B14F-4D97-AF65-F5344CB8AC3E}">
        <p14:creationId xmlns:p14="http://schemas.microsoft.com/office/powerpoint/2010/main" val="327365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64AB37-2B4E-D14C-9364-1571AEAB4529}"/>
              </a:ext>
            </a:extLst>
          </p:cNvPr>
          <p:cNvSpPr>
            <a:spLocks noGrp="1"/>
          </p:cNvSpPr>
          <p:nvPr>
            <p:ph type="sldNum" sz="quarter" idx="10"/>
          </p:nvPr>
        </p:nvSpPr>
        <p:spPr/>
        <p:txBody>
          <a:bodyPr/>
          <a:lstStyle/>
          <a:p>
            <a:fld id="{04E195D4-3F35-4E05-B500-7E7FD17C6DB3}" type="slidenum">
              <a:rPr lang="en-US" smtClean="0"/>
              <a:pPr/>
              <a:t>5</a:t>
            </a:fld>
            <a:endParaRPr lang="en-US" dirty="0"/>
          </a:p>
        </p:txBody>
      </p:sp>
      <p:sp>
        <p:nvSpPr>
          <p:cNvPr id="4" name="Title 3">
            <a:extLst>
              <a:ext uri="{FF2B5EF4-FFF2-40B4-BE49-F238E27FC236}">
                <a16:creationId xmlns:a16="http://schemas.microsoft.com/office/drawing/2014/main" id="{97C5D0B3-69D8-DF4F-ADF4-544B17FB14F4}"/>
              </a:ext>
            </a:extLst>
          </p:cNvPr>
          <p:cNvSpPr>
            <a:spLocks noGrp="1"/>
          </p:cNvSpPr>
          <p:nvPr>
            <p:ph type="title"/>
          </p:nvPr>
        </p:nvSpPr>
        <p:spPr/>
        <p:txBody>
          <a:bodyPr>
            <a:normAutofit/>
          </a:bodyPr>
          <a:lstStyle/>
          <a:p>
            <a:r>
              <a:rPr lang="en-US" sz="3200" dirty="0"/>
              <a:t>Appendix: Out-of-State Enrollment Limits</a:t>
            </a:r>
          </a:p>
        </p:txBody>
      </p:sp>
      <p:sp>
        <p:nvSpPr>
          <p:cNvPr id="10" name="Content Placeholder 2">
            <a:extLst>
              <a:ext uri="{FF2B5EF4-FFF2-40B4-BE49-F238E27FC236}">
                <a16:creationId xmlns:a16="http://schemas.microsoft.com/office/drawing/2014/main" id="{23CBAF57-1FB7-479F-A7F4-C2D9F57A9678}"/>
              </a:ext>
            </a:extLst>
          </p:cNvPr>
          <p:cNvSpPr txBox="1">
            <a:spLocks/>
          </p:cNvSpPr>
          <p:nvPr/>
        </p:nvSpPr>
        <p:spPr>
          <a:xfrm>
            <a:off x="284521" y="1033828"/>
            <a:ext cx="8016182" cy="3783317"/>
          </a:xfrm>
          <a:prstGeom prst="rect">
            <a:avLst/>
          </a:prstGeom>
        </p:spPr>
        <p:txBody>
          <a:bodyPr>
            <a:normAutofit fontScale="85000" lnSpcReduction="20000"/>
          </a:bodyPr>
          <a:lstStyle>
            <a:lvl1pPr marL="457200" marR="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3200" kern="1200" baseline="0">
                <a:solidFill>
                  <a:srgbClr val="000000"/>
                </a:solidFill>
                <a:latin typeface="Franklin Gothic Medium Cond" panose="020B0606030402020204" pitchFamily="34" charset="0"/>
                <a:ea typeface="+mn-ea"/>
                <a:cs typeface="+mn-cs"/>
              </a:defRPr>
            </a:lvl1pPr>
            <a:lvl2pPr marL="800100" indent="-342900" algn="l" defTabSz="914400" rtl="0" eaLnBrk="1" latinLnBrk="0" hangingPunct="1">
              <a:spcBef>
                <a:spcPct val="20000"/>
              </a:spcBef>
              <a:buFont typeface="Arial" panose="020B0604020202020204" pitchFamily="34" charset="0"/>
              <a:buChar char="•"/>
              <a:defRPr sz="2400" kern="1200" baseline="0">
                <a:solidFill>
                  <a:srgbClr val="20558A"/>
                </a:solidFill>
                <a:latin typeface="Franklin Gothic Medium Cond" panose="020B06060304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rgbClr val="747679"/>
                </a:solidFill>
                <a:latin typeface="Franklin Gothic Book" panose="020B0503020102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a:lnSpc>
                <a:spcPct val="107000"/>
              </a:lnSpc>
              <a:spcBef>
                <a:spcPts val="0"/>
              </a:spcBef>
              <a:spcAft>
                <a:spcPts val="0"/>
              </a:spcAft>
            </a:pPr>
            <a:endParaRPr lang="en-US" sz="1800" u="sng" dirty="0">
              <a:solidFill>
                <a:srgbClr val="1155CC"/>
              </a:solidFill>
              <a:effectLst/>
              <a:latin typeface="Tahoma" panose="020B0604030504040204" pitchFamily="34" charset="0"/>
              <a:ea typeface="Times New Roman" panose="02020603050405020304" pitchFamily="18" charset="0"/>
              <a:cs typeface="Times New Roman" panose="02020603050405020304" pitchFamily="18" charset="0"/>
              <a:hlinkClick r:id="rId3"/>
            </a:endParaRPr>
          </a:p>
          <a:p>
            <a:pPr marL="0" indent="0">
              <a:lnSpc>
                <a:spcPct val="107000"/>
              </a:lnSpc>
              <a:buNone/>
            </a:pPr>
            <a:r>
              <a:rPr lang="en-US" sz="1900" dirty="0">
                <a:effectLst/>
                <a:ea typeface="Times New Roman" panose="02020603050405020304" pitchFamily="18" charset="0"/>
                <a:cs typeface="Times New Roman" panose="02020603050405020304" pitchFamily="18" charset="0"/>
              </a:rPr>
              <a:t>Appropriation Act</a:t>
            </a:r>
          </a:p>
          <a:p>
            <a:pPr marL="0" marR="0" indent="0">
              <a:lnSpc>
                <a:spcPct val="107000"/>
              </a:lnSpc>
              <a:spcBef>
                <a:spcPts val="0"/>
              </a:spcBef>
              <a:spcAft>
                <a:spcPts val="0"/>
              </a:spcAft>
              <a:buNone/>
            </a:pPr>
            <a:endParaRPr lang="en-US" sz="1900" u="sng" dirty="0">
              <a:solidFill>
                <a:srgbClr val="1155CC"/>
              </a:solidFill>
              <a:effectLst/>
              <a:ea typeface="Times New Roman" panose="02020603050405020304" pitchFamily="18" charset="0"/>
              <a:cs typeface="Times New Roman" panose="02020603050405020304" pitchFamily="18" charset="0"/>
              <a:hlinkClick r:id="rId3"/>
            </a:endParaRPr>
          </a:p>
          <a:p>
            <a:pPr marL="0" marR="0" indent="0">
              <a:lnSpc>
                <a:spcPct val="107000"/>
              </a:lnSpc>
              <a:spcBef>
                <a:spcPts val="0"/>
              </a:spcBef>
              <a:spcAft>
                <a:spcPts val="0"/>
              </a:spcAft>
              <a:buNone/>
            </a:pPr>
            <a:r>
              <a:rPr lang="en-US" sz="1900" u="sng" dirty="0">
                <a:solidFill>
                  <a:srgbClr val="1155CC"/>
                </a:solidFill>
                <a:effectLst/>
                <a:ea typeface="Times New Roman" panose="02020603050405020304" pitchFamily="18" charset="0"/>
                <a:cs typeface="Times New Roman" panose="02020603050405020304" pitchFamily="18" charset="0"/>
                <a:hlinkClick r:id="rId4"/>
              </a:rPr>
              <a:t>https://budget.lis.virginia.gov/item/2023/1/HB1400/Introduced/4/4-2.01/</a:t>
            </a:r>
            <a:endParaRPr lang="en-US" sz="1900" dirty="0">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900" dirty="0">
                <a:solidFill>
                  <a:srgbClr val="333333"/>
                </a:solidFill>
                <a:effectLst/>
                <a:ea typeface="Times New Roman" panose="02020603050405020304" pitchFamily="18" charset="0"/>
                <a:cs typeface="Times New Roman" panose="02020603050405020304" pitchFamily="18" charset="0"/>
              </a:rPr>
              <a:t>d) The Boards of Visitors or other governing bodies of institutions of higher education shall not increase the current proportion of nonresident undergraduate students if the institution's nonresident undergraduate enrollment exceeds 25 percent, unless: i) such enrollment is intended to support workforce development needs within the Commonwealth of Virginia as identified in consultation with the Virginia Economic Development Partnership, and ii) the number of in-state undergraduate students does not drop below fall 2018 full-time equivalent census levels as certified by the State Council of Higher Education for Virginia. Norfolk State University, Virginia Military Institute, Virginia State University, and two-year public institutions are exempt from this restriction. Any such increases shall be limited to no more than a one percentage point increase over the prior year.</a:t>
            </a:r>
            <a:endParaRPr lang="en-US" sz="1900" dirty="0">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900" dirty="0">
                <a:solidFill>
                  <a:srgbClr val="333333"/>
                </a:solidFill>
                <a:effectLst/>
                <a:ea typeface="Times New Roman" panose="02020603050405020304" pitchFamily="18" charset="0"/>
                <a:cs typeface="Times New Roman" panose="02020603050405020304" pitchFamily="18" charset="0"/>
              </a:rPr>
              <a:t> </a:t>
            </a:r>
            <a:endParaRPr lang="en-US" sz="1900" dirty="0">
              <a:effectLst/>
              <a:ea typeface="Calibri" panose="020F0502020204030204" pitchFamily="34" charset="0"/>
              <a:cs typeface="Times New Roman" panose="02020603050405020304" pitchFamily="18" charset="0"/>
            </a:endParaRPr>
          </a:p>
          <a:p>
            <a:pPr marL="114300" indent="0">
              <a:buNone/>
            </a:pPr>
            <a:r>
              <a:rPr lang="en-US" sz="1800" dirty="0">
                <a:solidFill>
                  <a:srgbClr val="444444"/>
                </a:solidFill>
                <a:effectLst/>
                <a:latin typeface="Times" panose="02020603050405020304" pitchFamily="18" charset="0"/>
                <a:ea typeface="Times New Roman" panose="02020603050405020304" pitchFamily="18" charset="0"/>
              </a:rPr>
              <a:t/>
            </a:r>
            <a:br>
              <a:rPr lang="en-US" sz="1800" dirty="0">
                <a:solidFill>
                  <a:srgbClr val="444444"/>
                </a:solidFill>
                <a:effectLst/>
                <a:latin typeface="Times" panose="02020603050405020304" pitchFamily="18" charset="0"/>
                <a:ea typeface="Times New Roman" panose="02020603050405020304" pitchFamily="18" charset="0"/>
              </a:rPr>
            </a:br>
            <a:r>
              <a:rPr lang="en-US" sz="1800" dirty="0">
                <a:effectLst/>
                <a:latin typeface="Tahoma" panose="020B0604030504040204" pitchFamily="34" charset="0"/>
                <a:ea typeface="Times New Roman" panose="02020603050405020304" pitchFamily="18" charset="0"/>
              </a:rPr>
              <a:t/>
            </a:r>
            <a:br>
              <a:rPr lang="en-US" sz="1800" dirty="0">
                <a:effectLst/>
                <a:latin typeface="Tahoma" panose="020B0604030504040204" pitchFamily="34" charset="0"/>
                <a:ea typeface="Times New Roman" panose="02020603050405020304" pitchFamily="18" charset="0"/>
              </a:rPr>
            </a:br>
            <a:endParaRPr lang="en-US" sz="1800" dirty="0"/>
          </a:p>
        </p:txBody>
      </p:sp>
    </p:spTree>
    <p:extLst>
      <p:ext uri="{BB962C8B-B14F-4D97-AF65-F5344CB8AC3E}">
        <p14:creationId xmlns:p14="http://schemas.microsoft.com/office/powerpoint/2010/main" val="9562066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64AB37-2B4E-D14C-9364-1571AEAB4529}"/>
              </a:ext>
            </a:extLst>
          </p:cNvPr>
          <p:cNvSpPr>
            <a:spLocks noGrp="1"/>
          </p:cNvSpPr>
          <p:nvPr>
            <p:ph type="sldNum" sz="quarter" idx="10"/>
          </p:nvPr>
        </p:nvSpPr>
        <p:spPr/>
        <p:txBody>
          <a:bodyPr/>
          <a:lstStyle/>
          <a:p>
            <a:fld id="{04E195D4-3F35-4E05-B500-7E7FD17C6DB3}" type="slidenum">
              <a:rPr lang="en-US" smtClean="0"/>
              <a:pPr/>
              <a:t>6</a:t>
            </a:fld>
            <a:endParaRPr lang="en-US" dirty="0"/>
          </a:p>
        </p:txBody>
      </p:sp>
      <p:sp>
        <p:nvSpPr>
          <p:cNvPr id="4" name="Title 3">
            <a:extLst>
              <a:ext uri="{FF2B5EF4-FFF2-40B4-BE49-F238E27FC236}">
                <a16:creationId xmlns:a16="http://schemas.microsoft.com/office/drawing/2014/main" id="{97C5D0B3-69D8-DF4F-ADF4-544B17FB14F4}"/>
              </a:ext>
            </a:extLst>
          </p:cNvPr>
          <p:cNvSpPr>
            <a:spLocks noGrp="1"/>
          </p:cNvSpPr>
          <p:nvPr>
            <p:ph type="title"/>
          </p:nvPr>
        </p:nvSpPr>
        <p:spPr/>
        <p:txBody>
          <a:bodyPr/>
          <a:lstStyle/>
          <a:p>
            <a:r>
              <a:rPr lang="en-US" sz="3200" dirty="0"/>
              <a:t>Appendix: 2019-2020 Post-Secondary Plans</a:t>
            </a:r>
          </a:p>
        </p:txBody>
      </p:sp>
      <p:sp>
        <p:nvSpPr>
          <p:cNvPr id="6" name="Content Placeholder 2">
            <a:extLst>
              <a:ext uri="{FF2B5EF4-FFF2-40B4-BE49-F238E27FC236}">
                <a16:creationId xmlns:a16="http://schemas.microsoft.com/office/drawing/2014/main" id="{63244F85-9EAB-4B4E-8FE7-0E215DB50202}"/>
              </a:ext>
            </a:extLst>
          </p:cNvPr>
          <p:cNvSpPr>
            <a:spLocks noGrp="1"/>
          </p:cNvSpPr>
          <p:nvPr>
            <p:ph idx="1"/>
          </p:nvPr>
        </p:nvSpPr>
        <p:spPr>
          <a:xfrm>
            <a:off x="288583" y="3202294"/>
            <a:ext cx="7910873" cy="244697"/>
          </a:xfrm>
        </p:spPr>
        <p:txBody>
          <a:bodyPr>
            <a:normAutofit/>
          </a:bodyPr>
          <a:lstStyle/>
          <a:p>
            <a:pPr marL="114300" indent="0">
              <a:buNone/>
            </a:pPr>
            <a:r>
              <a:rPr lang="en-US" sz="1000" dirty="0"/>
              <a:t>Source: 2019-2020 VDOE State Fiscal Stabilization Fund Indicator (C11) Report and administrative report of all public, 12</a:t>
            </a:r>
            <a:r>
              <a:rPr lang="en-US" sz="1000" baseline="30000" dirty="0"/>
              <a:t>th</a:t>
            </a:r>
            <a:r>
              <a:rPr lang="en-US" sz="1000" dirty="0"/>
              <a:t> grade student post-secondary plans.</a:t>
            </a:r>
          </a:p>
        </p:txBody>
      </p:sp>
      <p:graphicFrame>
        <p:nvGraphicFramePr>
          <p:cNvPr id="5" name="Table 4">
            <a:extLst>
              <a:ext uri="{FF2B5EF4-FFF2-40B4-BE49-F238E27FC236}">
                <a16:creationId xmlns:a16="http://schemas.microsoft.com/office/drawing/2014/main" id="{9328508B-B5A2-2F4B-8A23-1EAB6FA9450E}"/>
              </a:ext>
            </a:extLst>
          </p:cNvPr>
          <p:cNvGraphicFramePr>
            <a:graphicFrameLocks noGrp="1"/>
          </p:cNvGraphicFramePr>
          <p:nvPr/>
        </p:nvGraphicFramePr>
        <p:xfrm>
          <a:off x="288583" y="1091594"/>
          <a:ext cx="8544332" cy="1966313"/>
        </p:xfrm>
        <a:graphic>
          <a:graphicData uri="http://schemas.openxmlformats.org/drawingml/2006/table">
            <a:tbl>
              <a:tblPr firstRow="1" bandRow="1">
                <a:tableStyleId>{5C22544A-7EE6-4342-B048-85BDC9FD1C3A}</a:tableStyleId>
              </a:tblPr>
              <a:tblGrid>
                <a:gridCol w="856929">
                  <a:extLst>
                    <a:ext uri="{9D8B030D-6E8A-4147-A177-3AD203B41FA5}">
                      <a16:colId xmlns:a16="http://schemas.microsoft.com/office/drawing/2014/main" val="3715057457"/>
                    </a:ext>
                  </a:extLst>
                </a:gridCol>
                <a:gridCol w="1228795">
                  <a:extLst>
                    <a:ext uri="{9D8B030D-6E8A-4147-A177-3AD203B41FA5}">
                      <a16:colId xmlns:a16="http://schemas.microsoft.com/office/drawing/2014/main" val="118128511"/>
                    </a:ext>
                  </a:extLst>
                </a:gridCol>
                <a:gridCol w="1042862">
                  <a:extLst>
                    <a:ext uri="{9D8B030D-6E8A-4147-A177-3AD203B41FA5}">
                      <a16:colId xmlns:a16="http://schemas.microsoft.com/office/drawing/2014/main" val="3497755851"/>
                    </a:ext>
                  </a:extLst>
                </a:gridCol>
                <a:gridCol w="1042862">
                  <a:extLst>
                    <a:ext uri="{9D8B030D-6E8A-4147-A177-3AD203B41FA5}">
                      <a16:colId xmlns:a16="http://schemas.microsoft.com/office/drawing/2014/main" val="1922204598"/>
                    </a:ext>
                  </a:extLst>
                </a:gridCol>
                <a:gridCol w="1207239">
                  <a:extLst>
                    <a:ext uri="{9D8B030D-6E8A-4147-A177-3AD203B41FA5}">
                      <a16:colId xmlns:a16="http://schemas.microsoft.com/office/drawing/2014/main" val="2885061737"/>
                    </a:ext>
                  </a:extLst>
                </a:gridCol>
                <a:gridCol w="878485">
                  <a:extLst>
                    <a:ext uri="{9D8B030D-6E8A-4147-A177-3AD203B41FA5}">
                      <a16:colId xmlns:a16="http://schemas.microsoft.com/office/drawing/2014/main" val="3719559202"/>
                    </a:ext>
                  </a:extLst>
                </a:gridCol>
                <a:gridCol w="1042862">
                  <a:extLst>
                    <a:ext uri="{9D8B030D-6E8A-4147-A177-3AD203B41FA5}">
                      <a16:colId xmlns:a16="http://schemas.microsoft.com/office/drawing/2014/main" val="1531163119"/>
                    </a:ext>
                  </a:extLst>
                </a:gridCol>
                <a:gridCol w="1244298">
                  <a:extLst>
                    <a:ext uri="{9D8B030D-6E8A-4147-A177-3AD203B41FA5}">
                      <a16:colId xmlns:a16="http://schemas.microsoft.com/office/drawing/2014/main" val="2389090462"/>
                    </a:ext>
                  </a:extLst>
                </a:gridCol>
              </a:tblGrid>
              <a:tr h="293374">
                <a:tc>
                  <a:txBody>
                    <a:bodyPr/>
                    <a:lstStyle/>
                    <a:p>
                      <a:pPr algn="ctr"/>
                      <a:r>
                        <a:rPr lang="en-US" sz="1400" dirty="0"/>
                        <a:t>Gender </a:t>
                      </a:r>
                    </a:p>
                  </a:txBody>
                  <a:tcPr/>
                </a:tc>
                <a:tc>
                  <a:txBody>
                    <a:bodyPr/>
                    <a:lstStyle/>
                    <a:p>
                      <a:pPr algn="ctr" fontAlgn="b"/>
                      <a:r>
                        <a:rPr lang="en-US" sz="1400" u="none" strike="noStrike" dirty="0">
                          <a:effectLst/>
                        </a:rPr>
                        <a:t>Sum of Attending Two-year Colleges</a:t>
                      </a:r>
                      <a:endParaRPr lang="en-US" sz="1400" b="1" i="0" u="none" strike="noStrike" dirty="0">
                        <a:solidFill>
                          <a:srgbClr val="000000"/>
                        </a:solidFill>
                        <a:effectLst/>
                        <a:latin typeface="Calibri" panose="020F0502020204030204" pitchFamily="34" charset="0"/>
                      </a:endParaRPr>
                    </a:p>
                  </a:txBody>
                  <a:tcPr marL="7166" marR="7166" marT="7166" marB="0"/>
                </a:tc>
                <a:tc>
                  <a:txBody>
                    <a:bodyPr/>
                    <a:lstStyle/>
                    <a:p>
                      <a:pPr algn="ctr" fontAlgn="b"/>
                      <a:r>
                        <a:rPr lang="en-US" sz="1400" u="none" strike="noStrike" dirty="0">
                          <a:effectLst/>
                        </a:rPr>
                        <a:t>Sum of Attending Four-year Colleges</a:t>
                      </a:r>
                      <a:endParaRPr lang="en-US" sz="1400" b="1" i="0" u="none" strike="noStrike" dirty="0">
                        <a:solidFill>
                          <a:srgbClr val="000000"/>
                        </a:solidFill>
                        <a:effectLst/>
                        <a:latin typeface="Calibri" panose="020F0502020204030204" pitchFamily="34" charset="0"/>
                      </a:endParaRPr>
                    </a:p>
                  </a:txBody>
                  <a:tcPr marL="7166" marR="7166" marT="7166" marB="0"/>
                </a:tc>
                <a:tc>
                  <a:txBody>
                    <a:bodyPr/>
                    <a:lstStyle/>
                    <a:p>
                      <a:pPr algn="ctr" fontAlgn="b"/>
                      <a:r>
                        <a:rPr lang="en-US" sz="1400" u="none" strike="noStrike" dirty="0">
                          <a:effectLst/>
                        </a:rPr>
                        <a:t>Sum of Other Continuing Education Plans</a:t>
                      </a:r>
                      <a:endParaRPr lang="en-US" sz="1400" b="1" i="0" u="none" strike="noStrike" dirty="0">
                        <a:solidFill>
                          <a:srgbClr val="000000"/>
                        </a:solidFill>
                        <a:effectLst/>
                        <a:latin typeface="Calibri" panose="020F0502020204030204" pitchFamily="34" charset="0"/>
                      </a:endParaRPr>
                    </a:p>
                  </a:txBody>
                  <a:tcPr marL="7166" marR="7166" marT="7166" marB="0"/>
                </a:tc>
                <a:tc>
                  <a:txBody>
                    <a:bodyPr/>
                    <a:lstStyle/>
                    <a:p>
                      <a:pPr algn="ctr" fontAlgn="b"/>
                      <a:r>
                        <a:rPr lang="en-US" sz="1400" u="none" strike="noStrike" dirty="0">
                          <a:effectLst/>
                        </a:rPr>
                        <a:t>Sum of Employment</a:t>
                      </a:r>
                      <a:endParaRPr lang="en-US" sz="1400" b="1" i="0" u="none" strike="noStrike" dirty="0">
                        <a:solidFill>
                          <a:srgbClr val="000000"/>
                        </a:solidFill>
                        <a:effectLst/>
                        <a:latin typeface="Calibri" panose="020F0502020204030204" pitchFamily="34" charset="0"/>
                      </a:endParaRPr>
                    </a:p>
                  </a:txBody>
                  <a:tcPr marL="7166" marR="7166" marT="7166" marB="0"/>
                </a:tc>
                <a:tc>
                  <a:txBody>
                    <a:bodyPr/>
                    <a:lstStyle/>
                    <a:p>
                      <a:pPr algn="ctr" fontAlgn="b"/>
                      <a:r>
                        <a:rPr lang="en-US" sz="1400" u="none" strike="noStrike" dirty="0">
                          <a:effectLst/>
                        </a:rPr>
                        <a:t>Sum of Military</a:t>
                      </a:r>
                      <a:endParaRPr lang="en-US" sz="1400" b="1" i="0" u="none" strike="noStrike" dirty="0">
                        <a:solidFill>
                          <a:srgbClr val="000000"/>
                        </a:solidFill>
                        <a:effectLst/>
                        <a:latin typeface="Calibri" panose="020F0502020204030204" pitchFamily="34" charset="0"/>
                      </a:endParaRPr>
                    </a:p>
                  </a:txBody>
                  <a:tcPr marL="7166" marR="7166" marT="7166" marB="0"/>
                </a:tc>
                <a:tc>
                  <a:txBody>
                    <a:bodyPr/>
                    <a:lstStyle/>
                    <a:p>
                      <a:pPr algn="ctr" fontAlgn="b"/>
                      <a:r>
                        <a:rPr lang="en-US" sz="1400" u="none" strike="noStrike" dirty="0">
                          <a:effectLst/>
                        </a:rPr>
                        <a:t>Sum of No Plans</a:t>
                      </a:r>
                      <a:endParaRPr lang="en-US" sz="1400" b="1" i="0" u="none" strike="noStrike" dirty="0">
                        <a:solidFill>
                          <a:srgbClr val="000000"/>
                        </a:solidFill>
                        <a:effectLst/>
                        <a:latin typeface="Calibri" panose="020F0502020204030204" pitchFamily="34" charset="0"/>
                      </a:endParaRPr>
                    </a:p>
                  </a:txBody>
                  <a:tcPr marL="7166" marR="7166" marT="7166" marB="0"/>
                </a:tc>
                <a:tc>
                  <a:txBody>
                    <a:bodyPr/>
                    <a:lstStyle/>
                    <a:p>
                      <a:pPr algn="ctr" fontAlgn="b"/>
                      <a:r>
                        <a:rPr lang="en-US" sz="1400" u="none" strike="noStrike" dirty="0">
                          <a:effectLst/>
                        </a:rPr>
                        <a:t>Sum of Total Graduates/</a:t>
                      </a:r>
                    </a:p>
                    <a:p>
                      <a:pPr algn="ctr" fontAlgn="b"/>
                      <a:r>
                        <a:rPr lang="en-US" sz="1400" u="none" strike="noStrike" dirty="0">
                          <a:effectLst/>
                        </a:rPr>
                        <a:t>Completers</a:t>
                      </a:r>
                      <a:endParaRPr lang="en-US" sz="1400" b="1" i="0" u="none" strike="noStrike" dirty="0">
                        <a:solidFill>
                          <a:srgbClr val="000000"/>
                        </a:solidFill>
                        <a:effectLst/>
                        <a:latin typeface="Calibri" panose="020F0502020204030204" pitchFamily="34" charset="0"/>
                      </a:endParaRPr>
                    </a:p>
                  </a:txBody>
                  <a:tcPr marL="7166" marR="7166" marT="7166" marB="0"/>
                </a:tc>
                <a:extLst>
                  <a:ext uri="{0D108BD9-81ED-4DB2-BD59-A6C34878D82A}">
                    <a16:rowId xmlns:a16="http://schemas.microsoft.com/office/drawing/2014/main" val="3672942285"/>
                  </a:ext>
                </a:extLst>
              </a:tr>
              <a:tr h="297449">
                <a:tc>
                  <a:txBody>
                    <a:bodyPr/>
                    <a:lstStyle/>
                    <a:p>
                      <a:pPr algn="ctr"/>
                      <a:r>
                        <a:rPr lang="en-US" sz="1200" dirty="0">
                          <a:solidFill>
                            <a:srgbClr val="20558A"/>
                          </a:solidFill>
                        </a:rPr>
                        <a:t>F</a:t>
                      </a:r>
                    </a:p>
                  </a:txBody>
                  <a:tcPr anchor="ctr"/>
                </a:tc>
                <a:tc>
                  <a:txBody>
                    <a:bodyPr/>
                    <a:lstStyle/>
                    <a:p>
                      <a:pPr algn="ctr" fontAlgn="b"/>
                      <a:r>
                        <a:rPr lang="en-US" sz="1200" u="none" strike="noStrike" dirty="0">
                          <a:solidFill>
                            <a:srgbClr val="20558A"/>
                          </a:solidFill>
                          <a:effectLst/>
                        </a:rPr>
                        <a:t>   12,243  (27%)</a:t>
                      </a:r>
                      <a:endParaRPr lang="en-US" sz="1200" b="0" i="0" u="none" strike="noStrike" dirty="0">
                        <a:solidFill>
                          <a:srgbClr val="20558A"/>
                        </a:solidFill>
                        <a:effectLst/>
                        <a:latin typeface="Calibri" panose="020F0502020204030204" pitchFamily="34" charset="0"/>
                      </a:endParaRPr>
                    </a:p>
                  </a:txBody>
                  <a:tcPr marL="7166" marR="7166" marT="7166" marB="0" anchor="ctr"/>
                </a:tc>
                <a:tc>
                  <a:txBody>
                    <a:bodyPr/>
                    <a:lstStyle/>
                    <a:p>
                      <a:pPr algn="ctr" fontAlgn="b"/>
                      <a:r>
                        <a:rPr lang="en-US" sz="1200" u="none" strike="noStrike" dirty="0">
                          <a:solidFill>
                            <a:srgbClr val="20558A"/>
                          </a:solidFill>
                          <a:effectLst/>
                        </a:rPr>
                        <a:t> 25,014  (54%)</a:t>
                      </a:r>
                      <a:endParaRPr lang="en-US" sz="1200" b="0" i="0" u="none" strike="noStrike" dirty="0">
                        <a:solidFill>
                          <a:srgbClr val="20558A"/>
                        </a:solidFill>
                        <a:effectLst/>
                        <a:latin typeface="Calibri" panose="020F0502020204030204" pitchFamily="34" charset="0"/>
                      </a:endParaRPr>
                    </a:p>
                  </a:txBody>
                  <a:tcPr marL="7166" marR="7166" marT="7166" marB="0" anchor="ctr"/>
                </a:tc>
                <a:tc>
                  <a:txBody>
                    <a:bodyPr/>
                    <a:lstStyle/>
                    <a:p>
                      <a:pPr algn="ctr" fontAlgn="b"/>
                      <a:r>
                        <a:rPr lang="en-US" sz="1200" u="none" strike="noStrike" dirty="0">
                          <a:solidFill>
                            <a:srgbClr val="20558A"/>
                          </a:solidFill>
                          <a:effectLst/>
                        </a:rPr>
                        <a:t>       1,519  (3%)</a:t>
                      </a:r>
                      <a:endParaRPr lang="en-US" sz="1200" b="0" i="0" u="none" strike="noStrike" dirty="0">
                        <a:solidFill>
                          <a:srgbClr val="20558A"/>
                        </a:solidFill>
                        <a:effectLst/>
                        <a:latin typeface="Calibri" panose="020F0502020204030204" pitchFamily="34" charset="0"/>
                      </a:endParaRPr>
                    </a:p>
                  </a:txBody>
                  <a:tcPr marL="7166" marR="7166" marT="7166" marB="0" anchor="ctr"/>
                </a:tc>
                <a:tc>
                  <a:txBody>
                    <a:bodyPr/>
                    <a:lstStyle/>
                    <a:p>
                      <a:pPr algn="ctr" fontAlgn="b"/>
                      <a:r>
                        <a:rPr lang="en-US" sz="1200" u="none" strike="noStrike" dirty="0">
                          <a:solidFill>
                            <a:srgbClr val="20558A"/>
                          </a:solidFill>
                          <a:effectLst/>
                        </a:rPr>
                        <a:t> 3,899 (8%)</a:t>
                      </a:r>
                      <a:endParaRPr lang="en-US" sz="1200" b="0" i="0" u="none" strike="noStrike" dirty="0">
                        <a:solidFill>
                          <a:srgbClr val="20558A"/>
                        </a:solidFill>
                        <a:effectLst/>
                        <a:latin typeface="Calibri" panose="020F0502020204030204" pitchFamily="34" charset="0"/>
                      </a:endParaRPr>
                    </a:p>
                  </a:txBody>
                  <a:tcPr marL="7166" marR="7166" marT="7166" marB="0" anchor="ctr"/>
                </a:tc>
                <a:tc>
                  <a:txBody>
                    <a:bodyPr/>
                    <a:lstStyle/>
                    <a:p>
                      <a:pPr algn="ctr" fontAlgn="b"/>
                      <a:r>
                        <a:rPr lang="en-US" sz="1200" u="none" strike="noStrike" dirty="0">
                          <a:solidFill>
                            <a:srgbClr val="20558A"/>
                          </a:solidFill>
                          <a:effectLst/>
                        </a:rPr>
                        <a:t> 947  (2%)</a:t>
                      </a:r>
                      <a:endParaRPr lang="en-US" sz="1200" b="0" i="0" u="none" strike="noStrike" dirty="0">
                        <a:solidFill>
                          <a:srgbClr val="20558A"/>
                        </a:solidFill>
                        <a:effectLst/>
                        <a:latin typeface="Calibri" panose="020F0502020204030204" pitchFamily="34" charset="0"/>
                      </a:endParaRPr>
                    </a:p>
                  </a:txBody>
                  <a:tcPr marL="7166" marR="7166" marT="7166" marB="0" anchor="ctr"/>
                </a:tc>
                <a:tc>
                  <a:txBody>
                    <a:bodyPr/>
                    <a:lstStyle/>
                    <a:p>
                      <a:pPr algn="ctr" fontAlgn="b"/>
                      <a:r>
                        <a:rPr lang="en-US" sz="1200" u="none" strike="noStrike" dirty="0">
                          <a:solidFill>
                            <a:srgbClr val="20558A"/>
                          </a:solidFill>
                          <a:effectLst/>
                        </a:rPr>
                        <a:t>2,513 (5%) </a:t>
                      </a:r>
                      <a:endParaRPr lang="en-US" sz="1200" b="0" i="0" u="none" strike="noStrike" dirty="0">
                        <a:solidFill>
                          <a:srgbClr val="20558A"/>
                        </a:solidFill>
                        <a:effectLst/>
                        <a:latin typeface="Calibri" panose="020F0502020204030204" pitchFamily="34" charset="0"/>
                      </a:endParaRPr>
                    </a:p>
                  </a:txBody>
                  <a:tcPr marL="7166" marR="7166" marT="7166" marB="0" anchor="ctr"/>
                </a:tc>
                <a:tc>
                  <a:txBody>
                    <a:bodyPr/>
                    <a:lstStyle/>
                    <a:p>
                      <a:pPr algn="ctr" fontAlgn="b"/>
                      <a:r>
                        <a:rPr lang="en-US" sz="1200" u="none" strike="noStrike" dirty="0">
                          <a:solidFill>
                            <a:srgbClr val="20558A"/>
                          </a:solidFill>
                          <a:effectLst/>
                        </a:rPr>
                        <a:t>46,135  (100%)                                         </a:t>
                      </a:r>
                      <a:endParaRPr lang="en-US" sz="1200" b="0" i="0" u="none" strike="noStrike" dirty="0">
                        <a:solidFill>
                          <a:srgbClr val="20558A"/>
                        </a:solidFill>
                        <a:effectLst/>
                        <a:latin typeface="Calibri" panose="020F0502020204030204" pitchFamily="34" charset="0"/>
                      </a:endParaRPr>
                    </a:p>
                  </a:txBody>
                  <a:tcPr marL="7166" marR="7166" marT="7166" marB="0" anchor="ctr"/>
                </a:tc>
                <a:extLst>
                  <a:ext uri="{0D108BD9-81ED-4DB2-BD59-A6C34878D82A}">
                    <a16:rowId xmlns:a16="http://schemas.microsoft.com/office/drawing/2014/main" val="675581665"/>
                  </a:ext>
                </a:extLst>
              </a:tr>
              <a:tr h="297449">
                <a:tc>
                  <a:txBody>
                    <a:bodyPr/>
                    <a:lstStyle/>
                    <a:p>
                      <a:pPr algn="ctr"/>
                      <a:r>
                        <a:rPr lang="en-US" sz="1200" dirty="0">
                          <a:solidFill>
                            <a:srgbClr val="20558A"/>
                          </a:solidFill>
                        </a:rPr>
                        <a:t>M</a:t>
                      </a:r>
                    </a:p>
                  </a:txBody>
                  <a:tcPr anchor="ctr"/>
                </a:tc>
                <a:tc>
                  <a:txBody>
                    <a:bodyPr/>
                    <a:lstStyle/>
                    <a:p>
                      <a:pPr algn="ctr" fontAlgn="b"/>
                      <a:r>
                        <a:rPr lang="en-US" sz="1200" u="none" strike="noStrike" dirty="0">
                          <a:solidFill>
                            <a:srgbClr val="20558A"/>
                          </a:solidFill>
                          <a:effectLst/>
                        </a:rPr>
                        <a:t>   11,347  (24%)</a:t>
                      </a:r>
                      <a:endParaRPr lang="en-US" sz="1200" b="0" i="0" u="none" strike="noStrike" dirty="0">
                        <a:solidFill>
                          <a:srgbClr val="20558A"/>
                        </a:solidFill>
                        <a:effectLst/>
                        <a:latin typeface="Calibri" panose="020F0502020204030204" pitchFamily="34" charset="0"/>
                      </a:endParaRPr>
                    </a:p>
                  </a:txBody>
                  <a:tcPr marL="7166" marR="7166" marT="7166" marB="0" anchor="ctr"/>
                </a:tc>
                <a:tc>
                  <a:txBody>
                    <a:bodyPr/>
                    <a:lstStyle/>
                    <a:p>
                      <a:pPr algn="ctr" fontAlgn="b"/>
                      <a:r>
                        <a:rPr lang="en-US" sz="1200" u="none" strike="noStrike" dirty="0">
                          <a:solidFill>
                            <a:srgbClr val="20558A"/>
                          </a:solidFill>
                          <a:effectLst/>
                        </a:rPr>
                        <a:t>   19,635 (41%)</a:t>
                      </a:r>
                      <a:endParaRPr lang="en-US" sz="1200" b="0" i="0" u="none" strike="noStrike" dirty="0">
                        <a:solidFill>
                          <a:srgbClr val="20558A"/>
                        </a:solidFill>
                        <a:effectLst/>
                        <a:latin typeface="Calibri" panose="020F0502020204030204" pitchFamily="34" charset="0"/>
                      </a:endParaRPr>
                    </a:p>
                  </a:txBody>
                  <a:tcPr marL="7166" marR="7166" marT="7166" marB="0" anchor="ctr"/>
                </a:tc>
                <a:tc>
                  <a:txBody>
                    <a:bodyPr/>
                    <a:lstStyle/>
                    <a:p>
                      <a:pPr algn="ctr" fontAlgn="b"/>
                      <a:r>
                        <a:rPr lang="en-US" sz="1200" u="none" strike="noStrike" dirty="0">
                          <a:solidFill>
                            <a:srgbClr val="20558A"/>
                          </a:solidFill>
                          <a:effectLst/>
                        </a:rPr>
                        <a:t>       2,726  (6%)</a:t>
                      </a:r>
                      <a:endParaRPr lang="en-US" sz="1200" b="0" i="0" u="none" strike="noStrike" dirty="0">
                        <a:solidFill>
                          <a:srgbClr val="20558A"/>
                        </a:solidFill>
                        <a:effectLst/>
                        <a:latin typeface="Calibri" panose="020F0502020204030204" pitchFamily="34" charset="0"/>
                      </a:endParaRPr>
                    </a:p>
                  </a:txBody>
                  <a:tcPr marL="7166" marR="7166" marT="7166" marB="0" anchor="ctr"/>
                </a:tc>
                <a:tc>
                  <a:txBody>
                    <a:bodyPr/>
                    <a:lstStyle/>
                    <a:p>
                      <a:pPr algn="ctr" fontAlgn="b"/>
                      <a:r>
                        <a:rPr lang="en-US" sz="1200" u="none" strike="noStrike" dirty="0">
                          <a:solidFill>
                            <a:srgbClr val="20558A"/>
                          </a:solidFill>
                          <a:effectLst/>
                        </a:rPr>
                        <a:t> 7,971  (17%)</a:t>
                      </a:r>
                      <a:endParaRPr lang="en-US" sz="1200" b="0" i="0" u="none" strike="noStrike" dirty="0">
                        <a:solidFill>
                          <a:srgbClr val="20558A"/>
                        </a:solidFill>
                        <a:effectLst/>
                        <a:latin typeface="Calibri" panose="020F0502020204030204" pitchFamily="34" charset="0"/>
                      </a:endParaRPr>
                    </a:p>
                  </a:txBody>
                  <a:tcPr marL="7166" marR="7166" marT="7166" marB="0" anchor="ctr"/>
                </a:tc>
                <a:tc>
                  <a:txBody>
                    <a:bodyPr/>
                    <a:lstStyle/>
                    <a:p>
                      <a:pPr algn="ctr" fontAlgn="b"/>
                      <a:r>
                        <a:rPr lang="en-US" sz="1200" u="none" strike="noStrike" dirty="0">
                          <a:solidFill>
                            <a:srgbClr val="20558A"/>
                          </a:solidFill>
                          <a:effectLst/>
                        </a:rPr>
                        <a:t> 2,224 (5%)</a:t>
                      </a:r>
                      <a:endParaRPr lang="en-US" sz="1200" b="0" i="0" u="none" strike="noStrike" dirty="0">
                        <a:solidFill>
                          <a:srgbClr val="20558A"/>
                        </a:solidFill>
                        <a:effectLst/>
                        <a:latin typeface="Calibri" panose="020F0502020204030204" pitchFamily="34" charset="0"/>
                      </a:endParaRPr>
                    </a:p>
                  </a:txBody>
                  <a:tcPr marL="7166" marR="7166" marT="7166" marB="0" anchor="ctr"/>
                </a:tc>
                <a:tc>
                  <a:txBody>
                    <a:bodyPr/>
                    <a:lstStyle/>
                    <a:p>
                      <a:pPr algn="ctr" fontAlgn="b"/>
                      <a:r>
                        <a:rPr lang="en-US" sz="1200" u="none" strike="noStrike" dirty="0">
                          <a:solidFill>
                            <a:srgbClr val="20558A"/>
                          </a:solidFill>
                          <a:effectLst/>
                        </a:rPr>
                        <a:t>3,462 (7%) </a:t>
                      </a:r>
                      <a:endParaRPr lang="en-US" sz="1200" b="0" i="0" u="none" strike="noStrike" dirty="0">
                        <a:solidFill>
                          <a:srgbClr val="20558A"/>
                        </a:solidFill>
                        <a:effectLst/>
                        <a:latin typeface="Calibri" panose="020F0502020204030204" pitchFamily="34" charset="0"/>
                      </a:endParaRPr>
                    </a:p>
                  </a:txBody>
                  <a:tcPr marL="7166" marR="7166" marT="7166" marB="0" anchor="ctr"/>
                </a:tc>
                <a:tc>
                  <a:txBody>
                    <a:bodyPr/>
                    <a:lstStyle/>
                    <a:p>
                      <a:pPr algn="ctr" fontAlgn="b"/>
                      <a:r>
                        <a:rPr lang="en-US" sz="1200" u="none" strike="noStrike" dirty="0">
                          <a:solidFill>
                            <a:srgbClr val="20558A"/>
                          </a:solidFill>
                          <a:effectLst/>
                        </a:rPr>
                        <a:t>47,365  (100%)                                            </a:t>
                      </a:r>
                      <a:endParaRPr lang="en-US" sz="1200" b="0" i="0" u="none" strike="noStrike" dirty="0">
                        <a:solidFill>
                          <a:srgbClr val="20558A"/>
                        </a:solidFill>
                        <a:effectLst/>
                        <a:latin typeface="Calibri" panose="020F0502020204030204" pitchFamily="34" charset="0"/>
                      </a:endParaRPr>
                    </a:p>
                  </a:txBody>
                  <a:tcPr marL="7166" marR="7166" marT="7166" marB="0" anchor="ctr"/>
                </a:tc>
                <a:extLst>
                  <a:ext uri="{0D108BD9-81ED-4DB2-BD59-A6C34878D82A}">
                    <a16:rowId xmlns:a16="http://schemas.microsoft.com/office/drawing/2014/main" val="1160976000"/>
                  </a:ext>
                </a:extLst>
              </a:tr>
              <a:tr h="297449">
                <a:tc>
                  <a:txBody>
                    <a:bodyPr/>
                    <a:lstStyle/>
                    <a:p>
                      <a:pPr algn="ctr"/>
                      <a:r>
                        <a:rPr lang="en-US" sz="1200" dirty="0">
                          <a:solidFill>
                            <a:srgbClr val="20558A"/>
                          </a:solidFill>
                        </a:rPr>
                        <a:t>Total</a:t>
                      </a:r>
                    </a:p>
                  </a:txBody>
                  <a:tcPr anchor="ctr"/>
                </a:tc>
                <a:tc>
                  <a:txBody>
                    <a:bodyPr/>
                    <a:lstStyle/>
                    <a:p>
                      <a:pPr algn="ctr" fontAlgn="b"/>
                      <a:r>
                        <a:rPr lang="en-US" sz="1200" u="none" strike="noStrike" dirty="0">
                          <a:solidFill>
                            <a:srgbClr val="20558A"/>
                          </a:solidFill>
                          <a:effectLst/>
                        </a:rPr>
                        <a:t> 23,590 </a:t>
                      </a:r>
                      <a:endParaRPr lang="en-US" sz="1200" b="1" i="0" u="none" strike="noStrike" dirty="0">
                        <a:solidFill>
                          <a:srgbClr val="20558A"/>
                        </a:solidFill>
                        <a:effectLst/>
                        <a:latin typeface="Calibri" panose="020F0502020204030204" pitchFamily="34" charset="0"/>
                      </a:endParaRPr>
                    </a:p>
                  </a:txBody>
                  <a:tcPr marL="7166" marR="7166" marT="7166" marB="0" anchor="ctr"/>
                </a:tc>
                <a:tc>
                  <a:txBody>
                    <a:bodyPr/>
                    <a:lstStyle/>
                    <a:p>
                      <a:pPr algn="ctr" fontAlgn="b"/>
                      <a:r>
                        <a:rPr lang="en-US" sz="1200" b="0" i="0" u="none" strike="noStrike" dirty="0">
                          <a:solidFill>
                            <a:srgbClr val="20558A"/>
                          </a:solidFill>
                          <a:effectLst/>
                          <a:latin typeface="+mn-lt"/>
                        </a:rPr>
                        <a:t>44,649</a:t>
                      </a:r>
                    </a:p>
                  </a:txBody>
                  <a:tcPr marL="7166" marR="7166" marT="7166" marB="0" anchor="ctr"/>
                </a:tc>
                <a:tc>
                  <a:txBody>
                    <a:bodyPr/>
                    <a:lstStyle/>
                    <a:p>
                      <a:pPr algn="ctr" fontAlgn="b"/>
                      <a:r>
                        <a:rPr lang="en-US" sz="1200" b="0" i="0" u="none" strike="noStrike" dirty="0">
                          <a:solidFill>
                            <a:srgbClr val="20558A"/>
                          </a:solidFill>
                          <a:effectLst/>
                          <a:latin typeface="+mn-lt"/>
                        </a:rPr>
                        <a:t>4,245</a:t>
                      </a:r>
                    </a:p>
                  </a:txBody>
                  <a:tcPr marL="7166" marR="7166" marT="7166" marB="0" anchor="ctr"/>
                </a:tc>
                <a:tc>
                  <a:txBody>
                    <a:bodyPr/>
                    <a:lstStyle/>
                    <a:p>
                      <a:pPr algn="ctr" fontAlgn="b"/>
                      <a:r>
                        <a:rPr lang="en-US" sz="1200" u="none" strike="noStrike" dirty="0">
                          <a:solidFill>
                            <a:srgbClr val="20558A"/>
                          </a:solidFill>
                          <a:effectLst/>
                        </a:rPr>
                        <a:t>  11,870 </a:t>
                      </a:r>
                      <a:endParaRPr lang="en-US" sz="1200" b="1" i="0" u="none" strike="noStrike" dirty="0">
                        <a:solidFill>
                          <a:srgbClr val="20558A"/>
                        </a:solidFill>
                        <a:effectLst/>
                        <a:latin typeface="Calibri" panose="020F0502020204030204" pitchFamily="34" charset="0"/>
                      </a:endParaRPr>
                    </a:p>
                  </a:txBody>
                  <a:tcPr marL="7166" marR="7166" marT="7166" marB="0" anchor="ctr"/>
                </a:tc>
                <a:tc>
                  <a:txBody>
                    <a:bodyPr/>
                    <a:lstStyle/>
                    <a:p>
                      <a:pPr algn="ctr" fontAlgn="b"/>
                      <a:r>
                        <a:rPr lang="en-US" sz="1200" u="none" strike="noStrike" dirty="0">
                          <a:solidFill>
                            <a:srgbClr val="20558A"/>
                          </a:solidFill>
                          <a:effectLst/>
                        </a:rPr>
                        <a:t> 3,171 </a:t>
                      </a:r>
                      <a:endParaRPr lang="en-US" sz="1200" b="1" i="0" u="none" strike="noStrike" dirty="0">
                        <a:solidFill>
                          <a:srgbClr val="20558A"/>
                        </a:solidFill>
                        <a:effectLst/>
                        <a:latin typeface="Calibri" panose="020F0502020204030204" pitchFamily="34" charset="0"/>
                      </a:endParaRPr>
                    </a:p>
                  </a:txBody>
                  <a:tcPr marL="7166" marR="7166" marT="7166" marB="0" anchor="ctr"/>
                </a:tc>
                <a:tc>
                  <a:txBody>
                    <a:bodyPr/>
                    <a:lstStyle/>
                    <a:p>
                      <a:pPr algn="ctr" fontAlgn="b"/>
                      <a:r>
                        <a:rPr lang="en-US" sz="1200" u="none" strike="noStrike" dirty="0">
                          <a:solidFill>
                            <a:srgbClr val="20558A"/>
                          </a:solidFill>
                          <a:effectLst/>
                        </a:rPr>
                        <a:t>5,975 </a:t>
                      </a:r>
                      <a:endParaRPr lang="en-US" sz="1200" b="1" i="0" u="none" strike="noStrike" dirty="0">
                        <a:solidFill>
                          <a:srgbClr val="20558A"/>
                        </a:solidFill>
                        <a:effectLst/>
                        <a:latin typeface="Calibri" panose="020F0502020204030204" pitchFamily="34" charset="0"/>
                      </a:endParaRPr>
                    </a:p>
                  </a:txBody>
                  <a:tcPr marL="7166" marR="7166" marT="7166" marB="0" anchor="ctr"/>
                </a:tc>
                <a:tc>
                  <a:txBody>
                    <a:bodyPr/>
                    <a:lstStyle/>
                    <a:p>
                      <a:pPr algn="ctr" fontAlgn="b"/>
                      <a:r>
                        <a:rPr lang="en-US" sz="1200" u="none" strike="noStrike" dirty="0">
                          <a:solidFill>
                            <a:srgbClr val="20558A"/>
                          </a:solidFill>
                          <a:effectLst/>
                        </a:rPr>
                        <a:t>93,500                                             </a:t>
                      </a:r>
                      <a:endParaRPr lang="en-US" sz="1200" b="1" i="0" u="none" strike="noStrike" dirty="0">
                        <a:solidFill>
                          <a:srgbClr val="20558A"/>
                        </a:solidFill>
                        <a:effectLst/>
                        <a:latin typeface="Calibri" panose="020F0502020204030204" pitchFamily="34" charset="0"/>
                      </a:endParaRPr>
                    </a:p>
                  </a:txBody>
                  <a:tcPr marL="7166" marR="7166" marT="7166" marB="0" anchor="ctr"/>
                </a:tc>
                <a:extLst>
                  <a:ext uri="{0D108BD9-81ED-4DB2-BD59-A6C34878D82A}">
                    <a16:rowId xmlns:a16="http://schemas.microsoft.com/office/drawing/2014/main" val="2660709534"/>
                  </a:ext>
                </a:extLst>
              </a:tr>
            </a:tbl>
          </a:graphicData>
        </a:graphic>
      </p:graphicFrame>
    </p:spTree>
    <p:extLst>
      <p:ext uri="{BB962C8B-B14F-4D97-AF65-F5344CB8AC3E}">
        <p14:creationId xmlns:p14="http://schemas.microsoft.com/office/powerpoint/2010/main" val="1481443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D61E3A-F25C-6B60-45D8-D993D55252D1}"/>
              </a:ext>
            </a:extLst>
          </p:cNvPr>
          <p:cNvSpPr>
            <a:spLocks noGrp="1"/>
          </p:cNvSpPr>
          <p:nvPr>
            <p:ph type="sldNum" sz="quarter" idx="10"/>
          </p:nvPr>
        </p:nvSpPr>
        <p:spPr/>
        <p:txBody>
          <a:bodyPr/>
          <a:lstStyle/>
          <a:p>
            <a:fld id="{04E195D4-3F35-4E05-B500-7E7FD17C6DB3}" type="slidenum">
              <a:rPr lang="en-US" smtClean="0"/>
              <a:pPr/>
              <a:t>7</a:t>
            </a:fld>
            <a:endParaRPr lang="en-US" dirty="0"/>
          </a:p>
        </p:txBody>
      </p:sp>
      <p:sp>
        <p:nvSpPr>
          <p:cNvPr id="3" name="Content Placeholder 2">
            <a:extLst>
              <a:ext uri="{FF2B5EF4-FFF2-40B4-BE49-F238E27FC236}">
                <a16:creationId xmlns:a16="http://schemas.microsoft.com/office/drawing/2014/main" id="{4F5348B9-6A2A-41B9-CDDC-8A78BC3273EE}"/>
              </a:ext>
            </a:extLst>
          </p:cNvPr>
          <p:cNvSpPr>
            <a:spLocks noGrp="1"/>
          </p:cNvSpPr>
          <p:nvPr>
            <p:ph idx="1"/>
          </p:nvPr>
        </p:nvSpPr>
        <p:spPr>
          <a:xfrm>
            <a:off x="600702" y="842160"/>
            <a:ext cx="7543800" cy="3153370"/>
          </a:xfrm>
        </p:spPr>
        <p:txBody>
          <a:bodyPr/>
          <a:lstStyle/>
          <a:p>
            <a:pPr marL="182880" indent="0">
              <a:buNone/>
            </a:pPr>
            <a:r>
              <a:rPr lang="en-US" sz="2400" dirty="0"/>
              <a:t>All Virginia public high school seniors provide intended plans upon graduation:</a:t>
            </a:r>
          </a:p>
          <a:p>
            <a:pPr lvl="1"/>
            <a:r>
              <a:rPr lang="en-US" sz="2000" dirty="0"/>
              <a:t> 84% of females cite continuing education. </a:t>
            </a:r>
          </a:p>
          <a:p>
            <a:pPr lvl="1"/>
            <a:r>
              <a:rPr lang="en-US" sz="2000" dirty="0"/>
              <a:t> 71% of males cite continuing education.</a:t>
            </a:r>
          </a:p>
          <a:p>
            <a:pPr marL="182880" indent="0">
              <a:buNone/>
            </a:pPr>
            <a:r>
              <a:rPr lang="en-US" sz="2400" dirty="0"/>
              <a:t>Same cohort tracked for college enrollment within 16 months:</a:t>
            </a:r>
          </a:p>
          <a:p>
            <a:pPr lvl="1"/>
            <a:r>
              <a:rPr lang="en-US" sz="2000" dirty="0"/>
              <a:t>72% of females actually enrolled.</a:t>
            </a:r>
          </a:p>
          <a:p>
            <a:pPr lvl="1"/>
            <a:r>
              <a:rPr lang="en-US" sz="2000" dirty="0"/>
              <a:t>58% of males actually enrolled. </a:t>
            </a:r>
          </a:p>
          <a:p>
            <a:pPr lvl="1"/>
            <a:endParaRPr lang="en-US" dirty="0"/>
          </a:p>
        </p:txBody>
      </p:sp>
      <p:sp>
        <p:nvSpPr>
          <p:cNvPr id="4" name="Title 3">
            <a:extLst>
              <a:ext uri="{FF2B5EF4-FFF2-40B4-BE49-F238E27FC236}">
                <a16:creationId xmlns:a16="http://schemas.microsoft.com/office/drawing/2014/main" id="{34A7D99E-3877-7754-C9BB-BE27712AE504}"/>
              </a:ext>
            </a:extLst>
          </p:cNvPr>
          <p:cNvSpPr>
            <a:spLocks noGrp="1"/>
          </p:cNvSpPr>
          <p:nvPr>
            <p:ph type="title"/>
          </p:nvPr>
        </p:nvSpPr>
        <p:spPr/>
        <p:txBody>
          <a:bodyPr/>
          <a:lstStyle/>
          <a:p>
            <a:r>
              <a:rPr lang="en-US" sz="2400" dirty="0"/>
              <a:t>Appendix: Post-Secondary Plans vs. Actual Enrollment</a:t>
            </a:r>
          </a:p>
        </p:txBody>
      </p:sp>
      <p:sp>
        <p:nvSpPr>
          <p:cNvPr id="5" name="Content Placeholder 2">
            <a:extLst>
              <a:ext uri="{FF2B5EF4-FFF2-40B4-BE49-F238E27FC236}">
                <a16:creationId xmlns:a16="http://schemas.microsoft.com/office/drawing/2014/main" id="{F4A9BFF1-1496-42AE-8C1F-A231BE6670D6}"/>
              </a:ext>
            </a:extLst>
          </p:cNvPr>
          <p:cNvSpPr txBox="1">
            <a:spLocks/>
          </p:cNvSpPr>
          <p:nvPr/>
        </p:nvSpPr>
        <p:spPr>
          <a:xfrm>
            <a:off x="600702" y="4091365"/>
            <a:ext cx="7093308" cy="727655"/>
          </a:xfrm>
          <a:prstGeom prst="rect">
            <a:avLst/>
          </a:prstGeom>
        </p:spPr>
        <p:txBody>
          <a:bodyPr>
            <a:normAutofit/>
          </a:bodyPr>
          <a:lstStyle>
            <a:lvl1pPr marL="457200" marR="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3200" kern="1200" baseline="0">
                <a:solidFill>
                  <a:srgbClr val="000000"/>
                </a:solidFill>
                <a:latin typeface="Franklin Gothic Medium Cond" panose="020B0606030402020204" pitchFamily="34" charset="0"/>
                <a:ea typeface="+mn-ea"/>
                <a:cs typeface="+mn-cs"/>
              </a:defRPr>
            </a:lvl1pPr>
            <a:lvl2pPr marL="800100" indent="-342900" algn="l" defTabSz="914400" rtl="0" eaLnBrk="1" latinLnBrk="0" hangingPunct="1">
              <a:spcBef>
                <a:spcPct val="20000"/>
              </a:spcBef>
              <a:buFont typeface="Arial" panose="020B0604020202020204" pitchFamily="34" charset="0"/>
              <a:buChar char="•"/>
              <a:defRPr sz="2400" kern="1200" baseline="0">
                <a:solidFill>
                  <a:srgbClr val="20558A"/>
                </a:solidFill>
                <a:latin typeface="Franklin Gothic Medium Cond" panose="020B06060304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rgbClr val="747679"/>
                </a:solidFill>
                <a:latin typeface="Franklin Gothic Book" panose="020B0503020102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 indent="0">
              <a:buFont typeface="Arial" panose="020B0604020202020204" pitchFamily="34" charset="0"/>
              <a:buNone/>
            </a:pPr>
            <a:r>
              <a:rPr lang="en-US" sz="1100" dirty="0"/>
              <a:t>Source: 2019-2020 VDOE State Fiscal Stabilization Fund Indicator (C11) Report and administrative report of all  public, 12</a:t>
            </a:r>
            <a:r>
              <a:rPr lang="en-US" sz="1100" baseline="30000" dirty="0"/>
              <a:t>th</a:t>
            </a:r>
            <a:r>
              <a:rPr lang="en-US" sz="1100" dirty="0"/>
              <a:t> grade student plans vs. actual post-secondary enrollment as submitted by high school counselors.  </a:t>
            </a:r>
          </a:p>
          <a:p>
            <a:pPr marL="114300" indent="0">
              <a:buFont typeface="Arial" panose="020B0604020202020204" pitchFamily="34" charset="0"/>
              <a:buNone/>
            </a:pPr>
            <a:endParaRPr lang="en-US" dirty="0"/>
          </a:p>
        </p:txBody>
      </p:sp>
    </p:spTree>
    <p:extLst>
      <p:ext uri="{BB962C8B-B14F-4D97-AF65-F5344CB8AC3E}">
        <p14:creationId xmlns:p14="http://schemas.microsoft.com/office/powerpoint/2010/main" val="1099348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64AB37-2B4E-D14C-9364-1571AEAB4529}"/>
              </a:ext>
            </a:extLst>
          </p:cNvPr>
          <p:cNvSpPr>
            <a:spLocks noGrp="1"/>
          </p:cNvSpPr>
          <p:nvPr>
            <p:ph type="sldNum" sz="quarter" idx="10"/>
          </p:nvPr>
        </p:nvSpPr>
        <p:spPr/>
        <p:txBody>
          <a:bodyPr/>
          <a:lstStyle/>
          <a:p>
            <a:fld id="{04E195D4-3F35-4E05-B500-7E7FD17C6DB3}" type="slidenum">
              <a:rPr lang="en-US" smtClean="0"/>
              <a:pPr/>
              <a:t>8</a:t>
            </a:fld>
            <a:endParaRPr lang="en-US" dirty="0"/>
          </a:p>
        </p:txBody>
      </p:sp>
      <p:sp>
        <p:nvSpPr>
          <p:cNvPr id="4" name="Title 3">
            <a:extLst>
              <a:ext uri="{FF2B5EF4-FFF2-40B4-BE49-F238E27FC236}">
                <a16:creationId xmlns:a16="http://schemas.microsoft.com/office/drawing/2014/main" id="{97C5D0B3-69D8-DF4F-ADF4-544B17FB14F4}"/>
              </a:ext>
            </a:extLst>
          </p:cNvPr>
          <p:cNvSpPr>
            <a:spLocks noGrp="1"/>
          </p:cNvSpPr>
          <p:nvPr>
            <p:ph type="title"/>
          </p:nvPr>
        </p:nvSpPr>
        <p:spPr/>
        <p:txBody>
          <a:bodyPr/>
          <a:lstStyle/>
          <a:p>
            <a:r>
              <a:rPr lang="en-US" dirty="0"/>
              <a:t>Appendix: GEAR UP Virginia</a:t>
            </a:r>
          </a:p>
        </p:txBody>
      </p:sp>
      <p:sp>
        <p:nvSpPr>
          <p:cNvPr id="6" name="Content Placeholder 2">
            <a:extLst>
              <a:ext uri="{FF2B5EF4-FFF2-40B4-BE49-F238E27FC236}">
                <a16:creationId xmlns:a16="http://schemas.microsoft.com/office/drawing/2014/main" id="{63244F85-9EAB-4B4E-8FE7-0E215DB50202}"/>
              </a:ext>
            </a:extLst>
          </p:cNvPr>
          <p:cNvSpPr>
            <a:spLocks noGrp="1"/>
          </p:cNvSpPr>
          <p:nvPr>
            <p:ph idx="1"/>
          </p:nvPr>
        </p:nvSpPr>
        <p:spPr>
          <a:xfrm>
            <a:off x="422738" y="930280"/>
            <a:ext cx="8016182" cy="3783317"/>
          </a:xfrm>
        </p:spPr>
        <p:txBody>
          <a:bodyPr>
            <a:normAutofit/>
          </a:bodyPr>
          <a:lstStyle/>
          <a:p>
            <a:pPr marL="400050" indent="-285750"/>
            <a:r>
              <a:rPr lang="en-US" sz="1800" dirty="0">
                <a:effectLst/>
                <a:ea typeface="Calibri" panose="020F0502020204030204" pitchFamily="34" charset="0"/>
              </a:rPr>
              <a:t>GEAR UP is a federal program focused on college access that works with economically disadvantaged students from Grade 7 through the first year of postsecondary education. </a:t>
            </a:r>
          </a:p>
          <a:p>
            <a:pPr marL="400050" indent="-285750"/>
            <a:r>
              <a:rPr lang="en-US" sz="1800" b="0" i="0" dirty="0">
                <a:solidFill>
                  <a:srgbClr val="444444"/>
                </a:solidFill>
                <a:effectLst/>
              </a:rPr>
              <a:t>GEAR UP Virginia (GUV) began offering college preparatory services and skills development to a cohort of seventh-grade students in 22 middle schools in 13 districts beginning in 2021-2022. These students will receive support through their first year of college, following high school graduation in 2026. GUV also offers critical college preparation services annually to juniors and seniors in three school divisions and supports them through their first year of college.</a:t>
            </a:r>
          </a:p>
          <a:p>
            <a:pPr marL="400050" indent="-285750"/>
            <a:r>
              <a:rPr lang="en-US" sz="1800" dirty="0">
                <a:solidFill>
                  <a:srgbClr val="444444"/>
                </a:solidFill>
              </a:rPr>
              <a:t>GUV goals are to: </a:t>
            </a:r>
          </a:p>
          <a:p>
            <a:pPr lvl="1">
              <a:buFont typeface="+mj-lt"/>
              <a:buAutoNum type="arabicPeriod"/>
            </a:pPr>
            <a:r>
              <a:rPr lang="en-US" sz="1200" b="0" i="0" dirty="0">
                <a:effectLst/>
              </a:rPr>
              <a:t>Increase the academic performance and college preparation of GUV students;</a:t>
            </a:r>
          </a:p>
          <a:p>
            <a:pPr lvl="1">
              <a:buFont typeface="+mj-lt"/>
              <a:buAutoNum type="arabicPeriod"/>
            </a:pPr>
            <a:r>
              <a:rPr lang="en-US" sz="1200" b="0" i="0" dirty="0">
                <a:effectLst/>
              </a:rPr>
              <a:t>Increase the number of students in rigorous courses;</a:t>
            </a:r>
          </a:p>
          <a:p>
            <a:pPr lvl="1">
              <a:buFont typeface="+mj-lt"/>
              <a:buAutoNum type="arabicPeriod"/>
            </a:pPr>
            <a:r>
              <a:rPr lang="en-US" sz="1200" b="0" i="0" dirty="0">
                <a:effectLst/>
              </a:rPr>
              <a:t>Increase knowledge of college and financial aid among students and their families;</a:t>
            </a:r>
          </a:p>
          <a:p>
            <a:pPr lvl="1">
              <a:buFont typeface="+mj-lt"/>
              <a:buAutoNum type="arabicPeriod"/>
            </a:pPr>
            <a:r>
              <a:rPr lang="en-US" sz="1200" b="0" i="0" dirty="0">
                <a:effectLst/>
              </a:rPr>
              <a:t>Improve college readiness rates; and</a:t>
            </a:r>
          </a:p>
          <a:p>
            <a:pPr lvl="1">
              <a:buFont typeface="+mj-lt"/>
              <a:buAutoNum type="arabicPeriod"/>
            </a:pPr>
            <a:r>
              <a:rPr lang="en-US" sz="1200" dirty="0"/>
              <a:t>I</a:t>
            </a:r>
            <a:r>
              <a:rPr lang="en-US" sz="1200" b="0" i="0" dirty="0">
                <a:effectLst/>
              </a:rPr>
              <a:t>ncrease college enrollment rates.</a:t>
            </a:r>
          </a:p>
          <a:p>
            <a:pPr marL="742950" lvl="1" indent="-285750"/>
            <a:endParaRPr lang="en-US" sz="800" dirty="0"/>
          </a:p>
        </p:txBody>
      </p:sp>
    </p:spTree>
    <p:extLst>
      <p:ext uri="{BB962C8B-B14F-4D97-AF65-F5344CB8AC3E}">
        <p14:creationId xmlns:p14="http://schemas.microsoft.com/office/powerpoint/2010/main" val="903262527"/>
      </p:ext>
    </p:extLst>
  </p:cSld>
  <p:clrMapOvr>
    <a:masterClrMapping/>
  </p:clrMapOvr>
</p:sld>
</file>

<file path=ppt/theme/theme1.xml><?xml version="1.0" encoding="utf-8"?>
<a:theme xmlns:a="http://schemas.openxmlformats.org/drawingml/2006/main" name="169LongPPTTemplate">
  <a:themeElements>
    <a:clrScheme name="SCHEVTheme">
      <a:dk1>
        <a:srgbClr val="20558A"/>
      </a:dk1>
      <a:lt1>
        <a:srgbClr val="FFFFFF"/>
      </a:lt1>
      <a:dk2>
        <a:srgbClr val="293E6B"/>
      </a:dk2>
      <a:lt2>
        <a:srgbClr val="9BBBB0"/>
      </a:lt2>
      <a:accent1>
        <a:srgbClr val="20558A"/>
      </a:accent1>
      <a:accent2>
        <a:srgbClr val="6F90B8"/>
      </a:accent2>
      <a:accent3>
        <a:srgbClr val="9BBBB0"/>
      </a:accent3>
      <a:accent4>
        <a:srgbClr val="E6A158"/>
      </a:accent4>
      <a:accent5>
        <a:srgbClr val="747679"/>
      </a:accent5>
      <a:accent6>
        <a:srgbClr val="C9292D"/>
      </a:accent6>
      <a:hlink>
        <a:srgbClr val="0070C0"/>
      </a:hlink>
      <a:folHlink>
        <a:srgbClr val="20558A"/>
      </a:folHlink>
    </a:clrScheme>
    <a:fontScheme name="SCHEV Fonts">
      <a:majorFont>
        <a:latin typeface="Franklin Gothic Demi"/>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CHEV169TemplatePLAIN.potx" id="{BD2B39EB-24C0-428A-A65B-F9BCCB2DCD4C}" vid="{E82B1582-020D-4661-BDC6-6554E532BF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SCHEV169TemplatePLAIN (5)</Template>
  <TotalTime>8823</TotalTime>
  <Words>4489</Words>
  <Application>Microsoft Office PowerPoint</Application>
  <PresentationFormat>On-screen Show (16:9)</PresentationFormat>
  <Paragraphs>868</Paragraphs>
  <Slides>52</Slides>
  <Notes>46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52</vt:i4>
      </vt:variant>
    </vt:vector>
  </HeadingPairs>
  <TitlesOfParts>
    <vt:vector size="64" baseType="lpstr">
      <vt:lpstr>Arial</vt:lpstr>
      <vt:lpstr>Calibri</vt:lpstr>
      <vt:lpstr>Franklin Gothic Book</vt:lpstr>
      <vt:lpstr>Franklin Gothic Medium</vt:lpstr>
      <vt:lpstr>Franklin Gothic Medium Cond</vt:lpstr>
      <vt:lpstr>Noto Sans Symbols</vt:lpstr>
      <vt:lpstr>Palatino Linotype</vt:lpstr>
      <vt:lpstr>Roboto</vt:lpstr>
      <vt:lpstr>Tahoma</vt:lpstr>
      <vt:lpstr>Times</vt:lpstr>
      <vt:lpstr>Times New Roman</vt:lpstr>
      <vt:lpstr>169LongPPTTemplate</vt:lpstr>
      <vt:lpstr>Appendices - Preparing for Future Enrollment Changes: Relevant Findings and Potential Actions  </vt:lpstr>
      <vt:lpstr>Appendix: Top Jobs Act of 2010</vt:lpstr>
      <vt:lpstr>Appendix: Restructuring Act</vt:lpstr>
      <vt:lpstr>Appendix: SCHEV’s Duties</vt:lpstr>
      <vt:lpstr>Appendix: Institutional Performance Standards</vt:lpstr>
      <vt:lpstr>Appendix: Out-of-State Enrollment Limits</vt:lpstr>
      <vt:lpstr>Appendix: 2019-2020 Post-Secondary Plans</vt:lpstr>
      <vt:lpstr>Appendix: Post-Secondary Plans vs. Actual Enrollment</vt:lpstr>
      <vt:lpstr>Appendix: GEAR UP Virginia</vt:lpstr>
      <vt:lpstr>GEAR UP Virginia – 8th Grade Student Survey</vt:lpstr>
      <vt:lpstr>GUV 8th Grade Student Survey cont’d.</vt:lpstr>
      <vt:lpstr>GEAR UP Virginia - Student Focus Group</vt:lpstr>
      <vt:lpstr>Appendix: Indiana Research, Survey and Findings </vt:lpstr>
      <vt:lpstr>Appendix: National Survey of Recent High School Graduates</vt:lpstr>
      <vt:lpstr>High School Student Post-secondary Plans cont’d.</vt:lpstr>
      <vt:lpstr>High School Student Post-secondary Plans cont’d.</vt:lpstr>
      <vt:lpstr>Appendix: Forthcoming Surveys, Reports and Research</vt:lpstr>
      <vt:lpstr>Appendix: National Enrollment “Cliff”</vt:lpstr>
      <vt:lpstr>Appendix: Pipeline Projections</vt:lpstr>
      <vt:lpstr>Appendix: Student College Choice Survey</vt:lpstr>
      <vt:lpstr>Appendix: Recent FAFSA Submission/Completion Rates</vt:lpstr>
      <vt:lpstr>Appendix: Applications per Institution, 2012-2021</vt:lpstr>
      <vt:lpstr>Appendix: Institution Acceptance Rate Trends, 2012-2021</vt:lpstr>
      <vt:lpstr>Appendix: Yield Rate by Institution, 2012-2021</vt:lpstr>
      <vt:lpstr>Appendix: FTIC Cohort Retention Rate by Institution, 2012-2021</vt:lpstr>
      <vt:lpstr>Appendix: Annual Admissions - FTIC </vt:lpstr>
      <vt:lpstr>Annual Admissions (Sample) cont’d. </vt:lpstr>
      <vt:lpstr>Annual Admissions (Sample) cont’d. </vt:lpstr>
      <vt:lpstr>Annual Admissions (Sample) cont’d. </vt:lpstr>
      <vt:lpstr>Appendix: College Enrollment Rate – High School Graduates</vt:lpstr>
      <vt:lpstr>Appendix: Disaggregated Virginia Enrollment Data </vt:lpstr>
      <vt:lpstr>Disaggregated Virginia Enrollment Data – Race/Ethnicity</vt:lpstr>
      <vt:lpstr>Disaggregated Virginia Enrollment Data – Region of Origin</vt:lpstr>
      <vt:lpstr>Disaggregated Virginia Enrollment Data - Income</vt:lpstr>
      <vt:lpstr>Disaggregated Virginia Enrollment Data - Gender</vt:lpstr>
      <vt:lpstr>Appendix: Where are Virginians Going to College?</vt:lpstr>
      <vt:lpstr>Appendix: Top Out-of-State Destinations for Virginia Residents</vt:lpstr>
      <vt:lpstr>Appendix: Where are Students in Virginia Coming From?</vt:lpstr>
      <vt:lpstr>Appendix: Sample Data of Accepted Students that Enroll Elsewhere</vt:lpstr>
      <vt:lpstr>Sample Data of Accepted Students that Enroll Elsewhere, cont’d. </vt:lpstr>
      <vt:lpstr>Appendix: Competition for College Students</vt:lpstr>
      <vt:lpstr>Appendix: In-State, FTIC over Time (Sample)</vt:lpstr>
      <vt:lpstr>In-State, FTIC over Time (Sample) cont’d.</vt:lpstr>
      <vt:lpstr>In-State, FTIC over Time cont’d.</vt:lpstr>
      <vt:lpstr>Appendix: Acceptance &amp; Enrollment – 2020-21</vt:lpstr>
      <vt:lpstr>Appendix: Tuition and Fees – 2020-21</vt:lpstr>
      <vt:lpstr>Appendix: First to Second Year Retention Rates – 2020-21</vt:lpstr>
      <vt:lpstr>Appendix: K-12 Efforts to Improve Education Relevancy</vt:lpstr>
      <vt:lpstr>Appendix: Institutional Efforts to Increase Enrollment</vt:lpstr>
      <vt:lpstr>Institutional Efforts cont’d.  </vt:lpstr>
      <vt:lpstr>Appendix: Potential State Program Considerations</vt:lpstr>
      <vt:lpstr>Appendix: 2011-2021 Attainment Rate Point Change by Locality</vt:lpstr>
    </vt:vector>
  </TitlesOfParts>
  <Company>Virginia IT Infrastructure Partnership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Alignment Council presentation 3 17 20</dc:title>
  <dc:creator>VITA Program</dc:creator>
  <dc:description>16:9 rectangular template</dc:description>
  <cp:lastModifiedBy>Salmon, Emily (SCHEV)</cp:lastModifiedBy>
  <cp:revision>654</cp:revision>
  <cp:lastPrinted>2023-02-27T16:50:49Z</cp:lastPrinted>
  <dcterms:created xsi:type="dcterms:W3CDTF">2020-03-20T12:56:52Z</dcterms:created>
  <dcterms:modified xsi:type="dcterms:W3CDTF">2023-03-09T19:06:30Z</dcterms:modified>
</cp:coreProperties>
</file>