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59" r:id="rId6"/>
    <p:sldId id="262" r:id="rId7"/>
    <p:sldId id="294" r:id="rId8"/>
    <p:sldId id="295" r:id="rId9"/>
    <p:sldId id="261" r:id="rId10"/>
    <p:sldId id="296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3123C7-43C1-4683-8CD1-6A3AC441E635}" v="5" dt="2022-10-17T13:05:49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803391" y="6382511"/>
            <a:ext cx="585215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9600" y="0"/>
            <a:ext cx="11582400" cy="6124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9598" y="760159"/>
            <a:ext cx="6011545" cy="4684395"/>
          </a:xfrm>
          <a:custGeom>
            <a:avLst/>
            <a:gdLst/>
            <a:ahLst/>
            <a:cxnLst/>
            <a:rect l="l" t="t" r="r" b="b"/>
            <a:pathLst>
              <a:path w="6011545" h="4684395">
                <a:moveTo>
                  <a:pt x="0" y="0"/>
                </a:moveTo>
                <a:lnTo>
                  <a:pt x="6011457" y="0"/>
                </a:lnTo>
                <a:lnTo>
                  <a:pt x="6011457" y="4684370"/>
                </a:lnTo>
                <a:lnTo>
                  <a:pt x="0" y="4684370"/>
                </a:lnTo>
                <a:lnTo>
                  <a:pt x="0" y="0"/>
                </a:lnTo>
                <a:close/>
              </a:path>
            </a:pathLst>
          </a:custGeom>
          <a:solidFill>
            <a:srgbClr val="311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1957" y="1380235"/>
            <a:ext cx="9948084" cy="1933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F7F7F"/>
                </a:solidFill>
                <a:latin typeface="Styrene A"/>
                <a:cs typeface="Styrene A"/>
              </a:defRPr>
            </a:lvl1pPr>
          </a:lstStyle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/>
              <a:t>bipartisanpolicy.org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333638"/>
                </a:solidFill>
                <a:latin typeface="Styrene A"/>
                <a:cs typeface="Styrene A"/>
              </a:defRPr>
            </a:lvl1pPr>
          </a:lstStyle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 dirty="0"/>
              <a:t>‹#›</a:t>
            </a:fld>
            <a:endParaRPr spc="40"/>
          </a:p>
        </p:txBody>
      </p:sp>
    </p:spTree>
    <p:extLst>
      <p:ext uri="{BB962C8B-B14F-4D97-AF65-F5344CB8AC3E}">
        <p14:creationId xmlns:p14="http://schemas.microsoft.com/office/powerpoint/2010/main" val="72081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GascogneTS-Bold"/>
                <a:cs typeface="GascogneTS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EC143"/>
                </a:solidFill>
                <a:latin typeface="GascogneTS-Bold"/>
                <a:cs typeface="GascogneTS-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F7F7F"/>
                </a:solidFill>
                <a:latin typeface="Styrene A"/>
                <a:cs typeface="Styrene A"/>
              </a:defRPr>
            </a:lvl1pPr>
          </a:lstStyle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/>
              <a:t>bipartisanpolicy.org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333638"/>
                </a:solidFill>
                <a:latin typeface="Styrene A"/>
                <a:cs typeface="Styrene A"/>
              </a:defRPr>
            </a:lvl1pPr>
          </a:lstStyle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 dirty="0"/>
              <a:t>‹#›</a:t>
            </a:fld>
            <a:endParaRPr spc="40"/>
          </a:p>
        </p:txBody>
      </p:sp>
    </p:spTree>
    <p:extLst>
      <p:ext uri="{BB962C8B-B14F-4D97-AF65-F5344CB8AC3E}">
        <p14:creationId xmlns:p14="http://schemas.microsoft.com/office/powerpoint/2010/main" val="88276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GascogneTS-Bold"/>
                <a:cs typeface="GascogneTS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8340" y="1714500"/>
            <a:ext cx="5127625" cy="3811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Faustina"/>
                <a:cs typeface="Fausti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90399" y="1436115"/>
            <a:ext cx="4771390" cy="3448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Faustina"/>
                <a:cs typeface="Fausti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F7F7F"/>
                </a:solidFill>
                <a:latin typeface="Styrene A"/>
                <a:cs typeface="Styrene A"/>
              </a:defRPr>
            </a:lvl1pPr>
          </a:lstStyle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/>
              <a:t>bipartisanpolicy.org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333638"/>
                </a:solidFill>
                <a:latin typeface="Styrene A"/>
                <a:cs typeface="Styrene A"/>
              </a:defRPr>
            </a:lvl1pPr>
          </a:lstStyle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 dirty="0"/>
              <a:t>‹#›</a:t>
            </a:fld>
            <a:endParaRPr spc="40"/>
          </a:p>
        </p:txBody>
      </p:sp>
    </p:spTree>
    <p:extLst>
      <p:ext uri="{BB962C8B-B14F-4D97-AF65-F5344CB8AC3E}">
        <p14:creationId xmlns:p14="http://schemas.microsoft.com/office/powerpoint/2010/main" val="100219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GascogneTS-Bold"/>
                <a:cs typeface="GascogneTS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F7F7F"/>
                </a:solidFill>
                <a:latin typeface="Styrene A"/>
                <a:cs typeface="Styrene A"/>
              </a:defRPr>
            </a:lvl1pPr>
          </a:lstStyle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/>
              <a:t>bipartisanpolicy.org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333638"/>
                </a:solidFill>
                <a:latin typeface="Styrene A"/>
                <a:cs typeface="Styrene A"/>
              </a:defRPr>
            </a:lvl1pPr>
          </a:lstStyle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 dirty="0"/>
              <a:t>‹#›</a:t>
            </a:fld>
            <a:endParaRPr spc="40"/>
          </a:p>
        </p:txBody>
      </p:sp>
    </p:spTree>
    <p:extLst>
      <p:ext uri="{BB962C8B-B14F-4D97-AF65-F5344CB8AC3E}">
        <p14:creationId xmlns:p14="http://schemas.microsoft.com/office/powerpoint/2010/main" val="68734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F7F7F"/>
                </a:solidFill>
                <a:latin typeface="Styrene A"/>
                <a:cs typeface="Styrene A"/>
              </a:defRPr>
            </a:lvl1pPr>
          </a:lstStyle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/>
              <a:t>bipartisanpolicy.org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333638"/>
                </a:solidFill>
                <a:latin typeface="Styrene A"/>
                <a:cs typeface="Styrene A"/>
              </a:defRPr>
            </a:lvl1pPr>
          </a:lstStyle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 dirty="0"/>
              <a:t>‹#›</a:t>
            </a:fld>
            <a:endParaRPr spc="40"/>
          </a:p>
        </p:txBody>
      </p:sp>
    </p:spTree>
    <p:extLst>
      <p:ext uri="{BB962C8B-B14F-4D97-AF65-F5344CB8AC3E}">
        <p14:creationId xmlns:p14="http://schemas.microsoft.com/office/powerpoint/2010/main" val="215291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803391" y="6382511"/>
            <a:ext cx="585215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3889" y="513588"/>
            <a:ext cx="976422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GascogneTS-Bold"/>
                <a:cs typeface="GascogneTS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6534" y="1762251"/>
            <a:ext cx="9540875" cy="3427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EEC143"/>
                </a:solidFill>
                <a:latin typeface="GascogneTS-Bold"/>
                <a:cs typeface="GascogneTS-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992677" y="6351384"/>
            <a:ext cx="1510029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7F7F7F"/>
                </a:solidFill>
                <a:latin typeface="Styrene A"/>
                <a:cs typeface="Styrene A"/>
              </a:defRPr>
            </a:lvl1pPr>
          </a:lstStyle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5"/>
              <a:t>bipartisanpolicy.org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5640" y="6312347"/>
            <a:ext cx="327659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rgbClr val="333638"/>
                </a:solidFill>
                <a:latin typeface="Styrene A"/>
                <a:cs typeface="Styrene A"/>
              </a:defRPr>
            </a:lvl1pPr>
          </a:lstStyle>
          <a:p>
            <a:pPr marL="25400">
              <a:lnSpc>
                <a:spcPct val="100000"/>
              </a:lnSpc>
              <a:spcBef>
                <a:spcPts val="445"/>
              </a:spcBef>
            </a:pPr>
            <a:fld id="{81D60167-4931-47E6-BA6A-407CBD079E47}" type="slidenum">
              <a:rPr spc="40" dirty="0"/>
              <a:t>‹#›</a:t>
            </a:fld>
            <a:endParaRPr spc="40"/>
          </a:p>
        </p:txBody>
      </p:sp>
    </p:spTree>
    <p:extLst>
      <p:ext uri="{BB962C8B-B14F-4D97-AF65-F5344CB8AC3E}">
        <p14:creationId xmlns:p14="http://schemas.microsoft.com/office/powerpoint/2010/main" val="202160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3950" y="685800"/>
            <a:ext cx="2343912" cy="69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02314" y="4411171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43" y="0"/>
                </a:lnTo>
              </a:path>
            </a:pathLst>
          </a:custGeom>
          <a:ln w="45719">
            <a:solidFill>
              <a:srgbClr val="E43E4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13950" y="2029166"/>
            <a:ext cx="6617394" cy="1736629"/>
          </a:xfrm>
          <a:prstGeom prst="rect">
            <a:avLst/>
          </a:prstGeom>
        </p:spPr>
        <p:txBody>
          <a:bodyPr vert="horz" wrap="square" lIns="0" tIns="114300" rIns="0" bIns="0" rtlCol="0" anchor="t">
            <a:spAutoFit/>
          </a:bodyPr>
          <a:lstStyle/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lang="en-US" sz="4800" spc="-30" dirty="0">
                <a:solidFill>
                  <a:srgbClr val="333638"/>
                </a:solidFill>
              </a:rPr>
              <a:t>Free Expression and the College Trustee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74377" y="6047548"/>
            <a:ext cx="6329420" cy="25904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n-US" sz="1600" b="1" spc="-15" dirty="0">
                <a:solidFill>
                  <a:srgbClr val="333638"/>
                </a:solidFill>
                <a:latin typeface="GascogneTS-Bold"/>
                <a:ea typeface="+mn-lt"/>
                <a:cs typeface="+mn-lt"/>
              </a:rPr>
              <a:t>SCHEV Board of Visitors Orientation Meeting</a:t>
            </a:r>
            <a:r>
              <a:rPr kumimoji="0" lang="en-US" sz="1600" b="1" i="0" u="none" strike="noStrike" kern="1200" cap="none" spc="-15" normalizeH="0" baseline="0" noProof="0" dirty="0">
                <a:ln>
                  <a:noFill/>
                </a:ln>
                <a:solidFill>
                  <a:srgbClr val="333638"/>
                </a:solidFill>
                <a:effectLst/>
                <a:uLnTx/>
                <a:uFillTx/>
                <a:latin typeface="GascogneTS-Bold"/>
                <a:ea typeface="+mn-lt"/>
                <a:cs typeface="Calibri"/>
              </a:rPr>
              <a:t>, October </a:t>
            </a:r>
            <a:r>
              <a:rPr lang="en-US" sz="1600" b="1" spc="-15" dirty="0">
                <a:solidFill>
                  <a:srgbClr val="333638"/>
                </a:solidFill>
                <a:latin typeface="GascogneTS-Bold"/>
                <a:ea typeface="+mn-lt"/>
                <a:cs typeface="Calibri"/>
              </a:rPr>
              <a:t>19</a:t>
            </a:r>
            <a:r>
              <a:rPr kumimoji="0" lang="en-US" sz="1600" b="1" i="0" u="none" strike="noStrike" kern="1200" cap="none" spc="-15" normalizeH="0" baseline="0" noProof="0" dirty="0">
                <a:ln>
                  <a:noFill/>
                </a:ln>
                <a:solidFill>
                  <a:srgbClr val="333638"/>
                </a:solidFill>
                <a:effectLst/>
                <a:uLnTx/>
                <a:uFillTx/>
                <a:latin typeface="GascogneTS-Bold"/>
                <a:ea typeface="+mn-lt"/>
                <a:cs typeface="Calibri"/>
              </a:rPr>
              <a:t>, 2022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" y="0"/>
            <a:ext cx="3402766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74377" y="4643628"/>
            <a:ext cx="6865191" cy="126957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76425" algn="l"/>
                <a:tab pos="2947670" algn="l"/>
              </a:tabLst>
              <a:defRPr/>
            </a:pPr>
            <a:r>
              <a:rPr kumimoji="0" lang="en-US" sz="2000" b="0" i="0" u="none" strike="noStrike" kern="1200" cap="none" spc="150" normalizeH="0" baseline="0" noProof="0" dirty="0">
                <a:ln>
                  <a:noFill/>
                </a:ln>
                <a:solidFill>
                  <a:srgbClr val="E53E47"/>
                </a:solidFill>
                <a:effectLst/>
                <a:uLnTx/>
                <a:uFillTx/>
                <a:latin typeface="Styrene A"/>
                <a:ea typeface="+mn-ea"/>
                <a:cs typeface="Styrene A"/>
              </a:rPr>
              <a:t>Jim Douglas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76425" algn="l"/>
                <a:tab pos="2947670" algn="l"/>
              </a:tabLst>
              <a:defRPr/>
            </a:pPr>
            <a:r>
              <a:rPr kumimoji="0" lang="en-US" sz="2000" b="0" i="0" u="none" strike="noStrike" kern="1200" cap="none" spc="150" normalizeH="0" baseline="0" noProof="0" dirty="0">
                <a:ln>
                  <a:noFill/>
                </a:ln>
                <a:solidFill>
                  <a:srgbClr val="E53E47"/>
                </a:solidFill>
                <a:effectLst/>
                <a:uLnTx/>
                <a:uFillTx/>
                <a:latin typeface="Styrene A"/>
                <a:ea typeface="+mn-ea"/>
                <a:cs typeface="Styrene A"/>
              </a:rPr>
              <a:t>Co-chair</a:t>
            </a:r>
            <a:r>
              <a:rPr lang="en-US" sz="2000" spc="150" dirty="0">
                <a:solidFill>
                  <a:srgbClr val="E53E47"/>
                </a:solidFill>
                <a:latin typeface="Styrene A"/>
                <a:cs typeface="Styrene A"/>
              </a:rPr>
              <a:t>,</a:t>
            </a:r>
            <a:r>
              <a:rPr kumimoji="0" lang="en-US" sz="2000" b="0" i="0" u="none" strike="noStrike" kern="1200" cap="none" spc="150" normalizeH="0" baseline="0" noProof="0" dirty="0">
                <a:ln>
                  <a:noFill/>
                </a:ln>
                <a:solidFill>
                  <a:srgbClr val="E53E47"/>
                </a:solidFill>
                <a:effectLst/>
                <a:uLnTx/>
                <a:uFillTx/>
                <a:latin typeface="Styrene A"/>
                <a:ea typeface="+mn-ea"/>
                <a:cs typeface="Styrene A"/>
              </a:rPr>
              <a:t> Academic Leaders Task Force on Campus Free Expression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76425" algn="l"/>
                <a:tab pos="2947670" algn="l"/>
              </a:tabLst>
              <a:defRPr/>
            </a:pPr>
            <a:r>
              <a:rPr kumimoji="0" lang="en-US" sz="2000" b="0" i="0" u="none" strike="noStrike" kern="1200" cap="none" spc="150" normalizeH="0" baseline="0" noProof="0" dirty="0">
                <a:ln>
                  <a:noFill/>
                </a:ln>
                <a:solidFill>
                  <a:srgbClr val="E53E47"/>
                </a:solidFill>
                <a:effectLst/>
                <a:uLnTx/>
                <a:uFillTx/>
                <a:latin typeface="Styrene A"/>
                <a:ea typeface="+mn-ea"/>
                <a:cs typeface="Styrene A"/>
              </a:rPr>
              <a:t>Bipartisan Policy Center</a:t>
            </a:r>
          </a:p>
        </p:txBody>
      </p:sp>
    </p:spTree>
    <p:extLst>
      <p:ext uri="{BB962C8B-B14F-4D97-AF65-F5344CB8AC3E}">
        <p14:creationId xmlns:p14="http://schemas.microsoft.com/office/powerpoint/2010/main" val="56721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14440" y="1714500"/>
            <a:ext cx="4814570" cy="3206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41300" marR="264795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5" normalizeH="0" baseline="0" noProof="0" err="1">
              <a:ln>
                <a:noFill/>
              </a:ln>
              <a:solidFill>
                <a:srgbClr val="333638"/>
              </a:solidFill>
              <a:effectLst/>
              <a:uLnTx/>
              <a:uFillTx/>
              <a:latin typeface="Faustina"/>
              <a:ea typeface="+mn-ea"/>
              <a:cs typeface="Fausti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288110"/>
            <a:ext cx="10972800" cy="611706"/>
          </a:xfrm>
          <a:prstGeom prst="rect">
            <a:avLst/>
          </a:prstGeom>
          <a:solidFill>
            <a:srgbClr val="E53E4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/>
            <a:r>
              <a:rPr lang="en-US" sz="3700" dirty="0"/>
              <a:t>Academic Leaders Task Force and report: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550" b="0" i="0" u="none" strike="noStrike" kern="1200" cap="none" spc="40" normalizeH="0" baseline="0" noProof="0" dirty="0">
                <a:ln>
                  <a:noFill/>
                </a:ln>
                <a:solidFill>
                  <a:srgbClr val="333638"/>
                </a:solidFill>
                <a:effectLst/>
                <a:uLnTx/>
                <a:uFillTx/>
                <a:latin typeface="Styrene A"/>
                <a:ea typeface="+mn-ea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550" b="0" i="0" u="none" strike="noStrike" kern="1200" cap="none" spc="40" normalizeH="0" baseline="0" noProof="0">
              <a:ln>
                <a:noFill/>
              </a:ln>
              <a:solidFill>
                <a:srgbClr val="333638"/>
              </a:solidFill>
              <a:effectLst/>
              <a:uLnTx/>
              <a:uFillTx/>
              <a:latin typeface="Styrene A"/>
              <a:ea typeface="+mn-e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tyrene A"/>
                <a:ea typeface="+mn-ea"/>
              </a:rPr>
              <a:t>bipartisanpolicy.org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BB4242-B3DA-4EA6-9615-0134836DBFF4}"/>
              </a:ext>
            </a:extLst>
          </p:cNvPr>
          <p:cNvSpPr txBox="1"/>
          <p:nvPr/>
        </p:nvSpPr>
        <p:spPr>
          <a:xfrm>
            <a:off x="768321" y="976873"/>
            <a:ext cx="10405316" cy="52629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lt"/>
                <a:cs typeface="Calibri"/>
              </a:rPr>
              <a:t>Task force reflects the diversity of higher education roles: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ustina"/>
              <a:ea typeface="+mn-lt"/>
              <a:cs typeface="Calibri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lt"/>
                <a:cs typeface="Calibri"/>
              </a:rPr>
              <a:t>2 governors as co-chairs; 6 college presidents; 1 former trustee; 1 vice president of diversity, equity and inclusion; 1 faculty member; 1 civic leader; and 1 recent college graduate. 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ustina"/>
              <a:ea typeface="+mn-lt"/>
              <a:cs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lt"/>
                <a:cs typeface="Calibri"/>
              </a:rPr>
              <a:t>Task force reflects the diversity of institution type: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lt"/>
                <a:cs typeface="Calibri"/>
              </a:rPr>
              <a:t>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ustina"/>
              <a:ea typeface="+mn-lt"/>
              <a:cs typeface="Calibri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lt"/>
                <a:cs typeface="Calibri"/>
              </a:rPr>
              <a:t>R1 institutions; public and private schools; liberal arts colleges; HBCUs; HSIs; and faith-based institutions. 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,Sans-Serif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ustina"/>
              <a:ea typeface="+mn-lt"/>
              <a:cs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lt"/>
                <a:cs typeface="Calibri"/>
              </a:rPr>
              <a:t>Report: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lt"/>
                <a:cs typeface="Calibri"/>
              </a:rPr>
              <a:t>Campus Free Expression: A New Roadmap 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Calibri"/>
                <a:cs typeface="Calibri"/>
              </a:rPr>
              <a:t>Released November 30, 2021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Calibri"/>
                <a:cs typeface="Calibri"/>
              </a:rPr>
              <a:t>Recommendations for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lt"/>
                <a:cs typeface="Calibri"/>
              </a:rPr>
              <a:t>college presidents and senior leadership teams; trustees; faculty; athletic directors and coaches; and student affairs staff. 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/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380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88110"/>
            <a:ext cx="11056374" cy="611706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>
              <a:lnSpc>
                <a:spcPct val="100000"/>
              </a:lnSpc>
              <a:spcBef>
                <a:spcPts val="330"/>
              </a:spcBef>
            </a:pPr>
            <a:r>
              <a:rPr lang="en-US" sz="3700" dirty="0"/>
              <a:t>Two essential frameworks for campus free expression: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550" b="0" i="0" u="none" strike="noStrike" kern="1200" cap="none" spc="40" normalizeH="0" baseline="0" noProof="0" dirty="0">
                <a:ln>
                  <a:noFill/>
                </a:ln>
                <a:solidFill>
                  <a:srgbClr val="333638"/>
                </a:solidFill>
                <a:effectLst/>
                <a:uLnTx/>
                <a:uFillTx/>
                <a:latin typeface="Styrene A"/>
                <a:ea typeface="+mn-ea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550" b="0" i="0" u="none" strike="noStrike" kern="1200" cap="none" spc="40" normalizeH="0" baseline="0" noProof="0">
              <a:ln>
                <a:noFill/>
              </a:ln>
              <a:solidFill>
                <a:srgbClr val="333638"/>
              </a:solidFill>
              <a:effectLst/>
              <a:uLnTx/>
              <a:uFillTx/>
              <a:latin typeface="Styrene A"/>
              <a:ea typeface="+mn-e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tyrene A"/>
                <a:ea typeface="+mn-ea"/>
              </a:rPr>
              <a:t>bipartisanpolicy.org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0619" y="1280338"/>
            <a:ext cx="10832087" cy="135011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469900" marR="508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41300" algn="l"/>
              </a:tabLst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lt"/>
                <a:cs typeface="Calibri"/>
              </a:rPr>
              <a:t/>
            </a:r>
            <a:b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lt"/>
                <a:cs typeface="Calibri"/>
              </a:rPr>
            </a:b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/>
            </a:r>
            <a:b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</a:br>
            <a:endParaRPr kumimoji="0" lang="en-US" sz="20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5D0A89-4433-4A67-BBFC-9F12F9A9F452}"/>
              </a:ext>
            </a:extLst>
          </p:cNvPr>
          <p:cNvSpPr txBox="1"/>
          <p:nvPr/>
        </p:nvSpPr>
        <p:spPr>
          <a:xfrm>
            <a:off x="946928" y="1187926"/>
            <a:ext cx="1027946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Legal parameters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The First Amendment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Faculty Handbook and like commitments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Academic and civic missions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Scholarship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Teaching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Preparation for citizenship and civic leadership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ustin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14440" y="1714500"/>
            <a:ext cx="4814570" cy="3206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41300" marR="264795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5" normalizeH="0" baseline="0" noProof="0" err="1">
              <a:ln>
                <a:noFill/>
              </a:ln>
              <a:solidFill>
                <a:srgbClr val="333638"/>
              </a:solidFill>
              <a:effectLst/>
              <a:uLnTx/>
              <a:uFillTx/>
              <a:latin typeface="Faustina"/>
              <a:ea typeface="+mn-ea"/>
              <a:cs typeface="Fausti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288110"/>
            <a:ext cx="10972800" cy="611706"/>
          </a:xfrm>
          <a:prstGeom prst="rect">
            <a:avLst/>
          </a:prstGeom>
          <a:solidFill>
            <a:srgbClr val="E53E47"/>
          </a:solidFill>
        </p:spPr>
        <p:txBody>
          <a:bodyPr vert="horz" wrap="square" lIns="0" tIns="41910" rIns="0" bIns="0" rtlCol="0">
            <a:spAutoFit/>
          </a:bodyPr>
          <a:lstStyle/>
          <a:p>
            <a:pPr marL="273685">
              <a:lnSpc>
                <a:spcPct val="100000"/>
              </a:lnSpc>
            </a:pPr>
            <a:r>
              <a:rPr lang="en-US" sz="3700"/>
              <a:t>The paradox of free expression on campus today: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550" b="0" i="0" u="none" strike="noStrike" kern="1200" cap="none" spc="40" normalizeH="0" baseline="0" noProof="0" dirty="0">
                <a:ln>
                  <a:noFill/>
                </a:ln>
                <a:solidFill>
                  <a:srgbClr val="333638"/>
                </a:solidFill>
                <a:effectLst/>
                <a:uLnTx/>
                <a:uFillTx/>
                <a:latin typeface="Styrene A"/>
                <a:ea typeface="+mn-ea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550" b="0" i="0" u="none" strike="noStrike" kern="1200" cap="none" spc="40" normalizeH="0" baseline="0" noProof="0">
              <a:ln>
                <a:noFill/>
              </a:ln>
              <a:solidFill>
                <a:srgbClr val="333638"/>
              </a:solidFill>
              <a:effectLst/>
              <a:uLnTx/>
              <a:uFillTx/>
              <a:latin typeface="Styrene A"/>
              <a:ea typeface="+mn-e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tyrene A"/>
                <a:ea typeface="+mn-ea"/>
              </a:rPr>
              <a:t>bipartisanpolicy.org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BB4242-B3DA-4EA6-9615-0134836DBFF4}"/>
              </a:ext>
            </a:extLst>
          </p:cNvPr>
          <p:cNvSpPr txBox="1"/>
          <p:nvPr/>
        </p:nvSpPr>
        <p:spPr>
          <a:xfrm>
            <a:off x="941408" y="1239767"/>
            <a:ext cx="10187602" cy="49244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Students broadly support free expression: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5/6 say free speech rights are “extremely” or “very” important to American democracy; 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austina"/>
                <a:ea typeface="+mn-ea"/>
                <a:cs typeface="+mn-cs"/>
              </a:rPr>
              <a:t>Only 1/5 disagree with the statement that colleges should “allow students to be exposed to all types of speech even if they may find it offensive or biased.” 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austina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ustina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Students perceive a chilled environment for expression: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 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2/3 believe the climate at their school or on their campus prevents some people from saying things they believe because others might find it offensive;  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austina"/>
                <a:ea typeface="+mn-ea"/>
                <a:cs typeface="+mn-cs"/>
              </a:rPr>
              <a:t>1/2 feel uncomfortable expressing disagreement in the classroom.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austina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austina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austina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austin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Source: Knight Foundation/Ipsos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College Student Views on Free Expression and Campus Speech 2022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7904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288110"/>
            <a:ext cx="10972800" cy="611706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/>
          <a:p>
            <a:pPr marL="273685">
              <a:lnSpc>
                <a:spcPct val="100000"/>
              </a:lnSpc>
              <a:spcBef>
                <a:spcPts val="330"/>
              </a:spcBef>
            </a:pPr>
            <a:r>
              <a:rPr lang="en-US" sz="3700"/>
              <a:t>What accounts for this paradox?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550" b="0" i="0" u="none" strike="noStrike" kern="1200" cap="none" spc="40" normalizeH="0" baseline="0" noProof="0" dirty="0">
                <a:ln>
                  <a:noFill/>
                </a:ln>
                <a:solidFill>
                  <a:srgbClr val="333638"/>
                </a:solidFill>
                <a:effectLst/>
                <a:uLnTx/>
                <a:uFillTx/>
                <a:latin typeface="Styrene A"/>
                <a:ea typeface="+mn-ea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550" b="0" i="0" u="none" strike="noStrike" kern="1200" cap="none" spc="40" normalizeH="0" baseline="0" noProof="0">
              <a:ln>
                <a:noFill/>
              </a:ln>
              <a:solidFill>
                <a:srgbClr val="333638"/>
              </a:solidFill>
              <a:effectLst/>
              <a:uLnTx/>
              <a:uFillTx/>
              <a:latin typeface="Styrene A"/>
              <a:ea typeface="+mn-e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tyrene A"/>
                <a:ea typeface="+mn-ea"/>
              </a:rPr>
              <a:t>bipartisanpolicy.org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0619" y="1280338"/>
            <a:ext cx="10832087" cy="135011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469900" marR="508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41300" algn="l"/>
              </a:tabLst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lt"/>
                <a:cs typeface="Calibri"/>
              </a:rPr>
              <a:t/>
            </a:r>
            <a:b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lt"/>
                <a:cs typeface="Calibri"/>
              </a:rPr>
            </a:b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/>
            </a:r>
            <a:b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</a:br>
            <a:endParaRPr kumimoji="0" lang="en-US" sz="20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5D0A89-4433-4A67-BBFC-9F12F9A9F452}"/>
              </a:ext>
            </a:extLst>
          </p:cNvPr>
          <p:cNvSpPr txBox="1"/>
          <p:nvPr/>
        </p:nvSpPr>
        <p:spPr>
          <a:xfrm>
            <a:off x="880414" y="1146228"/>
            <a:ext cx="10406286" cy="53040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austina"/>
                <a:ea typeface="+mn-ea"/>
                <a:cs typeface="+mn-cs"/>
              </a:rPr>
              <a:t>Students perceive a tension between commitments to free expression and commitments to diversity and inclusion goals.  </a:t>
            </a:r>
            <a:endParaRPr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austin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austina"/>
                <a:ea typeface="+mn-ea"/>
                <a:cs typeface="+mn-cs"/>
              </a:rPr>
              <a:t>2/3 think free speech rights frequently or occasionally conflict with diversity and inclusion.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austina"/>
                <a:ea typeface="+mn-ea"/>
                <a:cs typeface="+mn-cs"/>
              </a:rPr>
              <a:t> 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austin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austina"/>
                <a:ea typeface="+mn-ea"/>
                <a:cs typeface="+mn-cs"/>
              </a:rPr>
              <a:t>A censorious minority has an outsized impact on campus culture:</a:t>
            </a:r>
            <a:endParaRPr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austin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austina"/>
                <a:ea typeface="+mn-ea"/>
                <a:cs typeface="+mn-cs"/>
              </a:rPr>
              <a:t>1/3 support a campus speech code;  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austin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austina"/>
                <a:ea typeface="+mn-ea"/>
                <a:cs typeface="+mn-cs"/>
              </a:rPr>
              <a:t>1/4 support disinviting speakers because some see the speaker’s message as biased or offensive;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austina"/>
            </a:endParaRPr>
          </a:p>
          <a:p>
            <a:pPr marL="742950" marR="0" lvl="1" indent="-28575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austina"/>
                <a:ea typeface="+mn-ea"/>
                <a:cs typeface="+mn-cs"/>
              </a:rPr>
              <a:t>1/5 support restricting expression of political views that are offensive to some. 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austin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austina"/>
                <a:ea typeface="+mn-ea"/>
                <a:cs typeface="+mn-cs"/>
              </a:rPr>
              <a:t>There is a skills deficit for conversation across difference and disagreement.</a:t>
            </a:r>
            <a:endParaRPr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austina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austi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Source: Knight Foundation/Ipsos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College Student Views on Free Expression and Campus Speech 2022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usti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09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14440" y="1714500"/>
            <a:ext cx="4814570" cy="3206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41300" marR="264795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5" normalizeH="0" baseline="0" noProof="0" err="1">
              <a:ln>
                <a:noFill/>
              </a:ln>
              <a:solidFill>
                <a:srgbClr val="333638"/>
              </a:solidFill>
              <a:effectLst/>
              <a:uLnTx/>
              <a:uFillTx/>
              <a:latin typeface="Faustina"/>
              <a:ea typeface="+mn-ea"/>
              <a:cs typeface="Fausti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550" b="0" i="0" u="none" strike="noStrike" kern="1200" cap="none" spc="40" normalizeH="0" baseline="0" noProof="0" dirty="0">
                <a:ln>
                  <a:noFill/>
                </a:ln>
                <a:solidFill>
                  <a:srgbClr val="333638"/>
                </a:solidFill>
                <a:effectLst/>
                <a:uLnTx/>
                <a:uFillTx/>
                <a:latin typeface="Styrene A"/>
                <a:ea typeface="+mn-ea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550" b="0" i="0" u="none" strike="noStrike" kern="1200" cap="none" spc="40" normalizeH="0" baseline="0" noProof="0">
              <a:ln>
                <a:noFill/>
              </a:ln>
              <a:solidFill>
                <a:srgbClr val="333638"/>
              </a:solidFill>
              <a:effectLst/>
              <a:uLnTx/>
              <a:uFillTx/>
              <a:latin typeface="Styrene A"/>
              <a:ea typeface="+mn-e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tyrene A"/>
                <a:ea typeface="+mn-ea"/>
              </a:rPr>
              <a:t>bipartisanpolicy.org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BB4242-B3DA-4EA6-9615-0134836DBFF4}"/>
              </a:ext>
            </a:extLst>
          </p:cNvPr>
          <p:cNvSpPr txBox="1"/>
          <p:nvPr/>
        </p:nvSpPr>
        <p:spPr>
          <a:xfrm>
            <a:off x="737619" y="1044837"/>
            <a:ext cx="10391392" cy="58785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There are four things campus leaders should address: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740410" marR="0" lvl="2" indent="-28321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lt"/>
                <a:cs typeface="Calibri"/>
              </a:rPr>
              <a:t>The perceived tension that pits academic freedom and free expression against diversity equity and inclusion in creating a respectful learning environment for all.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0410" marR="0" lvl="2" indent="-28321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ustina"/>
              <a:ea typeface="+mn-lt"/>
              <a:cs typeface="Calibri"/>
            </a:endParaRPr>
          </a:p>
          <a:p>
            <a:pPr marL="740410" marR="0" lvl="2" indent="-28321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lt"/>
                <a:cs typeface="Calibri"/>
              </a:rPr>
              <a:t>The need to foster viewpoint diversity on campus.</a:t>
            </a:r>
          </a:p>
          <a:p>
            <a:pPr marL="740410" marR="0" lvl="2" indent="-28321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ustina"/>
              <a:ea typeface="+mn-lt"/>
              <a:cs typeface="Calibri"/>
            </a:endParaRPr>
          </a:p>
          <a:p>
            <a:pPr marL="740410" marR="0" lvl="2" indent="-28321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lt"/>
                <a:cs typeface="Calibri"/>
              </a:rPr>
              <a:t>Adopt strong policies protecting free expression for students and faculty, forestall ad hoc responses to controversies, and defend the expression of unorthodox and controversial views.</a:t>
            </a:r>
          </a:p>
          <a:p>
            <a:pPr marL="740410" marR="0" lvl="2" indent="-28321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ustina"/>
              <a:ea typeface="+mn-lt"/>
              <a:cs typeface="Calibri"/>
            </a:endParaRPr>
          </a:p>
          <a:p>
            <a:pPr marL="740410" marR="0" lvl="2" indent="-28321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lt"/>
                <a:cs typeface="Calibri"/>
              </a:rPr>
              <a:t>Provide instruction and coaching in the skills and habits of mind necessary for academic and civic discourse.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ustina"/>
              <a:ea typeface="+mn-ea"/>
              <a:cs typeface="Calibri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8012919-E71E-51A7-CC40-F9A74B111591}"/>
              </a:ext>
            </a:extLst>
          </p:cNvPr>
          <p:cNvSpPr/>
          <p:nvPr/>
        </p:nvSpPr>
        <p:spPr>
          <a:xfrm>
            <a:off x="0" y="0"/>
            <a:ext cx="12188952" cy="685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90BC22A-E796-CAF8-1B3E-1DB6785E01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8075" y="353241"/>
            <a:ext cx="10972800" cy="611706"/>
          </a:xfrm>
          <a:prstGeom prst="rect">
            <a:avLst/>
          </a:prstGeom>
          <a:solidFill>
            <a:srgbClr val="E53E47"/>
          </a:solidFill>
        </p:spPr>
        <p:txBody>
          <a:bodyPr vert="horz" wrap="square" lIns="0" tIns="41910" rIns="0" bIns="0" rtlCol="0">
            <a:spAutoFit/>
          </a:bodyPr>
          <a:lstStyle/>
          <a:p>
            <a:pPr marL="273685" marR="0" lvl="0" indent="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scogneTS-Bold"/>
                <a:ea typeface="+mj-ea"/>
              </a:rPr>
              <a:t>Four key recommendations from report: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scogneTS-Bold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7849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14440" y="1714500"/>
            <a:ext cx="4814570" cy="3206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41300" marR="264795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5" normalizeH="0" baseline="0" noProof="0" err="1">
              <a:ln>
                <a:noFill/>
              </a:ln>
              <a:solidFill>
                <a:srgbClr val="333638"/>
              </a:solidFill>
              <a:effectLst/>
              <a:uLnTx/>
              <a:uFillTx/>
              <a:latin typeface="Faustina"/>
              <a:ea typeface="+mn-ea"/>
              <a:cs typeface="Fausti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550" b="0" i="0" u="none" strike="noStrike" kern="1200" cap="none" spc="40" normalizeH="0" baseline="0" noProof="0" dirty="0">
                <a:ln>
                  <a:noFill/>
                </a:ln>
                <a:solidFill>
                  <a:srgbClr val="333638"/>
                </a:solidFill>
                <a:effectLst/>
                <a:uLnTx/>
                <a:uFillTx/>
                <a:latin typeface="Styrene A"/>
                <a:ea typeface="+mn-ea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550" b="0" i="0" u="none" strike="noStrike" kern="1200" cap="none" spc="40" normalizeH="0" baseline="0" noProof="0">
              <a:ln>
                <a:noFill/>
              </a:ln>
              <a:solidFill>
                <a:srgbClr val="333638"/>
              </a:solidFill>
              <a:effectLst/>
              <a:uLnTx/>
              <a:uFillTx/>
              <a:latin typeface="Styrene A"/>
              <a:ea typeface="+mn-e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tyrene A"/>
                <a:ea typeface="+mn-ea"/>
              </a:rPr>
              <a:t>bipartisanpolicy.org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BB4242-B3DA-4EA6-9615-0134836DBFF4}"/>
              </a:ext>
            </a:extLst>
          </p:cNvPr>
          <p:cNvSpPr txBox="1"/>
          <p:nvPr/>
        </p:nvSpPr>
        <p:spPr>
          <a:xfrm>
            <a:off x="1000675" y="1187926"/>
            <a:ext cx="10258996" cy="51090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austina"/>
                <a:ea typeface="+mn-ea"/>
                <a:cs typeface="+mn-cs"/>
              </a:rPr>
              <a:t>There is considerable variation among colleges on free expression culture.</a:t>
            </a:r>
            <a:r>
              <a:rPr lang="en-US" sz="2800" b="1" dirty="0">
                <a:latin typeface="Faustina"/>
              </a:rPr>
              <a:t>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ustina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Wide variation in whether students agree “unpopular opinions can be expressed freely on campus.”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Trustees</a:t>
            </a:r>
            <a:endParaRPr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austina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Campus free expression philosophy and strategy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Selection of peers against which to benchmark 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Assessment and data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Preparation for controversial expression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ustina"/>
                <a:ea typeface="+mn-ea"/>
                <a:cs typeface="+mn-cs"/>
              </a:rPr>
              <a:t>Visibility of support for an inclusive culture of open exchange and free expression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austina "/>
                <a:ea typeface="+mn-ea"/>
                <a:cs typeface="+mn-cs"/>
              </a:rPr>
              <a:t>Source: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austina "/>
                <a:ea typeface="+mn-ea"/>
                <a:cs typeface="+mn-cs"/>
              </a:rPr>
              <a:t>Brandeis University Steinhardt Social Research Institute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Faustina "/>
                <a:ea typeface="+mn-ea"/>
                <a:cs typeface="+mn-cs"/>
              </a:rPr>
              <a:t>Politics on the Quad: Students Report on Division and Disagreement at Five US Universities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Faustina "/>
                <a:ea typeface="+mn-ea"/>
                <a:cs typeface="+mn-cs"/>
              </a:rPr>
              <a:t>, 2019 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Faustina 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E8E544AB-B6D1-4FC0-6019-C0C8156FF42C}"/>
              </a:ext>
            </a:extLst>
          </p:cNvPr>
          <p:cNvSpPr/>
          <p:nvPr/>
        </p:nvSpPr>
        <p:spPr>
          <a:xfrm>
            <a:off x="3048" y="0"/>
            <a:ext cx="12188952" cy="685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D45EBCC6-302C-C58D-802C-67BEA7C86724}"/>
              </a:ext>
            </a:extLst>
          </p:cNvPr>
          <p:cNvSpPr txBox="1">
            <a:spLocks/>
          </p:cNvSpPr>
          <p:nvPr/>
        </p:nvSpPr>
        <p:spPr>
          <a:xfrm>
            <a:off x="675640" y="379945"/>
            <a:ext cx="10972800" cy="611706"/>
          </a:xfrm>
          <a:prstGeom prst="rect">
            <a:avLst/>
          </a:prstGeom>
          <a:solidFill>
            <a:srgbClr val="3587E7"/>
          </a:solidFill>
        </p:spPr>
        <p:txBody>
          <a:bodyPr vert="horz" wrap="square" lIns="0" tIns="41910" rIns="0" bIns="0" rtlCol="0" anchor="t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GascogneTS-Bold"/>
                <a:ea typeface="+mj-ea"/>
                <a:cs typeface="GascogneTS-Bold"/>
              </a:defRPr>
            </a:lvl1pPr>
          </a:lstStyle>
          <a:p>
            <a:pPr marL="273685">
              <a:spcBef>
                <a:spcPts val="330"/>
              </a:spcBef>
            </a:pPr>
            <a:r>
              <a:rPr lang="en-US" sz="3700" dirty="0"/>
              <a:t>Trustees and Campus Free Expression</a:t>
            </a:r>
            <a:endParaRPr lang="en-US" sz="3700" kern="0" dirty="0"/>
          </a:p>
        </p:txBody>
      </p:sp>
    </p:spTree>
    <p:extLst>
      <p:ext uri="{BB962C8B-B14F-4D97-AF65-F5344CB8AC3E}">
        <p14:creationId xmlns:p14="http://schemas.microsoft.com/office/powerpoint/2010/main" val="133677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3950" y="685800"/>
            <a:ext cx="2343912" cy="69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02314" y="4411171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43" y="0"/>
                </a:lnTo>
              </a:path>
            </a:pathLst>
          </a:custGeom>
          <a:ln w="45719">
            <a:solidFill>
              <a:srgbClr val="E43E4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13950" y="2574919"/>
            <a:ext cx="6591359" cy="854080"/>
          </a:xfrm>
          <a:prstGeom prst="rect">
            <a:avLst/>
          </a:prstGeom>
        </p:spPr>
        <p:txBody>
          <a:bodyPr vert="horz" wrap="square" lIns="0" tIns="11430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30">
                <a:solidFill>
                  <a:srgbClr val="333638"/>
                </a:solidFill>
              </a:rPr>
              <a:t>Thank you!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02314" y="5950077"/>
            <a:ext cx="5862995" cy="25904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n-US" sz="1600" b="1" spc="-15" dirty="0">
                <a:solidFill>
                  <a:srgbClr val="333638"/>
                </a:solidFill>
                <a:ea typeface="+mn-lt"/>
                <a:cs typeface="+mn-lt"/>
              </a:rPr>
              <a:t>SCHEV Board of Visitors Orientation Meeting</a:t>
            </a:r>
            <a:r>
              <a:rPr kumimoji="0" lang="en-US" sz="1600" b="1" i="0" u="none" strike="noStrike" kern="1200" cap="none" spc="-15" normalizeH="0" baseline="0" noProof="0" dirty="0">
                <a:ln>
                  <a:noFill/>
                </a:ln>
                <a:solidFill>
                  <a:srgbClr val="333638"/>
                </a:solidFill>
                <a:effectLst/>
                <a:uLnTx/>
                <a:uFillTx/>
                <a:ea typeface="+mn-lt"/>
                <a:cs typeface="+mn-lt"/>
              </a:rPr>
              <a:t>, October </a:t>
            </a:r>
            <a:r>
              <a:rPr lang="en-US" sz="1600" b="1" spc="-15" dirty="0">
                <a:solidFill>
                  <a:srgbClr val="333638"/>
                </a:solidFill>
                <a:ea typeface="+mn-lt"/>
                <a:cs typeface="+mn-lt"/>
              </a:rPr>
              <a:t>19</a:t>
            </a:r>
            <a:r>
              <a:rPr kumimoji="0" lang="en-US" sz="1600" b="1" i="0" u="none" strike="noStrike" kern="1200" cap="none" spc="-15" normalizeH="0" baseline="0" noProof="0" dirty="0">
                <a:ln>
                  <a:noFill/>
                </a:ln>
                <a:solidFill>
                  <a:srgbClr val="333638"/>
                </a:solidFill>
                <a:effectLst/>
                <a:uLnTx/>
                <a:uFillTx/>
                <a:ea typeface="+mn-lt"/>
                <a:cs typeface="+mn-lt"/>
              </a:rPr>
              <a:t>, 2022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" y="0"/>
            <a:ext cx="3402766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02314" y="4565015"/>
            <a:ext cx="6917855" cy="126957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tabLst>
                <a:tab pos="1876425" algn="l"/>
                <a:tab pos="2947670" algn="l"/>
              </a:tabLst>
              <a:defRPr/>
            </a:pPr>
            <a:r>
              <a:rPr kumimoji="0" lang="en-US" sz="2000" b="0" i="0" u="none" strike="noStrike" kern="1200" cap="none" spc="150" normalizeH="0" baseline="0" noProof="0" dirty="0">
                <a:ln>
                  <a:noFill/>
                </a:ln>
                <a:solidFill>
                  <a:srgbClr val="E53E47"/>
                </a:solidFill>
                <a:effectLst/>
                <a:uLnTx/>
                <a:uFillTx/>
                <a:ea typeface="+mn-lt"/>
                <a:cs typeface="+mn-lt"/>
              </a:rPr>
              <a:t>Jim Douglas</a:t>
            </a:r>
            <a:r>
              <a:rPr lang="en-US" sz="2000" spc="150" dirty="0">
                <a:solidFill>
                  <a:srgbClr val="E53E47"/>
                </a:solidFill>
                <a:ea typeface="+mn-lt"/>
                <a:cs typeface="+mn-lt"/>
              </a:rPr>
              <a:t> </a:t>
            </a:r>
            <a:endParaRPr lang="en-US" sz="2000" spc="150" dirty="0">
              <a:ea typeface="+mn-lt"/>
              <a:cs typeface="+mn-lt"/>
            </a:endParaRPr>
          </a:p>
          <a:p>
            <a:pPr marL="12700">
              <a:spcBef>
                <a:spcPts val="100"/>
              </a:spcBef>
              <a:tabLst>
                <a:tab pos="1876425" algn="l"/>
                <a:tab pos="2947670" algn="l"/>
              </a:tabLst>
              <a:defRPr/>
            </a:pPr>
            <a:r>
              <a:rPr kumimoji="0" lang="en-US" sz="2000" b="0" i="0" u="none" strike="noStrike" kern="1200" cap="none" spc="150" normalizeH="0" baseline="0" noProof="0" dirty="0">
                <a:ln>
                  <a:noFill/>
                </a:ln>
                <a:solidFill>
                  <a:srgbClr val="E53E47"/>
                </a:solidFill>
                <a:effectLst/>
                <a:uLnTx/>
                <a:uFillTx/>
                <a:ea typeface="+mn-lt"/>
                <a:cs typeface="+mn-lt"/>
              </a:rPr>
              <a:t>Co-chair</a:t>
            </a:r>
            <a:r>
              <a:rPr lang="en-US" sz="2000" spc="150" dirty="0">
                <a:solidFill>
                  <a:srgbClr val="E53E47"/>
                </a:solidFill>
                <a:ea typeface="+mn-lt"/>
                <a:cs typeface="+mn-lt"/>
              </a:rPr>
              <a:t>, </a:t>
            </a:r>
            <a:r>
              <a:rPr kumimoji="0" lang="en-US" sz="2000" b="0" i="0" u="none" strike="noStrike" kern="1200" cap="none" spc="150" normalizeH="0" baseline="0" noProof="0" dirty="0">
                <a:ln>
                  <a:noFill/>
                </a:ln>
                <a:solidFill>
                  <a:srgbClr val="E53E47"/>
                </a:solidFill>
                <a:effectLst/>
                <a:uLnTx/>
                <a:uFillTx/>
                <a:ea typeface="+mn-lt"/>
                <a:cs typeface="+mn-lt"/>
              </a:rPr>
              <a:t>Academic Leaders Task Force on</a:t>
            </a:r>
            <a:r>
              <a:rPr lang="en-US" sz="2000" spc="150" dirty="0">
                <a:solidFill>
                  <a:srgbClr val="E53E47"/>
                </a:solidFill>
                <a:ea typeface="+mn-lt"/>
                <a:cs typeface="+mn-lt"/>
              </a:rPr>
              <a:t> </a:t>
            </a:r>
            <a:r>
              <a:rPr kumimoji="0" lang="en-US" sz="2000" b="0" i="0" u="none" strike="noStrike" kern="1200" cap="none" spc="150" normalizeH="0" baseline="0" noProof="0" dirty="0">
                <a:ln>
                  <a:noFill/>
                </a:ln>
                <a:solidFill>
                  <a:srgbClr val="E53E47"/>
                </a:solidFill>
                <a:effectLst/>
                <a:uLnTx/>
                <a:uFillTx/>
                <a:ea typeface="+mn-lt"/>
                <a:cs typeface="+mn-lt"/>
              </a:rPr>
              <a:t>Campus Free</a:t>
            </a:r>
            <a:r>
              <a:rPr lang="en-US" sz="2000" spc="150" dirty="0">
                <a:solidFill>
                  <a:srgbClr val="E53E47"/>
                </a:solidFill>
                <a:ea typeface="+mn-lt"/>
                <a:cs typeface="+mn-lt"/>
              </a:rPr>
              <a:t> </a:t>
            </a:r>
            <a:r>
              <a:rPr kumimoji="0" lang="en-US" sz="2000" b="0" i="0" u="none" strike="noStrike" kern="1200" cap="none" spc="150" normalizeH="0" baseline="0" noProof="0" dirty="0">
                <a:ln>
                  <a:noFill/>
                </a:ln>
                <a:solidFill>
                  <a:srgbClr val="E53E47"/>
                </a:solidFill>
                <a:effectLst/>
                <a:uLnTx/>
                <a:uFillTx/>
                <a:ea typeface="+mn-lt"/>
                <a:cs typeface="+mn-lt"/>
              </a:rPr>
              <a:t>Expression</a:t>
            </a:r>
            <a:endParaRPr lang="en-US" sz="2000" spc="150" dirty="0">
              <a:ea typeface="+mn-lt"/>
              <a:cs typeface="+mn-lt"/>
            </a:endParaRPr>
          </a:p>
          <a:p>
            <a:pPr marL="12700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>
                <a:tab pos="1876425" algn="l"/>
                <a:tab pos="2947670" algn="l"/>
              </a:tabLst>
              <a:defRPr/>
            </a:pPr>
            <a:r>
              <a:rPr kumimoji="0" lang="en-US" sz="2000" b="0" i="0" u="none" strike="noStrike" kern="1200" cap="none" spc="150" normalizeH="0" baseline="0" noProof="0" dirty="0">
                <a:ln>
                  <a:noFill/>
                </a:ln>
                <a:solidFill>
                  <a:srgbClr val="E53E47"/>
                </a:solidFill>
                <a:effectLst/>
                <a:uLnTx/>
                <a:uFillTx/>
                <a:ea typeface="+mn-lt"/>
                <a:cs typeface="+mn-lt"/>
              </a:rPr>
              <a:t>Bipartisan Policy Center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32656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Created xmlns="eed84329-5588-4952-a00e-4909082ef638">2020-06-02T00:00:00Z</DateCreated>
    <TaxCatchAll xmlns="7d0fc61f-c9aa-4ed3-8e60-54ec59d8ad7f" xsi:nil="true"/>
    <lcf76f155ced4ddcb4097134ff3c332f xmlns="eed84329-5588-4952-a00e-4909082ef63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EF885E07BF944187708D8B158E1A5C" ma:contentTypeVersion="17" ma:contentTypeDescription="Create a new document." ma:contentTypeScope="" ma:versionID="2d97e1fbc57eb5a21ea0ef1b30dd5249">
  <xsd:schema xmlns:xsd="http://www.w3.org/2001/XMLSchema" xmlns:xs="http://www.w3.org/2001/XMLSchema" xmlns:p="http://schemas.microsoft.com/office/2006/metadata/properties" xmlns:ns2="eed84329-5588-4952-a00e-4909082ef638" xmlns:ns3="7d0fc61f-c9aa-4ed3-8e60-54ec59d8ad7f" targetNamespace="http://schemas.microsoft.com/office/2006/metadata/properties" ma:root="true" ma:fieldsID="48161f6166fefb9957bbe2034baa6c50" ns2:_="" ns3:_="">
    <xsd:import namespace="eed84329-5588-4952-a00e-4909082ef638"/>
    <xsd:import namespace="7d0fc61f-c9aa-4ed3-8e60-54ec59d8ad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DateCreated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d84329-5588-4952-a00e-4909082ef6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Created" ma:index="12" nillable="true" ma:displayName="Date Created" ma:default="2020-06-02T00:00:00Z" ma:format="DateOnly" ma:internalName="DateCreated">
      <xsd:simpleType>
        <xsd:restriction base="dms:DateTim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a9131e-ae5d-4644-975e-c505239064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fc61f-c9aa-4ed3-8e60-54ec59d8ad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f60ab39-ff0f-4cba-9ada-7ee4d984bab4}" ma:internalName="TaxCatchAll" ma:showField="CatchAllData" ma:web="7d0fc61f-c9aa-4ed3-8e60-54ec59d8ad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3E03AC-EEB7-457C-8B7B-1D7A4433B908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7d0fc61f-c9aa-4ed3-8e60-54ec59d8ad7f"/>
    <ds:schemaRef ds:uri="http://schemas.microsoft.com/office/infopath/2007/PartnerControls"/>
    <ds:schemaRef ds:uri="http://www.w3.org/XML/1998/namespace"/>
    <ds:schemaRef ds:uri="http://purl.org/dc/terms/"/>
    <ds:schemaRef ds:uri="eed84329-5588-4952-a00e-4909082ef638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58C3C4-C388-4B40-98FD-954A53A118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FC5A3-A89E-43AD-99EE-D7F142EA4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d84329-5588-4952-a00e-4909082ef638"/>
    <ds:schemaRef ds:uri="7d0fc61f-c9aa-4ed3-8e60-54ec59d8ad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675</Words>
  <Application>Microsoft Office PowerPoint</Application>
  <PresentationFormat>Widescreen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Arial,Sans-Serif</vt:lpstr>
      <vt:lpstr>Calibri</vt:lpstr>
      <vt:lpstr>Faustina</vt:lpstr>
      <vt:lpstr>Faustina </vt:lpstr>
      <vt:lpstr>Garamond</vt:lpstr>
      <vt:lpstr>GascogneTS-Bold</vt:lpstr>
      <vt:lpstr>Styrene A</vt:lpstr>
      <vt:lpstr>1_Office Theme</vt:lpstr>
      <vt:lpstr>Free Expression and the College Trustee</vt:lpstr>
      <vt:lpstr>Academic Leaders Task Force and report:</vt:lpstr>
      <vt:lpstr>Two essential frameworks for campus free expression:</vt:lpstr>
      <vt:lpstr>The paradox of free expression on campus today:</vt:lpstr>
      <vt:lpstr>What accounts for this paradox?</vt:lpstr>
      <vt:lpstr>Four key recommendations from report: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Osberger, Laura (SCHEV)</dc:creator>
  <cp:lastModifiedBy>VITA Program</cp:lastModifiedBy>
  <cp:revision>41</cp:revision>
  <dcterms:created xsi:type="dcterms:W3CDTF">2022-10-13T11:57:36Z</dcterms:created>
  <dcterms:modified xsi:type="dcterms:W3CDTF">2022-10-17T20:42:40Z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0x010100B2EF885E07BF944187708D8B158E1A5C</vt:lpwstr>
  </property>
  <property fmtid="{D5CDD505-2E9C-101B-9397-08002B2CF9AE}" pid="3" name="MediaServiceImageTags">
    <vt:lpwstr/>
  </property>
</Properties>
</file>