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4"/>
  </p:sldMasterIdLst>
  <p:notesMasterIdLst>
    <p:notesMasterId r:id="rId27"/>
  </p:notesMasterIdLst>
  <p:handoutMasterIdLst>
    <p:handoutMasterId r:id="rId28"/>
  </p:handoutMasterIdLst>
  <p:sldIdLst>
    <p:sldId id="321" r:id="rId5"/>
    <p:sldId id="326" r:id="rId6"/>
    <p:sldId id="335" r:id="rId7"/>
    <p:sldId id="333" r:id="rId8"/>
    <p:sldId id="334" r:id="rId9"/>
    <p:sldId id="328" r:id="rId10"/>
    <p:sldId id="339" r:id="rId11"/>
    <p:sldId id="329" r:id="rId12"/>
    <p:sldId id="340" r:id="rId13"/>
    <p:sldId id="330" r:id="rId14"/>
    <p:sldId id="342" r:id="rId15"/>
    <p:sldId id="343" r:id="rId16"/>
    <p:sldId id="341" r:id="rId17"/>
    <p:sldId id="353" r:id="rId18"/>
    <p:sldId id="347" r:id="rId19"/>
    <p:sldId id="346" r:id="rId20"/>
    <p:sldId id="345" r:id="rId21"/>
    <p:sldId id="331" r:id="rId22"/>
    <p:sldId id="337" r:id="rId23"/>
    <p:sldId id="338" r:id="rId24"/>
    <p:sldId id="332" r:id="rId25"/>
    <p:sldId id="352" r:id="rId26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58A"/>
    <a:srgbClr val="E6A158"/>
    <a:srgbClr val="6F90B8"/>
    <a:srgbClr val="558476"/>
    <a:srgbClr val="293E6B"/>
    <a:srgbClr val="C9282D"/>
    <a:srgbClr val="9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7" autoAdjust="0"/>
  </p:normalViewPr>
  <p:slideViewPr>
    <p:cSldViewPr snapToGrid="0">
      <p:cViewPr varScale="1">
        <p:scale>
          <a:sx n="73" d="100"/>
          <a:sy n="73" d="100"/>
        </p:scale>
        <p:origin x="48" y="10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000" y="-10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61950"/>
            <a:ext cx="822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575" y="3505200"/>
            <a:ext cx="9172575" cy="1639199"/>
            <a:chOff x="-28575" y="3505200"/>
            <a:chExt cx="9172575" cy="1639199"/>
          </a:xfrm>
        </p:grpSpPr>
        <p:sp>
          <p:nvSpPr>
            <p:cNvPr id="13" name="Rectangle 12" descr="blue background" title="Blue background"/>
            <p:cNvSpPr/>
            <p:nvPr userDrawn="1"/>
          </p:nvSpPr>
          <p:spPr>
            <a:xfrm>
              <a:off x="-10486" y="3505200"/>
              <a:ext cx="9154486" cy="1639199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CHEV" title="State Council of Higher Edcation for Virginia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206" y="3787366"/>
              <a:ext cx="5015819" cy="902847"/>
            </a:xfrm>
            <a:prstGeom prst="rect">
              <a:avLst/>
            </a:prstGeom>
          </p:spPr>
        </p:pic>
        <p:pic>
          <p:nvPicPr>
            <p:cNvPr id="1026" name="Picture 2" descr="graphic element" title="graphic elemen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" y="4838700"/>
              <a:ext cx="9163050" cy="1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19325"/>
            <a:ext cx="7324725" cy="102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40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42951"/>
            <a:ext cx="91440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1989233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1035703"/>
            <a:ext cx="7543800" cy="3459179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868869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Page Title – use if have long title</a:t>
            </a:r>
          </a:p>
        </p:txBody>
      </p:sp>
      <p:cxnSp>
        <p:nvCxnSpPr>
          <p:cNvPr id="4" name="Straight Connector 3" descr="underline for title" title="line divider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5" y="1544370"/>
            <a:ext cx="8450263" cy="2941638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14" y="1138687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286" y="1144438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2 Column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bottom blue background bar" title="bottom blue bar graphic element"/>
          <p:cNvSpPr/>
          <p:nvPr/>
        </p:nvSpPr>
        <p:spPr>
          <a:xfrm>
            <a:off x="-10486" y="4827185"/>
            <a:ext cx="9154486" cy="31721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90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HEV" title="State Council of Higher Education for Virgin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4818871"/>
            <a:ext cx="1757548" cy="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5" r:id="rId3"/>
    <p:sldLayoutId id="2147483688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SCHEV Council Meeting</a:t>
            </a:r>
          </a:p>
          <a:p>
            <a:r>
              <a:rPr lang="en-US" sz="2000" dirty="0"/>
              <a:t>Resources and Planning Committee</a:t>
            </a:r>
          </a:p>
          <a:p>
            <a:r>
              <a:rPr lang="en-US" sz="2000" dirty="0"/>
              <a:t>September 19, 2022</a:t>
            </a:r>
          </a:p>
          <a:p>
            <a:r>
              <a:rPr lang="en-US" sz="2000" dirty="0"/>
              <a:t>Tom Allison &amp; Wendy Kang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12324"/>
            <a:ext cx="7886700" cy="1254852"/>
          </a:xfrm>
        </p:spPr>
        <p:txBody>
          <a:bodyPr/>
          <a:lstStyle/>
          <a:p>
            <a:r>
              <a:rPr lang="en-US" dirty="0"/>
              <a:t>Discussion of Cost and Funding Needs Study</a:t>
            </a:r>
          </a:p>
        </p:txBody>
      </p:sp>
    </p:spTree>
    <p:extLst>
      <p:ext uri="{BB962C8B-B14F-4D97-AF65-F5344CB8AC3E}">
        <p14:creationId xmlns:p14="http://schemas.microsoft.com/office/powerpoint/2010/main" val="7805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Virginia’s total education revenue per student nearly identical to the national median.</a:t>
            </a:r>
          </a:p>
          <a:p>
            <a:pPr lvl="1"/>
            <a:r>
              <a:rPr lang="en-US" sz="1400" dirty="0"/>
              <a:t>State appropriations per student: 38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1"/>
            <a:r>
              <a:rPr lang="en-US" sz="1400" dirty="0"/>
              <a:t>Tuition revenue per student: 18th</a:t>
            </a:r>
          </a:p>
          <a:p>
            <a:r>
              <a:rPr lang="en-US" sz="2000" dirty="0"/>
              <a:t>State funding volatile since recession; significant investments in recent years.  </a:t>
            </a:r>
          </a:p>
          <a:p>
            <a:pPr lvl="1"/>
            <a:r>
              <a:rPr lang="en-US" sz="1400" dirty="0"/>
              <a:t>Two-year sector has recovered.</a:t>
            </a:r>
          </a:p>
          <a:p>
            <a:pPr lvl="1"/>
            <a:r>
              <a:rPr lang="en-US" sz="1400" dirty="0"/>
              <a:t>Four-year sector still down 16% since FY 2019.</a:t>
            </a:r>
          </a:p>
          <a:p>
            <a:pPr lvl="1"/>
            <a:r>
              <a:rPr lang="en-US" sz="1400" dirty="0"/>
              <a:t>$1.1 billion added to system in FY 23-24 biennium. </a:t>
            </a:r>
          </a:p>
          <a:p>
            <a:r>
              <a:rPr lang="en-US" sz="2000" dirty="0"/>
              <a:t>NCHEMS selected Peer groups based on programs offered, size, and mission.</a:t>
            </a:r>
          </a:p>
          <a:p>
            <a:pPr lvl="1"/>
            <a:r>
              <a:rPr lang="en-US" sz="1400" dirty="0"/>
              <a:t>VA intuitions spend more per student than peer average (less on E&amp;G, and more on auxiliaries). </a:t>
            </a:r>
          </a:p>
          <a:p>
            <a:pPr lvl="1"/>
            <a:r>
              <a:rPr lang="en-US" sz="1400" dirty="0"/>
              <a:t>More work necessary on peer selections and applications.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3: Trends in costs and funding</a:t>
            </a:r>
          </a:p>
        </p:txBody>
      </p:sp>
    </p:spTree>
    <p:extLst>
      <p:ext uri="{BB962C8B-B14F-4D97-AF65-F5344CB8AC3E}">
        <p14:creationId xmlns:p14="http://schemas.microsoft.com/office/powerpoint/2010/main" val="39379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E35A6-F98B-9176-7DBD-1289D9E60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2682E-AE23-B98D-21C8-842F86D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9" y="0"/>
            <a:ext cx="6767562" cy="46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81C1F-A803-F1DC-671B-7E5320249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56015-C26F-4C3B-989C-D0C57099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2" y="-53126"/>
            <a:ext cx="7885796" cy="4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535B5-1759-827C-2A4E-9CD62D364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91475-6DB4-EFF9-FB04-365D6633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4" y="153409"/>
            <a:ext cx="7427471" cy="46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7154F-4CC4-6338-1C9D-B3B2DC7FE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D2141-7106-0BC9-87C4-B63A7678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10" y="239949"/>
            <a:ext cx="8756809" cy="43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56AC-5F29-5A64-9647-D2C18DFE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61" y="50636"/>
            <a:ext cx="6144478" cy="46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475F1-0B2C-A278-3C48-5E40C01D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67" y="50636"/>
            <a:ext cx="6295265" cy="4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3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485C-17B5-9B61-698C-251E5C1F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68" b="11298"/>
          <a:stretch/>
        </p:blipFill>
        <p:spPr>
          <a:xfrm>
            <a:off x="707544" y="50636"/>
            <a:ext cx="8077483" cy="4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33" y="946827"/>
            <a:ext cx="7543800" cy="3548056"/>
          </a:xfrm>
        </p:spPr>
        <p:txBody>
          <a:bodyPr/>
          <a:lstStyle/>
          <a:p>
            <a:r>
              <a:rPr lang="en-US" sz="2400" dirty="0"/>
              <a:t>Principles of Design &amp; Implementation</a:t>
            </a:r>
          </a:p>
          <a:p>
            <a:r>
              <a:rPr lang="en-US" sz="2400" dirty="0"/>
              <a:t>Conceptual framework establishes components of costs.</a:t>
            </a:r>
          </a:p>
          <a:p>
            <a:pPr lvl="1"/>
            <a:r>
              <a:rPr lang="en-US" sz="1600" dirty="0"/>
              <a:t>“Frugal” foundational funding</a:t>
            </a:r>
          </a:p>
          <a:p>
            <a:pPr lvl="1"/>
            <a:r>
              <a:rPr lang="en-US" sz="1600" dirty="0"/>
              <a:t>Presentative maintenance</a:t>
            </a:r>
          </a:p>
          <a:p>
            <a:pPr lvl="1"/>
            <a:r>
              <a:rPr lang="en-US" sz="1600" dirty="0"/>
              <a:t>Scale &amp; Scope</a:t>
            </a:r>
          </a:p>
          <a:p>
            <a:pPr lvl="1"/>
            <a:r>
              <a:rPr lang="en-US" sz="1600" dirty="0"/>
              <a:t>Audience</a:t>
            </a:r>
          </a:p>
          <a:p>
            <a:pPr lvl="1"/>
            <a:r>
              <a:rPr lang="en-US" sz="1600" dirty="0"/>
              <a:t>Performance / Incentives</a:t>
            </a:r>
          </a:p>
          <a:p>
            <a:pPr lvl="1"/>
            <a:r>
              <a:rPr lang="en-US" sz="1600" dirty="0"/>
              <a:t>Capacity Building</a:t>
            </a:r>
          </a:p>
          <a:p>
            <a:pPr lvl="1"/>
            <a:r>
              <a:rPr lang="en-US" sz="1600" dirty="0"/>
              <a:t>State purchase of “good and services” (state research, noncredit offerings, community service etc.) </a:t>
            </a:r>
          </a:p>
          <a:p>
            <a:r>
              <a:rPr lang="en-US" sz="2400" dirty="0"/>
              <a:t>More work necessary to define and operationalize these components. </a:t>
            </a:r>
          </a:p>
          <a:p>
            <a:pPr lvl="1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4: New funding model</a:t>
            </a:r>
          </a:p>
        </p:txBody>
      </p:sp>
    </p:spTree>
    <p:extLst>
      <p:ext uri="{BB962C8B-B14F-4D97-AF65-F5344CB8AC3E}">
        <p14:creationId xmlns:p14="http://schemas.microsoft.com/office/powerpoint/2010/main" val="196238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ADCDC-2647-25FE-8669-355F5D4F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CC22EE5-5359-DECA-6DD2-39C90FA6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65" y="771727"/>
            <a:ext cx="3582070" cy="39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7F43C-55B6-7F97-6916-B211844988C1}"/>
              </a:ext>
            </a:extLst>
          </p:cNvPr>
          <p:cNvSpPr txBox="1"/>
          <p:nvPr/>
        </p:nvSpPr>
        <p:spPr>
          <a:xfrm>
            <a:off x="2780965" y="280379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Taxonomy of Institutional Costs</a:t>
            </a:r>
          </a:p>
        </p:txBody>
      </p:sp>
    </p:spTree>
    <p:extLst>
      <p:ext uri="{BB962C8B-B14F-4D97-AF65-F5344CB8AC3E}">
        <p14:creationId xmlns:p14="http://schemas.microsoft.com/office/powerpoint/2010/main" val="20737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10447-A33B-08D5-B8FC-EAB2E9D71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2B7EC-9A75-2B55-E2FD-7DC9B138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13" y="1194910"/>
            <a:ext cx="4593139" cy="3139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3C53C-E5BF-7F92-B26C-0299E69E92E8}"/>
              </a:ext>
            </a:extLst>
          </p:cNvPr>
          <p:cNvSpPr txBox="1"/>
          <p:nvPr/>
        </p:nvSpPr>
        <p:spPr>
          <a:xfrm>
            <a:off x="311286" y="726039"/>
            <a:ext cx="41245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In 2021, the General Assembly directed SCHEV to study higher education costs and funding needs of the Commonwealth’s public institutions.</a:t>
            </a:r>
          </a:p>
          <a:p>
            <a:endParaRPr lang="en-US" sz="14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Methods to determine appropriate costs (including peer institutions).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Measures of efficiency and effectiveness.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Provisions for any new reporting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Strategies to allocate limited public resources based on outcomes that align with state needs.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Impact of funding on underrepresented student populations;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a timeline for implementation.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F958489-7F52-6B6E-BE3B-24F6077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75098"/>
            <a:ext cx="8292616" cy="479898"/>
          </a:xfrm>
        </p:spPr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0960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ADCDC-2647-25FE-8669-355F5D4F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FC7D62AD-890F-AFE7-47CF-762E71CF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60" y="560663"/>
            <a:ext cx="6211972" cy="41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4B701-11D5-F198-232E-DB95A7813840}"/>
              </a:ext>
            </a:extLst>
          </p:cNvPr>
          <p:cNvSpPr txBox="1"/>
          <p:nvPr/>
        </p:nvSpPr>
        <p:spPr>
          <a:xfrm>
            <a:off x="1452664" y="50636"/>
            <a:ext cx="515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Institutional Funding Adequacy Framework </a:t>
            </a:r>
          </a:p>
        </p:txBody>
      </p:sp>
    </p:spTree>
    <p:extLst>
      <p:ext uri="{BB962C8B-B14F-4D97-AF65-F5344CB8AC3E}">
        <p14:creationId xmlns:p14="http://schemas.microsoft.com/office/powerpoint/2010/main" val="290326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Adopt conceptual framework.</a:t>
            </a:r>
          </a:p>
          <a:p>
            <a:r>
              <a:rPr lang="en-US" sz="2400" dirty="0"/>
              <a:t>Adopt differential cost-sharing targets.</a:t>
            </a:r>
          </a:p>
          <a:p>
            <a:r>
              <a:rPr lang="en-US" sz="2400" dirty="0"/>
              <a:t>Implement an incentives and performance component of the conceptual framework that rewards institutions for making progress toward state goals. </a:t>
            </a:r>
          </a:p>
          <a:p>
            <a:r>
              <a:rPr lang="en-US" sz="2400" dirty="0"/>
              <a:t>Implementation Plan for finalizing model.</a:t>
            </a:r>
          </a:p>
          <a:p>
            <a:pPr lvl="1"/>
            <a:r>
              <a:rPr lang="en-US" sz="1600" dirty="0"/>
              <a:t>Operationalize model by defining components</a:t>
            </a:r>
          </a:p>
          <a:p>
            <a:pPr lvl="1"/>
            <a:r>
              <a:rPr lang="en-US" sz="1600" dirty="0"/>
              <a:t>Refine selection and use of peer groups.</a:t>
            </a:r>
          </a:p>
          <a:p>
            <a:pPr lvl="1"/>
            <a:r>
              <a:rPr lang="en-US" sz="1600" dirty="0"/>
              <a:t>Establish metrics of efficiency &amp; effectiveness. </a:t>
            </a:r>
          </a:p>
          <a:p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Recommendations (abridged)</a:t>
            </a:r>
          </a:p>
        </p:txBody>
      </p:sp>
    </p:spTree>
    <p:extLst>
      <p:ext uri="{BB962C8B-B14F-4D97-AF65-F5344CB8AC3E}">
        <p14:creationId xmlns:p14="http://schemas.microsoft.com/office/powerpoint/2010/main" val="358546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19D7A8AF-6A62-6790-3F53-97B50201BC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  <a:latin typeface="Palatino Linotype"/>
              </a:rPr>
              <a:t>27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Content Placeholder 5" descr="Lightbulb and pencil">
            <a:extLst>
              <a:ext uri="{FF2B5EF4-FFF2-40B4-BE49-F238E27FC236}">
                <a16:creationId xmlns:a16="http://schemas.microsoft.com/office/drawing/2014/main" id="{8BAA0210-0D66-75CE-DAEF-1ED5820A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195" y="970417"/>
            <a:ext cx="385762" cy="385762"/>
          </a:xfrm>
        </p:spPr>
      </p:pic>
      <p:sp>
        <p:nvSpPr>
          <p:cNvPr id="32772" name="Title 3">
            <a:extLst>
              <a:ext uri="{FF2B5EF4-FFF2-40B4-BE49-F238E27FC236}">
                <a16:creationId xmlns:a16="http://schemas.microsoft.com/office/drawing/2014/main" id="{356747D3-5F92-91A2-E1BC-421134BC9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215900"/>
            <a:ext cx="82931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Cost &amp; Funding Need Study: Phases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473C4-370F-B436-49FD-B650F27A55ED}"/>
              </a:ext>
            </a:extLst>
          </p:cNvPr>
          <p:cNvSpPr txBox="1"/>
          <p:nvPr/>
        </p:nvSpPr>
        <p:spPr>
          <a:xfrm>
            <a:off x="966107" y="895350"/>
            <a:ext cx="11652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+mj-lt"/>
              </a:rPr>
              <a:t>1.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D2033-5289-F752-B31B-796CDDEE4950}"/>
              </a:ext>
            </a:extLst>
          </p:cNvPr>
          <p:cNvSpPr txBox="1"/>
          <p:nvPr/>
        </p:nvSpPr>
        <p:spPr>
          <a:xfrm>
            <a:off x="239713" y="1642609"/>
            <a:ext cx="2563358" cy="29931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Jul 2021-Jun 2022</a:t>
            </a: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latin typeface="Franklin Gothic Dem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Identify need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Gain interest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Hire contractor 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Assess costs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Develop principles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Create model framework </a:t>
            </a:r>
          </a:p>
        </p:txBody>
      </p:sp>
      <p:pic>
        <p:nvPicPr>
          <p:cNvPr id="11" name="Content Placeholder 5" descr="Playbook">
            <a:extLst>
              <a:ext uri="{FF2B5EF4-FFF2-40B4-BE49-F238E27FC236}">
                <a16:creationId xmlns:a16="http://schemas.microsoft.com/office/drawing/2014/main" id="{599B46BB-B22F-E2A1-E1C4-805BDBD1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75982" y="922792"/>
            <a:ext cx="476250" cy="4746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748E3-2E80-0DE7-4661-50139805D251}"/>
              </a:ext>
            </a:extLst>
          </p:cNvPr>
          <p:cNvSpPr txBox="1"/>
          <p:nvPr/>
        </p:nvSpPr>
        <p:spPr>
          <a:xfrm>
            <a:off x="4294188" y="955449"/>
            <a:ext cx="156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4"/>
                </a:solidFill>
                <a:latin typeface="+mj-lt"/>
              </a:rPr>
              <a:t>2.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F2680-DBE5-8535-4F9E-C314F90C8463}"/>
              </a:ext>
            </a:extLst>
          </p:cNvPr>
          <p:cNvSpPr txBox="1"/>
          <p:nvPr/>
        </p:nvSpPr>
        <p:spPr>
          <a:xfrm>
            <a:off x="3001963" y="1689100"/>
            <a:ext cx="3408362" cy="31008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E6A158"/>
                </a:solidFill>
                <a:latin typeface="+mj-lt"/>
              </a:rPr>
              <a:t>Jun 2022-May 2023</a:t>
            </a:r>
            <a:endParaRPr lang="en-US" dirty="0"/>
          </a:p>
          <a:p>
            <a:pPr algn="ctr">
              <a:spcBef>
                <a:spcPct val="0"/>
              </a:spcBef>
              <a:defRPr/>
            </a:pPr>
            <a:endParaRPr lang="en-US" sz="1200" b="1" dirty="0">
              <a:solidFill>
                <a:srgbClr val="E6A158"/>
              </a:solidFill>
              <a:latin typeface="Franklin Gothic Demi"/>
            </a:endParaRPr>
          </a:p>
          <a:p>
            <a:pPr marL="172720" indent="-17272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Franklin Gothic Demi"/>
              </a:rPr>
              <a:t>Model v.1</a:t>
            </a:r>
            <a:endParaRPr lang="en-US" sz="2000" dirty="0">
              <a:solidFill>
                <a:srgbClr val="20558A"/>
              </a:solidFill>
              <a:latin typeface="Franklin Gothic Demi"/>
            </a:endParaRPr>
          </a:p>
          <a:p>
            <a:pPr marL="342900" indent="-342900">
              <a:spcAft>
                <a:spcPts val="300"/>
              </a:spcAft>
              <a:buFont typeface="Courier New" panose="05000000000000000000" pitchFamily="2" charset="2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Refine institution  peer/comparisons</a:t>
            </a:r>
          </a:p>
          <a:p>
            <a:pPr marL="342900" indent="-342900">
              <a:spcAft>
                <a:spcPts val="300"/>
              </a:spcAft>
              <a:buFont typeface="Courier New" panose="05000000000000000000" pitchFamily="2" charset="2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Model v.2 -5 (Review parameters, assumptions, cost share, performance &amp; capacity building)</a:t>
            </a:r>
          </a:p>
          <a:p>
            <a:pPr marL="342900" indent="-342900">
              <a:spcAft>
                <a:spcPts val="300"/>
              </a:spcAft>
              <a:buFont typeface="Courier New" panose="05000000000000000000" pitchFamily="2" charset="2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Convene inst. Technical workgroups. </a:t>
            </a:r>
            <a:endParaRPr lang="en-US" dirty="0">
              <a:latin typeface="Franklin Gothic Dem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8FD3D-296B-A7A3-2D82-D9C120077C26}"/>
              </a:ext>
            </a:extLst>
          </p:cNvPr>
          <p:cNvSpPr txBox="1"/>
          <p:nvPr/>
        </p:nvSpPr>
        <p:spPr>
          <a:xfrm>
            <a:off x="6963456" y="828449"/>
            <a:ext cx="194786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>
                <a:solidFill>
                  <a:schemeClr val="bg2">
                    <a:lumMod val="75000"/>
                  </a:schemeClr>
                </a:solidFill>
                <a:latin typeface="+mj-lt"/>
              </a:rPr>
              <a:t>3. Implement &amp; Asses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  <a:latin typeface="+mj-lt"/>
              </a:rPr>
              <a:t>s</a:t>
            </a:r>
          </a:p>
        </p:txBody>
      </p:sp>
      <p:pic>
        <p:nvPicPr>
          <p:cNvPr id="22" name="Graphic 21" descr="Gears">
            <a:extLst>
              <a:ext uri="{FF2B5EF4-FFF2-40B4-BE49-F238E27FC236}">
                <a16:creationId xmlns:a16="http://schemas.microsoft.com/office/drawing/2014/main" id="{4A27BCA8-B7B1-6501-E964-DE4BC1528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025" y="857024"/>
            <a:ext cx="482600" cy="428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AFF377-550E-90D9-B0D5-EB097A0C7C53}"/>
              </a:ext>
            </a:extLst>
          </p:cNvPr>
          <p:cNvSpPr txBox="1"/>
          <p:nvPr/>
        </p:nvSpPr>
        <p:spPr>
          <a:xfrm>
            <a:off x="6550025" y="1644650"/>
            <a:ext cx="2392363" cy="29136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Jun 2023-Apr 2024</a:t>
            </a:r>
          </a:p>
          <a:p>
            <a:pPr algn="ctr"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Franklin Gothic Demi"/>
            </a:endParaRPr>
          </a:p>
          <a:p>
            <a:pPr marL="171450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Model informs budget recommendations.</a:t>
            </a:r>
          </a:p>
          <a:p>
            <a:pPr marL="171450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Identify budget and code language adjustments:</a:t>
            </a:r>
          </a:p>
          <a:p>
            <a:pPr marL="171450" indent="-171450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Franklin Gothic Demi"/>
              </a:rPr>
              <a:t>Seek legislation to update policies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E731901-98C5-8AED-46EE-E4594DB1107C}"/>
              </a:ext>
            </a:extLst>
          </p:cNvPr>
          <p:cNvSpPr/>
          <p:nvPr/>
        </p:nvSpPr>
        <p:spPr>
          <a:xfrm>
            <a:off x="236764" y="1465943"/>
            <a:ext cx="2626177" cy="3296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67A2E0-7DD8-B3D7-563E-EB90590E40F0}"/>
              </a:ext>
            </a:extLst>
          </p:cNvPr>
          <p:cNvSpPr/>
          <p:nvPr/>
        </p:nvSpPr>
        <p:spPr>
          <a:xfrm>
            <a:off x="2944585" y="1516516"/>
            <a:ext cx="3473448" cy="327092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EF287A-4C7F-47FC-15A6-0CF5F76D6FF4}"/>
              </a:ext>
            </a:extLst>
          </p:cNvPr>
          <p:cNvSpPr/>
          <p:nvPr/>
        </p:nvSpPr>
        <p:spPr>
          <a:xfrm>
            <a:off x="6548209" y="1514702"/>
            <a:ext cx="2391908" cy="327251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F01245-00D4-127F-C19B-AF0335846FF7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u="sng" dirty="0"/>
              <a:t>Outside Scope of Study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Auxiliaries </a:t>
            </a:r>
            <a:r>
              <a:rPr lang="en-US" sz="2000" dirty="0">
                <a:solidFill>
                  <a:srgbClr val="000000"/>
                </a:solidFill>
                <a:effectLst/>
                <a:ea typeface="@MS Mincho" panose="02020609040205080304" pitchFamily="49" charset="-128"/>
                <a:cs typeface="@MS Mincho" panose="02020609040205080304" pitchFamily="49" charset="-128"/>
              </a:rPr>
              <a:t>(e.g., housing, bookstore operations, athletics)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Capital Budgets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Financial Aid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Endowments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4383D-5B06-63C2-E17B-158417C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F49632-8608-11A7-5D6D-0A80644667E8}"/>
              </a:ext>
            </a:extLst>
          </p:cNvPr>
          <p:cNvSpPr>
            <a:spLocks noGrp="1"/>
          </p:cNvSpPr>
          <p:nvPr>
            <p:ph idx="13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u="sng" dirty="0"/>
              <a:t>Inside Scope of Study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ea typeface="@MS Mincho" panose="02020609040205080304" pitchFamily="49" charset="-128"/>
                <a:cs typeface="@MS Mincho" panose="02020609040205080304" pitchFamily="49" charset="-128"/>
              </a:rPr>
              <a:t>Education and General (E&amp;G) operating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Public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Academic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Institutional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Operation &amp; Maintenance of Plant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86B0DE-4B34-876A-ACE2-3D6CE1E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6907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BA1E7-F431-A142-8548-A79ACC1B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45CF-99FB-EA53-B8BD-409D33E8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3" y="946827"/>
            <a:ext cx="7543800" cy="3548056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Bierstadt" panose="020B0004020202020204" pitchFamily="34" charset="0"/>
                <a:cs typeface="Bierstadt" panose="020B0004020202020204" pitchFamily="34" charset="0"/>
              </a:rPr>
              <a:t>SCHEV, in consultation with the Op-Six staff members issued a Request for Proposals (RFP) in May 2021 and subsequently awarded the contract to the National Center for Higher Education Management Systems (NCHEMS), a private, non-profit 501(c)(3) organization headquartered in Boulder, Colorado, with extensive experience in state postsecondary finance policy.</a:t>
            </a:r>
          </a:p>
          <a:p>
            <a:pPr marL="182880" indent="0">
              <a:buNone/>
            </a:pPr>
            <a:endParaRPr lang="en-US" sz="2000" dirty="0">
              <a:solidFill>
                <a:srgbClr val="000000"/>
              </a:solidFill>
              <a:effectLst/>
              <a:ea typeface="Bierstadt" panose="020B0004020202020204" pitchFamily="34" charset="0"/>
              <a:cs typeface="Bierstadt" panose="020B000402020202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SCHEV formed working groups to inform project. The Op-Six workgroup and selected institutional finance officers contributed the most feedback and guidance.</a:t>
            </a:r>
          </a:p>
          <a:p>
            <a:pPr marL="182880" indent="0">
              <a:buNone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Maintained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 webpage with relevant materials for public review.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0DD097-73A5-EE3F-4D0B-9EBE6206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173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9EF52-AB4F-39DA-15CF-6C6C51F62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5D10-7A8E-396D-BAF6-3F0FCBFF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/>
              <a:t>Four Deliverables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Review of funding policies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Efficiency &amp; effectiveness Review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Trends in costs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Recommendation for a new funding model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1CF6A-FF62-16C9-58A8-936520BC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69246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Conducted 50-state survey of how other states fund their systems.</a:t>
            </a:r>
          </a:p>
          <a:p>
            <a:r>
              <a:rPr lang="en-US" sz="2400" dirty="0"/>
              <a:t>Most states, including Virginia, use a “Base Plus” approach where new spending is added to previous year’s funding.</a:t>
            </a:r>
          </a:p>
          <a:p>
            <a:r>
              <a:rPr lang="en-US" sz="2400" dirty="0"/>
              <a:t>Formulas are a better basis for rational and strategic funding approaches. </a:t>
            </a:r>
          </a:p>
          <a:p>
            <a:r>
              <a:rPr lang="en-US" sz="2400" dirty="0"/>
              <a:t>Virginia’s current base funding formula no longer serves as a strategic and rational mechanism for resource allocation.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1: Review of Funding Policies</a:t>
            </a:r>
          </a:p>
        </p:txBody>
      </p:sp>
    </p:spTree>
    <p:extLst>
      <p:ext uri="{BB962C8B-B14F-4D97-AF65-F5344CB8AC3E}">
        <p14:creationId xmlns:p14="http://schemas.microsoft.com/office/powerpoint/2010/main" val="40536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11719-26D2-FE18-16BC-1E7B34A95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9F308-183B-F120-37F2-F92E39E1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58" y="256972"/>
            <a:ext cx="6673884" cy="44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0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Fielded survey to public institutions on efforts to improve efficiency and effectiveness and their impact. </a:t>
            </a:r>
          </a:p>
          <a:p>
            <a:r>
              <a:rPr lang="en-US" sz="2400" dirty="0"/>
              <a:t>Virginia institutions are active in seeking efficiencies.</a:t>
            </a:r>
          </a:p>
          <a:p>
            <a:pPr lvl="1"/>
            <a:r>
              <a:rPr lang="en-US" sz="1600" dirty="0"/>
              <a:t>Concentrated in internal strategies (org structure, program realignment, purchasing contracts, energy etc.)</a:t>
            </a:r>
          </a:p>
          <a:p>
            <a:pPr lvl="1"/>
            <a:r>
              <a:rPr lang="en-US" sz="1600" dirty="0"/>
              <a:t>Efforts between institutions are more rare.</a:t>
            </a:r>
          </a:p>
          <a:p>
            <a:r>
              <a:rPr lang="en-US" sz="2400" dirty="0"/>
              <a:t>Need to establish metrics and routinize them.</a:t>
            </a:r>
          </a:p>
          <a:p>
            <a:pPr lvl="1"/>
            <a:r>
              <a:rPr lang="en-US" sz="1600" dirty="0"/>
              <a:t>Revenue per degree</a:t>
            </a:r>
          </a:p>
          <a:p>
            <a:pPr lvl="1"/>
            <a:r>
              <a:rPr lang="en-US" sz="1600" dirty="0"/>
              <a:t>Degrees per FTE</a:t>
            </a:r>
          </a:p>
          <a:p>
            <a:pPr lvl="1"/>
            <a:r>
              <a:rPr lang="en-US" sz="1600" dirty="0"/>
              <a:t>Expenditures per FTE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2: Efficiency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70167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DFEE1-5F10-7B1A-1AD8-4ED962E40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66A210-30E8-9DDC-7F8E-815D7044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83" y="129702"/>
            <a:ext cx="7027233" cy="45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1857"/>
      </p:ext>
    </p:extLst>
  </p:cSld>
  <p:clrMapOvr>
    <a:masterClrMapping/>
  </p:clrMapOvr>
</p:sld>
</file>

<file path=ppt/theme/theme1.xml><?xml version="1.0" encoding="utf-8"?>
<a:theme xmlns:a="http://schemas.openxmlformats.org/drawingml/2006/main" name="169LongPPT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V169TemplatePLAIN.potx" id="{BD2B39EB-24C0-428A-A65B-F9BCCB2DCD4C}" vid="{E82B1582-020D-4661-BDC6-6554E532B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09F7EDE5E4E4496909727FB9807DC" ma:contentTypeVersion="5" ma:contentTypeDescription="Create a new document." ma:contentTypeScope="" ma:versionID="bc1d0b316263896990dd0f9ee6c8e2c0">
  <xsd:schema xmlns:xsd="http://www.w3.org/2001/XMLSchema" xmlns:xs="http://www.w3.org/2001/XMLSchema" xmlns:p="http://schemas.microsoft.com/office/2006/metadata/properties" xmlns:ns3="8ab054e6-1243-4e93-b2be-7e695cc4b193" xmlns:ns4="33230c2b-5496-4b0c-b081-75b4baa96b97" targetNamespace="http://schemas.microsoft.com/office/2006/metadata/properties" ma:root="true" ma:fieldsID="53a63a03e91106de1a0fe1a651a3eb29" ns3:_="" ns4:_="">
    <xsd:import namespace="8ab054e6-1243-4e93-b2be-7e695cc4b193"/>
    <xsd:import namespace="33230c2b-5496-4b0c-b081-75b4baa96b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054e6-1243-4e93-b2be-7e695cc4b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30c2b-5496-4b0c-b081-75b4baa96b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230c2b-5496-4b0c-b081-75b4baa96b97">
      <UserInfo>
        <DisplayName>Kang, Wendy (SCHEV)</DisplayName>
        <AccountId>12</AccountId>
        <AccountType/>
      </UserInfo>
      <UserInfo>
        <DisplayName>Zheng, Yan (SCHEV)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E12CF0-32E7-4721-9E79-F2999AC92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054e6-1243-4e93-b2be-7e695cc4b193"/>
    <ds:schemaRef ds:uri="33230c2b-5496-4b0c-b081-75b4baa96b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6D62C-5412-466A-BFDF-AF4F671D2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4B5B4-09B9-418F-9AA5-DFFE3763CE51}">
  <ds:schemaRefs>
    <ds:schemaRef ds:uri="http://schemas.openxmlformats.org/package/2006/metadata/core-properties"/>
    <ds:schemaRef ds:uri="http://purl.org/dc/terms/"/>
    <ds:schemaRef ds:uri="33230c2b-5496-4b0c-b081-75b4baa96b97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ab054e6-1243-4e93-b2be-7e695cc4b1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SCHEV169TemplatePLAIN</Template>
  <TotalTime>6774</TotalTime>
  <Words>759</Words>
  <Application>Microsoft Office PowerPoint</Application>
  <PresentationFormat>On-screen Show (16:9)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@MS Mincho</vt:lpstr>
      <vt:lpstr>Arial</vt:lpstr>
      <vt:lpstr>Bierstadt</vt:lpstr>
      <vt:lpstr>Calibri</vt:lpstr>
      <vt:lpstr>Courier New</vt:lpstr>
      <vt:lpstr>Franklin Gothic Book</vt:lpstr>
      <vt:lpstr>Franklin Gothic Demi</vt:lpstr>
      <vt:lpstr>Franklin Gothic Medium</vt:lpstr>
      <vt:lpstr>Franklin Gothic Medium Cond</vt:lpstr>
      <vt:lpstr>Palatino Linotype</vt:lpstr>
      <vt:lpstr>Wingdings</vt:lpstr>
      <vt:lpstr>169LongPPTTemplate</vt:lpstr>
      <vt:lpstr>Discussion of Cost and Funding Needs Study</vt:lpstr>
      <vt:lpstr>Background</vt:lpstr>
      <vt:lpstr>Background</vt:lpstr>
      <vt:lpstr>Background</vt:lpstr>
      <vt:lpstr>Background</vt:lpstr>
      <vt:lpstr>Deliverable 1: Review of Funding Policies</vt:lpstr>
      <vt:lpstr>PowerPoint Presentation</vt:lpstr>
      <vt:lpstr>Deliverable 2: Efficiency &amp; Effectiveness</vt:lpstr>
      <vt:lpstr>PowerPoint Presentation</vt:lpstr>
      <vt:lpstr>Deliverable 3: Trends in costs and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Deliverable 4: New funding model</vt:lpstr>
      <vt:lpstr>PowerPoint Presentation</vt:lpstr>
      <vt:lpstr>PowerPoint Presentation</vt:lpstr>
      <vt:lpstr>Recommendations (abridged)</vt:lpstr>
      <vt:lpstr>Cost &amp; Funding Need Study: Phases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SCHEV PPT Template  16:9 Version</dc:title>
  <dc:creator>Tom</dc:creator>
  <dc:description>16:9 rectangular template</dc:description>
  <cp:lastModifiedBy>Liverman, Elizabeth (SCHEV)</cp:lastModifiedBy>
  <cp:revision>37</cp:revision>
  <cp:lastPrinted>2016-12-06T20:27:31Z</cp:lastPrinted>
  <dcterms:created xsi:type="dcterms:W3CDTF">2022-06-16T18:28:44Z</dcterms:created>
  <dcterms:modified xsi:type="dcterms:W3CDTF">2022-09-19T11:48:34Z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0x0101001B209F7EDE5E4E4496909727FB9807DC</vt:lpwstr>
  </property>
</Properties>
</file>