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5" r:id="rId4"/>
  </p:sldMasterIdLst>
  <p:notesMasterIdLst>
    <p:notesMasterId r:id="rId31"/>
  </p:notesMasterIdLst>
  <p:handoutMasterIdLst>
    <p:handoutMasterId r:id="rId32"/>
  </p:handoutMasterIdLst>
  <p:sldIdLst>
    <p:sldId id="321" r:id="rId5"/>
    <p:sldId id="326" r:id="rId6"/>
    <p:sldId id="335" r:id="rId7"/>
    <p:sldId id="333" r:id="rId8"/>
    <p:sldId id="334" r:id="rId9"/>
    <p:sldId id="328" r:id="rId10"/>
    <p:sldId id="339" r:id="rId11"/>
    <p:sldId id="329" r:id="rId12"/>
    <p:sldId id="340" r:id="rId13"/>
    <p:sldId id="330" r:id="rId14"/>
    <p:sldId id="341" r:id="rId15"/>
    <p:sldId id="342" r:id="rId16"/>
    <p:sldId id="343" r:id="rId17"/>
    <p:sldId id="344" r:id="rId18"/>
    <p:sldId id="345" r:id="rId19"/>
    <p:sldId id="347" r:id="rId20"/>
    <p:sldId id="346" r:id="rId21"/>
    <p:sldId id="348" r:id="rId22"/>
    <p:sldId id="349" r:id="rId23"/>
    <p:sldId id="350" r:id="rId24"/>
    <p:sldId id="351" r:id="rId25"/>
    <p:sldId id="331" r:id="rId26"/>
    <p:sldId id="337" r:id="rId27"/>
    <p:sldId id="338" r:id="rId28"/>
    <p:sldId id="332" r:id="rId29"/>
    <p:sldId id="322" r:id="rId30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dy Kang" initials="W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0558A"/>
    <a:srgbClr val="E6A158"/>
    <a:srgbClr val="6F90B8"/>
    <a:srgbClr val="558476"/>
    <a:srgbClr val="293E6B"/>
    <a:srgbClr val="C9282D"/>
    <a:srgbClr val="9BB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87" autoAdjust="0"/>
  </p:normalViewPr>
  <p:slideViewPr>
    <p:cSldViewPr snapToGrid="0">
      <p:cViewPr varScale="1">
        <p:scale>
          <a:sx n="77" d="100"/>
          <a:sy n="77" d="100"/>
        </p:scale>
        <p:origin x="440" y="52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000" y="-102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380337-D940-4BE4-A28A-83FC5E33456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0B90F69-A0CA-4D9B-B7C1-035DA0815343}">
      <dgm:prSet phldrT="[Text]" custT="1"/>
      <dgm:spPr/>
      <dgm:t>
        <a:bodyPr/>
        <a:lstStyle/>
        <a:p>
          <a:pPr algn="l"/>
          <a:r>
            <a:rPr lang="en-US" sz="1000" b="1" dirty="0">
              <a:solidFill>
                <a:schemeClr val="accent5"/>
              </a:solidFill>
              <a:latin typeface="+mn-lt"/>
            </a:rPr>
            <a:t>July 1: Report published</a:t>
          </a:r>
        </a:p>
      </dgm:t>
    </dgm:pt>
    <dgm:pt modelId="{C7301159-16F6-49C2-8835-9984939721C2}" type="parTrans" cxnId="{F1BD3FA3-881C-42E4-8CD9-CD8A953ADEFF}">
      <dgm:prSet/>
      <dgm:spPr/>
      <dgm:t>
        <a:bodyPr/>
        <a:lstStyle/>
        <a:p>
          <a:endParaRPr lang="en-US"/>
        </a:p>
      </dgm:t>
    </dgm:pt>
    <dgm:pt modelId="{DAB996EC-895A-42F9-B775-3FBC8A6DC1C2}" type="sibTrans" cxnId="{F1BD3FA3-881C-42E4-8CD9-CD8A953ADEFF}">
      <dgm:prSet/>
      <dgm:spPr/>
      <dgm:t>
        <a:bodyPr/>
        <a:lstStyle/>
        <a:p>
          <a:endParaRPr lang="en-US"/>
        </a:p>
      </dgm:t>
    </dgm:pt>
    <dgm:pt modelId="{16536A58-5DEC-4187-A17E-460104CB8F2F}">
      <dgm:prSet phldrT="[Text]" custT="1"/>
      <dgm:spPr/>
      <dgm:t>
        <a:bodyPr/>
        <a:lstStyle/>
        <a:p>
          <a:pPr algn="l"/>
          <a:r>
            <a:rPr lang="en-US" sz="1000" b="1" dirty="0">
              <a:solidFill>
                <a:schemeClr val="accent5"/>
              </a:solidFill>
              <a:latin typeface="+mn-lt"/>
            </a:rPr>
            <a:t>July: SCHEV develops implementation plan</a:t>
          </a:r>
        </a:p>
      </dgm:t>
    </dgm:pt>
    <dgm:pt modelId="{9BB02A34-B01F-4C57-8F5A-79D42DDFE242}" type="parTrans" cxnId="{16B4BB03-8859-40C7-BDD7-F0E780707FA9}">
      <dgm:prSet/>
      <dgm:spPr/>
      <dgm:t>
        <a:bodyPr/>
        <a:lstStyle/>
        <a:p>
          <a:endParaRPr lang="en-US"/>
        </a:p>
      </dgm:t>
    </dgm:pt>
    <dgm:pt modelId="{81628331-A20B-4EBF-98F5-6F73064D6CEC}" type="sibTrans" cxnId="{16B4BB03-8859-40C7-BDD7-F0E780707FA9}">
      <dgm:prSet/>
      <dgm:spPr/>
      <dgm:t>
        <a:bodyPr/>
        <a:lstStyle/>
        <a:p>
          <a:endParaRPr lang="en-US"/>
        </a:p>
      </dgm:t>
    </dgm:pt>
    <dgm:pt modelId="{2456E953-7B56-4DAC-8A69-86E7A234D0CB}">
      <dgm:prSet phldrT="[Text]" custT="1"/>
      <dgm:spPr/>
      <dgm:t>
        <a:bodyPr/>
        <a:lstStyle/>
        <a:p>
          <a:pPr algn="l"/>
          <a:r>
            <a:rPr lang="en-US" sz="1000" b="1" dirty="0" err="1" smtClean="0">
              <a:solidFill>
                <a:schemeClr val="accent5"/>
              </a:solidFill>
              <a:latin typeface="+mn-lt"/>
            </a:rPr>
            <a:t>Septembe</a:t>
          </a:r>
          <a:r>
            <a:rPr lang="en-US" sz="1000" b="1" dirty="0" smtClean="0">
              <a:solidFill>
                <a:schemeClr val="accent5"/>
              </a:solidFill>
              <a:latin typeface="+mn-lt"/>
            </a:rPr>
            <a:t>: </a:t>
          </a:r>
          <a:r>
            <a:rPr lang="en-US" sz="1000" b="1" dirty="0">
              <a:solidFill>
                <a:schemeClr val="accent5"/>
              </a:solidFill>
              <a:latin typeface="+mn-lt"/>
            </a:rPr>
            <a:t>SCHEV recreates NCHEMS’ model w/ updated data.</a:t>
          </a:r>
        </a:p>
      </dgm:t>
    </dgm:pt>
    <dgm:pt modelId="{816F8F6E-858A-4BA4-93EB-3EF4794BBB31}" type="parTrans" cxnId="{7F82FA24-35C3-4D9C-A9EE-E441E002A366}">
      <dgm:prSet/>
      <dgm:spPr/>
      <dgm:t>
        <a:bodyPr/>
        <a:lstStyle/>
        <a:p>
          <a:endParaRPr lang="en-US"/>
        </a:p>
      </dgm:t>
    </dgm:pt>
    <dgm:pt modelId="{B232284C-385A-472B-B98C-9540B0DD6F4E}" type="sibTrans" cxnId="{7F82FA24-35C3-4D9C-A9EE-E441E002A366}">
      <dgm:prSet/>
      <dgm:spPr/>
      <dgm:t>
        <a:bodyPr/>
        <a:lstStyle/>
        <a:p>
          <a:endParaRPr lang="en-US"/>
        </a:p>
      </dgm:t>
    </dgm:pt>
    <dgm:pt modelId="{DF115C07-01F2-4E9C-B1FC-BA285C91E6EF}">
      <dgm:prSet phldrT="[Text]" custT="1"/>
      <dgm:spPr/>
      <dgm:t>
        <a:bodyPr/>
        <a:lstStyle/>
        <a:p>
          <a:pPr algn="l"/>
          <a:r>
            <a:rPr lang="en-US" sz="1000" b="1" dirty="0">
              <a:solidFill>
                <a:schemeClr val="accent5"/>
              </a:solidFill>
              <a:latin typeface="+mn-lt"/>
            </a:rPr>
            <a:t>July: SCHEV </a:t>
          </a:r>
          <a:r>
            <a:rPr lang="en-US" sz="1000" b="1" dirty="0" smtClean="0">
              <a:solidFill>
                <a:schemeClr val="accent5"/>
              </a:solidFill>
              <a:latin typeface="+mn-lt"/>
            </a:rPr>
            <a:t>distributes’ peer </a:t>
          </a:r>
          <a:r>
            <a:rPr lang="en-US" sz="1000" b="1" dirty="0">
              <a:solidFill>
                <a:schemeClr val="accent5"/>
              </a:solidFill>
              <a:latin typeface="+mn-lt"/>
            </a:rPr>
            <a:t>analysis packet.</a:t>
          </a:r>
        </a:p>
      </dgm:t>
    </dgm:pt>
    <dgm:pt modelId="{E53CAC80-3227-42D8-9532-1A88731F7562}" type="parTrans" cxnId="{F8C7B28C-2665-41E1-8187-30AE6199DAC8}">
      <dgm:prSet/>
      <dgm:spPr/>
      <dgm:t>
        <a:bodyPr/>
        <a:lstStyle/>
        <a:p>
          <a:endParaRPr lang="en-US"/>
        </a:p>
      </dgm:t>
    </dgm:pt>
    <dgm:pt modelId="{A5AF9378-DFCC-455C-896C-9FCEC35AAB19}" type="sibTrans" cxnId="{F8C7B28C-2665-41E1-8187-30AE6199DAC8}">
      <dgm:prSet/>
      <dgm:spPr/>
      <dgm:t>
        <a:bodyPr/>
        <a:lstStyle/>
        <a:p>
          <a:endParaRPr lang="en-US"/>
        </a:p>
      </dgm:t>
    </dgm:pt>
    <dgm:pt modelId="{846102E5-F1E4-4912-ADB0-4682E0A973E8}">
      <dgm:prSet custT="1"/>
      <dgm:spPr/>
      <dgm:t>
        <a:bodyPr/>
        <a:lstStyle/>
        <a:p>
          <a:pPr algn="l"/>
          <a:r>
            <a:rPr lang="en-US" sz="1000" b="1" dirty="0">
              <a:solidFill>
                <a:schemeClr val="accent5"/>
              </a:solidFill>
              <a:latin typeface="+mn-lt"/>
            </a:rPr>
            <a:t>August: Recurring meetings with Op-Six </a:t>
          </a:r>
          <a:r>
            <a:rPr lang="en-US" sz="1000" b="1" dirty="0" smtClean="0">
              <a:solidFill>
                <a:schemeClr val="accent5"/>
              </a:solidFill>
              <a:latin typeface="+mn-lt"/>
            </a:rPr>
            <a:t>workgroup.</a:t>
          </a:r>
          <a:endParaRPr lang="en-US" sz="1000" b="1" dirty="0">
            <a:solidFill>
              <a:schemeClr val="accent5"/>
            </a:solidFill>
            <a:latin typeface="+mn-lt"/>
          </a:endParaRPr>
        </a:p>
      </dgm:t>
    </dgm:pt>
    <dgm:pt modelId="{D0105F32-D454-4B00-876B-E2A452564DB9}" type="parTrans" cxnId="{0234259E-F8B2-4C50-90B9-C6EB48545E17}">
      <dgm:prSet/>
      <dgm:spPr/>
      <dgm:t>
        <a:bodyPr/>
        <a:lstStyle/>
        <a:p>
          <a:endParaRPr lang="en-US"/>
        </a:p>
      </dgm:t>
    </dgm:pt>
    <dgm:pt modelId="{B5762BC3-4B5F-4F01-94A9-E08A5FCDE477}" type="sibTrans" cxnId="{0234259E-F8B2-4C50-90B9-C6EB48545E17}">
      <dgm:prSet/>
      <dgm:spPr/>
      <dgm:t>
        <a:bodyPr/>
        <a:lstStyle/>
        <a:p>
          <a:endParaRPr lang="en-US"/>
        </a:p>
      </dgm:t>
    </dgm:pt>
    <dgm:pt modelId="{D4B3AC6C-9CBE-481D-905B-A5169E0537EB}">
      <dgm:prSet phldrT="[Text]" custT="1"/>
      <dgm:spPr/>
      <dgm:t>
        <a:bodyPr/>
        <a:lstStyle/>
        <a:p>
          <a:pPr algn="l"/>
          <a:r>
            <a:rPr lang="en-US" sz="1000" b="1" dirty="0">
              <a:solidFill>
                <a:schemeClr val="accent5"/>
              </a:solidFill>
              <a:latin typeface="+mn-lt"/>
            </a:rPr>
            <a:t>August: Reach working compromise w/ Op-Six workgroup on model parameters.</a:t>
          </a:r>
        </a:p>
      </dgm:t>
    </dgm:pt>
    <dgm:pt modelId="{67D452CE-0DAC-40A2-9240-93FE95668473}" type="parTrans" cxnId="{C176AE75-0924-467E-859D-5A2B9D63CAF1}">
      <dgm:prSet/>
      <dgm:spPr/>
      <dgm:t>
        <a:bodyPr/>
        <a:lstStyle/>
        <a:p>
          <a:endParaRPr lang="en-US"/>
        </a:p>
      </dgm:t>
    </dgm:pt>
    <dgm:pt modelId="{7C736C51-A78A-4ABF-B529-3A57FCCBC802}" type="sibTrans" cxnId="{C176AE75-0924-467E-859D-5A2B9D63CAF1}">
      <dgm:prSet/>
      <dgm:spPr/>
      <dgm:t>
        <a:bodyPr/>
        <a:lstStyle/>
        <a:p>
          <a:endParaRPr lang="en-US"/>
        </a:p>
      </dgm:t>
    </dgm:pt>
    <dgm:pt modelId="{6246A77C-795C-40BA-9F76-1E7E135CCD26}">
      <dgm:prSet phldrT="[Text]" custT="1"/>
      <dgm:spPr/>
      <dgm:t>
        <a:bodyPr/>
        <a:lstStyle/>
        <a:p>
          <a:pPr algn="l"/>
          <a:r>
            <a:rPr lang="en-US" sz="1000" b="1" dirty="0">
              <a:solidFill>
                <a:schemeClr val="accent5"/>
              </a:solidFill>
              <a:latin typeface="+mn-lt"/>
            </a:rPr>
            <a:t>August : 1-on-1 meetings with institutions to discuss selection and use of peers. </a:t>
          </a:r>
        </a:p>
      </dgm:t>
    </dgm:pt>
    <dgm:pt modelId="{547BE1CD-11A8-401E-BB67-2F9C69C049C8}" type="parTrans" cxnId="{B761807C-F39A-470A-9180-AADA1984A749}">
      <dgm:prSet/>
      <dgm:spPr/>
      <dgm:t>
        <a:bodyPr/>
        <a:lstStyle/>
        <a:p>
          <a:endParaRPr lang="en-US"/>
        </a:p>
      </dgm:t>
    </dgm:pt>
    <dgm:pt modelId="{AC35F02B-A5D4-4862-A8B6-73E5CC2E0EA0}" type="sibTrans" cxnId="{B761807C-F39A-470A-9180-AADA1984A749}">
      <dgm:prSet/>
      <dgm:spPr/>
      <dgm:t>
        <a:bodyPr/>
        <a:lstStyle/>
        <a:p>
          <a:endParaRPr lang="en-US"/>
        </a:p>
      </dgm:t>
    </dgm:pt>
    <dgm:pt modelId="{BFE82C44-F025-4E93-8968-0CF69081B602}">
      <dgm:prSet phldrT="[Text]" custT="1"/>
      <dgm:spPr/>
      <dgm:t>
        <a:bodyPr/>
        <a:lstStyle/>
        <a:p>
          <a:pPr algn="l"/>
          <a:r>
            <a:rPr lang="en-US" sz="1000" b="1" dirty="0" smtClean="0">
              <a:solidFill>
                <a:schemeClr val="accent5"/>
              </a:solidFill>
              <a:latin typeface="+mn-lt"/>
            </a:rPr>
            <a:t>September: Revisions </a:t>
          </a:r>
          <a:r>
            <a:rPr lang="en-US" sz="1000" b="1" dirty="0">
              <a:solidFill>
                <a:schemeClr val="accent5"/>
              </a:solidFill>
              <a:latin typeface="+mn-lt"/>
            </a:rPr>
            <a:t>and additions to peer groups.</a:t>
          </a:r>
        </a:p>
      </dgm:t>
    </dgm:pt>
    <dgm:pt modelId="{CA456986-8689-4EA8-B198-66BD31D70FAF}" type="parTrans" cxnId="{957C4C23-3E13-4582-BAFE-F45C6327235D}">
      <dgm:prSet/>
      <dgm:spPr/>
      <dgm:t>
        <a:bodyPr/>
        <a:lstStyle/>
        <a:p>
          <a:endParaRPr lang="en-US"/>
        </a:p>
      </dgm:t>
    </dgm:pt>
    <dgm:pt modelId="{1D3E6293-509E-4620-84FF-9FA98CEF1CEC}" type="sibTrans" cxnId="{957C4C23-3E13-4582-BAFE-F45C6327235D}">
      <dgm:prSet/>
      <dgm:spPr/>
      <dgm:t>
        <a:bodyPr/>
        <a:lstStyle/>
        <a:p>
          <a:endParaRPr lang="en-US"/>
        </a:p>
      </dgm:t>
    </dgm:pt>
    <dgm:pt modelId="{654F9CFD-4A07-4A09-B553-B25605B2799C}">
      <dgm:prSet phldrT="[Text]" custT="1"/>
      <dgm:spPr/>
      <dgm:t>
        <a:bodyPr/>
        <a:lstStyle/>
        <a:p>
          <a:pPr algn="l"/>
          <a:r>
            <a:rPr lang="en-US" sz="1000" b="1" dirty="0">
              <a:solidFill>
                <a:schemeClr val="accent5"/>
              </a:solidFill>
              <a:latin typeface="+mn-lt"/>
            </a:rPr>
            <a:t>Spring 2023: Institutional technical workgroups review model.</a:t>
          </a:r>
        </a:p>
      </dgm:t>
    </dgm:pt>
    <dgm:pt modelId="{A0BFECEE-0670-4FB4-B0E9-D7945ACF21C5}" type="parTrans" cxnId="{E5D3F1DC-1E92-4AF7-A14A-E6B3CB36BD00}">
      <dgm:prSet/>
      <dgm:spPr/>
      <dgm:t>
        <a:bodyPr/>
        <a:lstStyle/>
        <a:p>
          <a:endParaRPr lang="en-US"/>
        </a:p>
      </dgm:t>
    </dgm:pt>
    <dgm:pt modelId="{0872B218-91DC-49E7-A7CC-F7AE12377315}" type="sibTrans" cxnId="{E5D3F1DC-1E92-4AF7-A14A-E6B3CB36BD00}">
      <dgm:prSet/>
      <dgm:spPr/>
      <dgm:t>
        <a:bodyPr/>
        <a:lstStyle/>
        <a:p>
          <a:endParaRPr lang="en-US"/>
        </a:p>
      </dgm:t>
    </dgm:pt>
    <dgm:pt modelId="{613F4D88-530A-48E1-9E74-4BA872FAB93E}">
      <dgm:prSet phldrT="[Text]" custT="1"/>
      <dgm:spPr/>
      <dgm:t>
        <a:bodyPr/>
        <a:lstStyle/>
        <a:p>
          <a:pPr algn="l"/>
          <a:r>
            <a:rPr lang="en-US" sz="1000" b="1" dirty="0" smtClean="0">
              <a:solidFill>
                <a:schemeClr val="accent5"/>
              </a:solidFill>
              <a:latin typeface="+mn-lt"/>
            </a:rPr>
            <a:t>July </a:t>
          </a:r>
          <a:r>
            <a:rPr lang="en-US" sz="1000" b="1" dirty="0">
              <a:solidFill>
                <a:schemeClr val="accent5"/>
              </a:solidFill>
              <a:latin typeface="+mn-lt"/>
            </a:rPr>
            <a:t>2023: Finalize model parameters for use in 2025-26 budget cycle.</a:t>
          </a:r>
        </a:p>
      </dgm:t>
    </dgm:pt>
    <dgm:pt modelId="{33280565-A680-4F15-9A37-1E26BD432B81}" type="parTrans" cxnId="{B6C5E69D-5675-431E-9EAE-87F699C3C305}">
      <dgm:prSet/>
      <dgm:spPr/>
      <dgm:t>
        <a:bodyPr/>
        <a:lstStyle/>
        <a:p>
          <a:endParaRPr lang="en-US"/>
        </a:p>
      </dgm:t>
    </dgm:pt>
    <dgm:pt modelId="{F9E62F3D-FA34-4BF5-AA7A-07C74E4EB19A}" type="sibTrans" cxnId="{B6C5E69D-5675-431E-9EAE-87F699C3C305}">
      <dgm:prSet/>
      <dgm:spPr/>
      <dgm:t>
        <a:bodyPr/>
        <a:lstStyle/>
        <a:p>
          <a:endParaRPr lang="en-US"/>
        </a:p>
      </dgm:t>
    </dgm:pt>
    <dgm:pt modelId="{C2A611C1-E5E0-45C4-BC84-C0DB53E24E1E}" type="pres">
      <dgm:prSet presAssocID="{65380337-D940-4BE4-A28A-83FC5E334561}" presName="Name0" presStyleCnt="0">
        <dgm:presLayoutVars>
          <dgm:dir/>
          <dgm:resizeHandles val="exact"/>
        </dgm:presLayoutVars>
      </dgm:prSet>
      <dgm:spPr/>
    </dgm:pt>
    <dgm:pt modelId="{0662BF74-2D37-42FF-8822-F0D1B86E189F}" type="pres">
      <dgm:prSet presAssocID="{65380337-D940-4BE4-A28A-83FC5E334561}" presName="arrow" presStyleLbl="bgShp" presStyleIdx="0" presStyleCnt="1"/>
      <dgm:spPr/>
    </dgm:pt>
    <dgm:pt modelId="{A9F7C761-7071-41E4-92B1-9408CD86B1C0}" type="pres">
      <dgm:prSet presAssocID="{65380337-D940-4BE4-A28A-83FC5E334561}" presName="points" presStyleCnt="0"/>
      <dgm:spPr/>
    </dgm:pt>
    <dgm:pt modelId="{6F07441F-5403-44D6-9DEB-2BF432B8C406}" type="pres">
      <dgm:prSet presAssocID="{B0B90F69-A0CA-4D9B-B7C1-035DA0815343}" presName="compositeA" presStyleCnt="0"/>
      <dgm:spPr/>
    </dgm:pt>
    <dgm:pt modelId="{0AE808FB-9236-42F2-AF23-894D7835D2C9}" type="pres">
      <dgm:prSet presAssocID="{B0B90F69-A0CA-4D9B-B7C1-035DA0815343}" presName="textA" presStyleLbl="revTx" presStyleIdx="0" presStyleCnt="10" custScaleX="123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FEDAF-3AF1-41D4-A692-F0D4DC0E0831}" type="pres">
      <dgm:prSet presAssocID="{B0B90F69-A0CA-4D9B-B7C1-035DA0815343}" presName="circleA" presStyleLbl="node1" presStyleIdx="0" presStyleCnt="10"/>
      <dgm:spPr/>
    </dgm:pt>
    <dgm:pt modelId="{354062EE-521D-4AD4-8ABD-F8F6EBFDE942}" type="pres">
      <dgm:prSet presAssocID="{B0B90F69-A0CA-4D9B-B7C1-035DA0815343}" presName="spaceA" presStyleCnt="0"/>
      <dgm:spPr/>
    </dgm:pt>
    <dgm:pt modelId="{B9FB5352-DC7F-45BA-91B7-F01195311EF8}" type="pres">
      <dgm:prSet presAssocID="{DAB996EC-895A-42F9-B775-3FBC8A6DC1C2}" presName="space" presStyleCnt="0"/>
      <dgm:spPr/>
    </dgm:pt>
    <dgm:pt modelId="{130FEB25-A9B6-4B7B-8871-1D8B92473C06}" type="pres">
      <dgm:prSet presAssocID="{16536A58-5DEC-4187-A17E-460104CB8F2F}" presName="compositeB" presStyleCnt="0"/>
      <dgm:spPr/>
    </dgm:pt>
    <dgm:pt modelId="{D910336A-A4C4-419E-A49F-A6ADA2A50536}" type="pres">
      <dgm:prSet presAssocID="{16536A58-5DEC-4187-A17E-460104CB8F2F}" presName="textB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C5494-17C3-411D-860D-E423CC3B1C6D}" type="pres">
      <dgm:prSet presAssocID="{16536A58-5DEC-4187-A17E-460104CB8F2F}" presName="circleB" presStyleLbl="node1" presStyleIdx="1" presStyleCnt="10"/>
      <dgm:spPr/>
    </dgm:pt>
    <dgm:pt modelId="{313649D0-6EEF-47C6-A8A0-85574DD07BD9}" type="pres">
      <dgm:prSet presAssocID="{16536A58-5DEC-4187-A17E-460104CB8F2F}" presName="spaceB" presStyleCnt="0"/>
      <dgm:spPr/>
    </dgm:pt>
    <dgm:pt modelId="{90E4AC43-7E9A-42C7-AD4C-BD493BBEFDEB}" type="pres">
      <dgm:prSet presAssocID="{81628331-A20B-4EBF-98F5-6F73064D6CEC}" presName="space" presStyleCnt="0"/>
      <dgm:spPr/>
    </dgm:pt>
    <dgm:pt modelId="{90BDB61E-163D-4E74-B514-4B3CBB303AFF}" type="pres">
      <dgm:prSet presAssocID="{DF115C07-01F2-4E9C-B1FC-BA285C91E6EF}" presName="compositeA" presStyleCnt="0"/>
      <dgm:spPr/>
    </dgm:pt>
    <dgm:pt modelId="{879A9504-0C28-4F18-B05F-59537514740F}" type="pres">
      <dgm:prSet presAssocID="{DF115C07-01F2-4E9C-B1FC-BA285C91E6EF}" presName="textA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14B3D-6CBE-4E08-9287-32C992190D14}" type="pres">
      <dgm:prSet presAssocID="{DF115C07-01F2-4E9C-B1FC-BA285C91E6EF}" presName="circleA" presStyleLbl="node1" presStyleIdx="2" presStyleCnt="10"/>
      <dgm:spPr/>
    </dgm:pt>
    <dgm:pt modelId="{A7910AA4-F552-4839-9FD5-0E5A21F52514}" type="pres">
      <dgm:prSet presAssocID="{DF115C07-01F2-4E9C-B1FC-BA285C91E6EF}" presName="spaceA" presStyleCnt="0"/>
      <dgm:spPr/>
    </dgm:pt>
    <dgm:pt modelId="{98B3A621-6D98-4B08-80BF-E1E7DE434814}" type="pres">
      <dgm:prSet presAssocID="{A5AF9378-DFCC-455C-896C-9FCEC35AAB19}" presName="space" presStyleCnt="0"/>
      <dgm:spPr/>
    </dgm:pt>
    <dgm:pt modelId="{AAE7C045-3799-4A98-AAD0-7718D81B21FF}" type="pres">
      <dgm:prSet presAssocID="{846102E5-F1E4-4912-ADB0-4682E0A973E8}" presName="compositeB" presStyleCnt="0"/>
      <dgm:spPr/>
    </dgm:pt>
    <dgm:pt modelId="{A8FDF1B9-1FE0-46DB-ACCC-CDC096162562}" type="pres">
      <dgm:prSet presAssocID="{846102E5-F1E4-4912-ADB0-4682E0A973E8}" presName="textB" presStyleLbl="revTx" presStyleIdx="3" presStyleCnt="10" custScaleX="119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D6FEE-5FE6-40A3-BC62-2FD2222AF06D}" type="pres">
      <dgm:prSet presAssocID="{846102E5-F1E4-4912-ADB0-4682E0A973E8}" presName="circleB" presStyleLbl="node1" presStyleIdx="3" presStyleCnt="10"/>
      <dgm:spPr/>
    </dgm:pt>
    <dgm:pt modelId="{C0EB6C4C-FEA0-47EC-8539-B4EE75779E67}" type="pres">
      <dgm:prSet presAssocID="{846102E5-F1E4-4912-ADB0-4682E0A973E8}" presName="spaceB" presStyleCnt="0"/>
      <dgm:spPr/>
    </dgm:pt>
    <dgm:pt modelId="{F6853A66-40A1-4E53-8322-F518E3609470}" type="pres">
      <dgm:prSet presAssocID="{B5762BC3-4B5F-4F01-94A9-E08A5FCDE477}" presName="space" presStyleCnt="0"/>
      <dgm:spPr/>
    </dgm:pt>
    <dgm:pt modelId="{CD0885C9-810C-4576-A515-927A1508D873}" type="pres">
      <dgm:prSet presAssocID="{D4B3AC6C-9CBE-481D-905B-A5169E0537EB}" presName="compositeA" presStyleCnt="0"/>
      <dgm:spPr/>
    </dgm:pt>
    <dgm:pt modelId="{BE383C82-BCE6-4F04-8BAF-341340C3CBB3}" type="pres">
      <dgm:prSet presAssocID="{D4B3AC6C-9CBE-481D-905B-A5169E0537EB}" presName="textA" presStyleLbl="revTx" presStyleIdx="4" presStyleCnt="10" custScaleX="128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7DB31-1C42-4D4F-8569-F817516CE45D}" type="pres">
      <dgm:prSet presAssocID="{D4B3AC6C-9CBE-481D-905B-A5169E0537EB}" presName="circleA" presStyleLbl="node1" presStyleIdx="4" presStyleCnt="10"/>
      <dgm:spPr/>
    </dgm:pt>
    <dgm:pt modelId="{055C6673-D12C-4E7A-A5FF-B79B4B368FA5}" type="pres">
      <dgm:prSet presAssocID="{D4B3AC6C-9CBE-481D-905B-A5169E0537EB}" presName="spaceA" presStyleCnt="0"/>
      <dgm:spPr/>
    </dgm:pt>
    <dgm:pt modelId="{929F607D-BBDF-4EEB-872E-DDD651AFFF89}" type="pres">
      <dgm:prSet presAssocID="{7C736C51-A78A-4ABF-B529-3A57FCCBC802}" presName="space" presStyleCnt="0"/>
      <dgm:spPr/>
    </dgm:pt>
    <dgm:pt modelId="{B751D03E-CFDD-4871-B0AE-70AC58AB7470}" type="pres">
      <dgm:prSet presAssocID="{6246A77C-795C-40BA-9F76-1E7E135CCD26}" presName="compositeB" presStyleCnt="0"/>
      <dgm:spPr/>
    </dgm:pt>
    <dgm:pt modelId="{2C0ED657-8DFC-440B-BD64-A829D9DD0BA6}" type="pres">
      <dgm:prSet presAssocID="{6246A77C-795C-40BA-9F76-1E7E135CCD26}" presName="textB" presStyleLbl="revTx" presStyleIdx="5" presStyleCnt="10" custScaleX="151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9965D-140B-463A-ADF9-F902BB66CE54}" type="pres">
      <dgm:prSet presAssocID="{6246A77C-795C-40BA-9F76-1E7E135CCD26}" presName="circleB" presStyleLbl="node1" presStyleIdx="5" presStyleCnt="10"/>
      <dgm:spPr/>
    </dgm:pt>
    <dgm:pt modelId="{89EF2466-A7A3-400A-BE77-F63261190BB8}" type="pres">
      <dgm:prSet presAssocID="{6246A77C-795C-40BA-9F76-1E7E135CCD26}" presName="spaceB" presStyleCnt="0"/>
      <dgm:spPr/>
    </dgm:pt>
    <dgm:pt modelId="{2087EA37-0A49-49D9-8F4A-A7696EE09454}" type="pres">
      <dgm:prSet presAssocID="{AC35F02B-A5D4-4862-A8B6-73E5CC2E0EA0}" presName="space" presStyleCnt="0"/>
      <dgm:spPr/>
    </dgm:pt>
    <dgm:pt modelId="{DCA8384E-9E61-429B-B425-A4A15D8C47A4}" type="pres">
      <dgm:prSet presAssocID="{2456E953-7B56-4DAC-8A69-86E7A234D0CB}" presName="compositeA" presStyleCnt="0"/>
      <dgm:spPr/>
    </dgm:pt>
    <dgm:pt modelId="{2AF6E87F-8D19-4A14-8DF8-535151919DAA}" type="pres">
      <dgm:prSet presAssocID="{2456E953-7B56-4DAC-8A69-86E7A234D0CB}" presName="textA" presStyleLbl="revTx" presStyleIdx="6" presStyleCnt="10" custScaleX="124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CCB51-2A35-4186-896F-5C660258438C}" type="pres">
      <dgm:prSet presAssocID="{2456E953-7B56-4DAC-8A69-86E7A234D0CB}" presName="circleA" presStyleLbl="node1" presStyleIdx="6" presStyleCnt="10"/>
      <dgm:spPr/>
    </dgm:pt>
    <dgm:pt modelId="{9020F9E7-0CE2-4F7F-AEA9-130FA6CF8616}" type="pres">
      <dgm:prSet presAssocID="{2456E953-7B56-4DAC-8A69-86E7A234D0CB}" presName="spaceA" presStyleCnt="0"/>
      <dgm:spPr/>
    </dgm:pt>
    <dgm:pt modelId="{6F71B423-5E03-4D63-A388-6D4F5FF0868B}" type="pres">
      <dgm:prSet presAssocID="{B232284C-385A-472B-B98C-9540B0DD6F4E}" presName="space" presStyleCnt="0"/>
      <dgm:spPr/>
    </dgm:pt>
    <dgm:pt modelId="{9501DB86-D116-4246-8A00-82DF8B354405}" type="pres">
      <dgm:prSet presAssocID="{BFE82C44-F025-4E93-8968-0CF69081B602}" presName="compositeB" presStyleCnt="0"/>
      <dgm:spPr/>
    </dgm:pt>
    <dgm:pt modelId="{6A3032A9-870A-4CB1-9640-6B674074ADA6}" type="pres">
      <dgm:prSet presAssocID="{BFE82C44-F025-4E93-8968-0CF69081B602}" presName="textB" presStyleLbl="revTx" presStyleIdx="7" presStyleCnt="10" custScaleX="132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3DE63-F51E-46F0-9EDA-D71893019C91}" type="pres">
      <dgm:prSet presAssocID="{BFE82C44-F025-4E93-8968-0CF69081B602}" presName="circleB" presStyleLbl="node1" presStyleIdx="7" presStyleCnt="10"/>
      <dgm:spPr/>
    </dgm:pt>
    <dgm:pt modelId="{D0E36B3D-D3A7-476C-A8A8-384637238FCA}" type="pres">
      <dgm:prSet presAssocID="{BFE82C44-F025-4E93-8968-0CF69081B602}" presName="spaceB" presStyleCnt="0"/>
      <dgm:spPr/>
    </dgm:pt>
    <dgm:pt modelId="{A5F48323-0B2A-475C-A682-6D5EE33D3625}" type="pres">
      <dgm:prSet presAssocID="{1D3E6293-509E-4620-84FF-9FA98CEF1CEC}" presName="space" presStyleCnt="0"/>
      <dgm:spPr/>
    </dgm:pt>
    <dgm:pt modelId="{0960058B-C78A-458B-B61E-C7F2A3104355}" type="pres">
      <dgm:prSet presAssocID="{654F9CFD-4A07-4A09-B553-B25605B2799C}" presName="compositeA" presStyleCnt="0"/>
      <dgm:spPr/>
    </dgm:pt>
    <dgm:pt modelId="{97A91B6E-5E7C-4A76-AB1D-FCD1B7DC5F9D}" type="pres">
      <dgm:prSet presAssocID="{654F9CFD-4A07-4A09-B553-B25605B2799C}" presName="textA" presStyleLbl="revTx" presStyleIdx="8" presStyleCnt="10" custScaleX="134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1EFB1-CACF-400C-88F6-73FA3903DBD2}" type="pres">
      <dgm:prSet presAssocID="{654F9CFD-4A07-4A09-B553-B25605B2799C}" presName="circleA" presStyleLbl="node1" presStyleIdx="8" presStyleCnt="10"/>
      <dgm:spPr/>
    </dgm:pt>
    <dgm:pt modelId="{B8D73193-38E8-4395-8BEB-6DCA56DC703D}" type="pres">
      <dgm:prSet presAssocID="{654F9CFD-4A07-4A09-B553-B25605B2799C}" presName="spaceA" presStyleCnt="0"/>
      <dgm:spPr/>
    </dgm:pt>
    <dgm:pt modelId="{DE96791E-9616-4B5D-B00E-0F955F95CC0F}" type="pres">
      <dgm:prSet presAssocID="{0872B218-91DC-49E7-A7CC-F7AE12377315}" presName="space" presStyleCnt="0"/>
      <dgm:spPr/>
    </dgm:pt>
    <dgm:pt modelId="{6DBC0054-A746-400D-B6CB-34971CC61F2A}" type="pres">
      <dgm:prSet presAssocID="{613F4D88-530A-48E1-9E74-4BA872FAB93E}" presName="compositeB" presStyleCnt="0"/>
      <dgm:spPr/>
    </dgm:pt>
    <dgm:pt modelId="{C1490B24-0E52-4C18-9513-589E8A4938E3}" type="pres">
      <dgm:prSet presAssocID="{613F4D88-530A-48E1-9E74-4BA872FAB93E}" presName="textB" presStyleLbl="revTx" presStyleIdx="9" presStyleCnt="10" custScaleX="123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2D289-440A-4BF1-8E2A-2F39C4C41E60}" type="pres">
      <dgm:prSet presAssocID="{613F4D88-530A-48E1-9E74-4BA872FAB93E}" presName="circleB" presStyleLbl="node1" presStyleIdx="9" presStyleCnt="10"/>
      <dgm:spPr/>
    </dgm:pt>
    <dgm:pt modelId="{FAE63754-6B6C-4C66-A9A6-E91AE34E37F6}" type="pres">
      <dgm:prSet presAssocID="{613F4D88-530A-48E1-9E74-4BA872FAB93E}" presName="spaceB" presStyleCnt="0"/>
      <dgm:spPr/>
    </dgm:pt>
  </dgm:ptLst>
  <dgm:cxnLst>
    <dgm:cxn modelId="{CDA15AE4-132A-4B35-A10E-72C5C1D8E324}" type="presOf" srcId="{846102E5-F1E4-4912-ADB0-4682E0A973E8}" destId="{A8FDF1B9-1FE0-46DB-ACCC-CDC096162562}" srcOrd="0" destOrd="0" presId="urn:microsoft.com/office/officeart/2005/8/layout/hProcess11"/>
    <dgm:cxn modelId="{6F03B84F-2DD8-40E7-9FE9-0AD2699E6EEF}" type="presOf" srcId="{654F9CFD-4A07-4A09-B553-B25605B2799C}" destId="{97A91B6E-5E7C-4A76-AB1D-FCD1B7DC5F9D}" srcOrd="0" destOrd="0" presId="urn:microsoft.com/office/officeart/2005/8/layout/hProcess11"/>
    <dgm:cxn modelId="{0234259E-F8B2-4C50-90B9-C6EB48545E17}" srcId="{65380337-D940-4BE4-A28A-83FC5E334561}" destId="{846102E5-F1E4-4912-ADB0-4682E0A973E8}" srcOrd="3" destOrd="0" parTransId="{D0105F32-D454-4B00-876B-E2A452564DB9}" sibTransId="{B5762BC3-4B5F-4F01-94A9-E08A5FCDE477}"/>
    <dgm:cxn modelId="{C176AE75-0924-467E-859D-5A2B9D63CAF1}" srcId="{65380337-D940-4BE4-A28A-83FC5E334561}" destId="{D4B3AC6C-9CBE-481D-905B-A5169E0537EB}" srcOrd="4" destOrd="0" parTransId="{67D452CE-0DAC-40A2-9240-93FE95668473}" sibTransId="{7C736C51-A78A-4ABF-B529-3A57FCCBC802}"/>
    <dgm:cxn modelId="{C4E45F97-3E4E-42F0-AC54-AB0184FEBC4C}" type="presOf" srcId="{6246A77C-795C-40BA-9F76-1E7E135CCD26}" destId="{2C0ED657-8DFC-440B-BD64-A829D9DD0BA6}" srcOrd="0" destOrd="0" presId="urn:microsoft.com/office/officeart/2005/8/layout/hProcess11"/>
    <dgm:cxn modelId="{18C12DC1-BAC1-4818-8C54-FA79BAC57E2E}" type="presOf" srcId="{D4B3AC6C-9CBE-481D-905B-A5169E0537EB}" destId="{BE383C82-BCE6-4F04-8BAF-341340C3CBB3}" srcOrd="0" destOrd="0" presId="urn:microsoft.com/office/officeart/2005/8/layout/hProcess11"/>
    <dgm:cxn modelId="{B7B651B5-F166-4B9F-8BAE-D207F0D6BFD3}" type="presOf" srcId="{BFE82C44-F025-4E93-8968-0CF69081B602}" destId="{6A3032A9-870A-4CB1-9640-6B674074ADA6}" srcOrd="0" destOrd="0" presId="urn:microsoft.com/office/officeart/2005/8/layout/hProcess11"/>
    <dgm:cxn modelId="{F1BD3FA3-881C-42E4-8CD9-CD8A953ADEFF}" srcId="{65380337-D940-4BE4-A28A-83FC5E334561}" destId="{B0B90F69-A0CA-4D9B-B7C1-035DA0815343}" srcOrd="0" destOrd="0" parTransId="{C7301159-16F6-49C2-8835-9984939721C2}" sibTransId="{DAB996EC-895A-42F9-B775-3FBC8A6DC1C2}"/>
    <dgm:cxn modelId="{41B20497-1208-4C5F-BCC6-904E69F3888F}" type="presOf" srcId="{613F4D88-530A-48E1-9E74-4BA872FAB93E}" destId="{C1490B24-0E52-4C18-9513-589E8A4938E3}" srcOrd="0" destOrd="0" presId="urn:microsoft.com/office/officeart/2005/8/layout/hProcess11"/>
    <dgm:cxn modelId="{96417F78-FB15-4DA6-9335-E31903D43631}" type="presOf" srcId="{DF115C07-01F2-4E9C-B1FC-BA285C91E6EF}" destId="{879A9504-0C28-4F18-B05F-59537514740F}" srcOrd="0" destOrd="0" presId="urn:microsoft.com/office/officeart/2005/8/layout/hProcess11"/>
    <dgm:cxn modelId="{37DC25F2-240D-43D9-80F9-0CBB506FB4B2}" type="presOf" srcId="{B0B90F69-A0CA-4D9B-B7C1-035DA0815343}" destId="{0AE808FB-9236-42F2-AF23-894D7835D2C9}" srcOrd="0" destOrd="0" presId="urn:microsoft.com/office/officeart/2005/8/layout/hProcess11"/>
    <dgm:cxn modelId="{B6C5E69D-5675-431E-9EAE-87F699C3C305}" srcId="{65380337-D940-4BE4-A28A-83FC5E334561}" destId="{613F4D88-530A-48E1-9E74-4BA872FAB93E}" srcOrd="9" destOrd="0" parTransId="{33280565-A680-4F15-9A37-1E26BD432B81}" sibTransId="{F9E62F3D-FA34-4BF5-AA7A-07C74E4EB19A}"/>
    <dgm:cxn modelId="{E5D3F1DC-1E92-4AF7-A14A-E6B3CB36BD00}" srcId="{65380337-D940-4BE4-A28A-83FC5E334561}" destId="{654F9CFD-4A07-4A09-B553-B25605B2799C}" srcOrd="8" destOrd="0" parTransId="{A0BFECEE-0670-4FB4-B0E9-D7945ACF21C5}" sibTransId="{0872B218-91DC-49E7-A7CC-F7AE12377315}"/>
    <dgm:cxn modelId="{AD08F586-8BB8-4310-B6E4-6C3CC4509B19}" type="presOf" srcId="{65380337-D940-4BE4-A28A-83FC5E334561}" destId="{C2A611C1-E5E0-45C4-BC84-C0DB53E24E1E}" srcOrd="0" destOrd="0" presId="urn:microsoft.com/office/officeart/2005/8/layout/hProcess11"/>
    <dgm:cxn modelId="{7A502F70-908C-40CA-8F23-E5E108F9EED8}" type="presOf" srcId="{2456E953-7B56-4DAC-8A69-86E7A234D0CB}" destId="{2AF6E87F-8D19-4A14-8DF8-535151919DAA}" srcOrd="0" destOrd="0" presId="urn:microsoft.com/office/officeart/2005/8/layout/hProcess11"/>
    <dgm:cxn modelId="{957C4C23-3E13-4582-BAFE-F45C6327235D}" srcId="{65380337-D940-4BE4-A28A-83FC5E334561}" destId="{BFE82C44-F025-4E93-8968-0CF69081B602}" srcOrd="7" destOrd="0" parTransId="{CA456986-8689-4EA8-B198-66BD31D70FAF}" sibTransId="{1D3E6293-509E-4620-84FF-9FA98CEF1CEC}"/>
    <dgm:cxn modelId="{B761807C-F39A-470A-9180-AADA1984A749}" srcId="{65380337-D940-4BE4-A28A-83FC5E334561}" destId="{6246A77C-795C-40BA-9F76-1E7E135CCD26}" srcOrd="5" destOrd="0" parTransId="{547BE1CD-11A8-401E-BB67-2F9C69C049C8}" sibTransId="{AC35F02B-A5D4-4862-A8B6-73E5CC2E0EA0}"/>
    <dgm:cxn modelId="{683A9743-FD07-4DC2-A68F-11BE5424E21F}" type="presOf" srcId="{16536A58-5DEC-4187-A17E-460104CB8F2F}" destId="{D910336A-A4C4-419E-A49F-A6ADA2A50536}" srcOrd="0" destOrd="0" presId="urn:microsoft.com/office/officeart/2005/8/layout/hProcess11"/>
    <dgm:cxn modelId="{7F82FA24-35C3-4D9C-A9EE-E441E002A366}" srcId="{65380337-D940-4BE4-A28A-83FC5E334561}" destId="{2456E953-7B56-4DAC-8A69-86E7A234D0CB}" srcOrd="6" destOrd="0" parTransId="{816F8F6E-858A-4BA4-93EB-3EF4794BBB31}" sibTransId="{B232284C-385A-472B-B98C-9540B0DD6F4E}"/>
    <dgm:cxn modelId="{F8C7B28C-2665-41E1-8187-30AE6199DAC8}" srcId="{65380337-D940-4BE4-A28A-83FC5E334561}" destId="{DF115C07-01F2-4E9C-B1FC-BA285C91E6EF}" srcOrd="2" destOrd="0" parTransId="{E53CAC80-3227-42D8-9532-1A88731F7562}" sibTransId="{A5AF9378-DFCC-455C-896C-9FCEC35AAB19}"/>
    <dgm:cxn modelId="{16B4BB03-8859-40C7-BDD7-F0E780707FA9}" srcId="{65380337-D940-4BE4-A28A-83FC5E334561}" destId="{16536A58-5DEC-4187-A17E-460104CB8F2F}" srcOrd="1" destOrd="0" parTransId="{9BB02A34-B01F-4C57-8F5A-79D42DDFE242}" sibTransId="{81628331-A20B-4EBF-98F5-6F73064D6CEC}"/>
    <dgm:cxn modelId="{B0A29038-E696-4CDA-BFB8-252ECECC1D89}" type="presParOf" srcId="{C2A611C1-E5E0-45C4-BC84-C0DB53E24E1E}" destId="{0662BF74-2D37-42FF-8822-F0D1B86E189F}" srcOrd="0" destOrd="0" presId="urn:microsoft.com/office/officeart/2005/8/layout/hProcess11"/>
    <dgm:cxn modelId="{963C6881-5830-4376-9F44-0B97FF531900}" type="presParOf" srcId="{C2A611C1-E5E0-45C4-BC84-C0DB53E24E1E}" destId="{A9F7C761-7071-41E4-92B1-9408CD86B1C0}" srcOrd="1" destOrd="0" presId="urn:microsoft.com/office/officeart/2005/8/layout/hProcess11"/>
    <dgm:cxn modelId="{0F37608A-3BA5-4D1C-8FFB-1E50103E310B}" type="presParOf" srcId="{A9F7C761-7071-41E4-92B1-9408CD86B1C0}" destId="{6F07441F-5403-44D6-9DEB-2BF432B8C406}" srcOrd="0" destOrd="0" presId="urn:microsoft.com/office/officeart/2005/8/layout/hProcess11"/>
    <dgm:cxn modelId="{FA2EAA7F-003F-4F4D-B3B7-97EFC300D912}" type="presParOf" srcId="{6F07441F-5403-44D6-9DEB-2BF432B8C406}" destId="{0AE808FB-9236-42F2-AF23-894D7835D2C9}" srcOrd="0" destOrd="0" presId="urn:microsoft.com/office/officeart/2005/8/layout/hProcess11"/>
    <dgm:cxn modelId="{1FCBFEFD-D9D2-4F37-9A64-A896560242D3}" type="presParOf" srcId="{6F07441F-5403-44D6-9DEB-2BF432B8C406}" destId="{950FEDAF-3AF1-41D4-A692-F0D4DC0E0831}" srcOrd="1" destOrd="0" presId="urn:microsoft.com/office/officeart/2005/8/layout/hProcess11"/>
    <dgm:cxn modelId="{68B8678E-028F-4CB1-897E-70B09A166575}" type="presParOf" srcId="{6F07441F-5403-44D6-9DEB-2BF432B8C406}" destId="{354062EE-521D-4AD4-8ABD-F8F6EBFDE942}" srcOrd="2" destOrd="0" presId="urn:microsoft.com/office/officeart/2005/8/layout/hProcess11"/>
    <dgm:cxn modelId="{04015DCB-1456-4B58-8EAA-3C80B0609D66}" type="presParOf" srcId="{A9F7C761-7071-41E4-92B1-9408CD86B1C0}" destId="{B9FB5352-DC7F-45BA-91B7-F01195311EF8}" srcOrd="1" destOrd="0" presId="urn:microsoft.com/office/officeart/2005/8/layout/hProcess11"/>
    <dgm:cxn modelId="{FD905EF0-FF27-4ADC-B547-147B6C6707C5}" type="presParOf" srcId="{A9F7C761-7071-41E4-92B1-9408CD86B1C0}" destId="{130FEB25-A9B6-4B7B-8871-1D8B92473C06}" srcOrd="2" destOrd="0" presId="urn:microsoft.com/office/officeart/2005/8/layout/hProcess11"/>
    <dgm:cxn modelId="{36A0DA66-49F3-43B3-9CDC-90FC2121D3E7}" type="presParOf" srcId="{130FEB25-A9B6-4B7B-8871-1D8B92473C06}" destId="{D910336A-A4C4-419E-A49F-A6ADA2A50536}" srcOrd="0" destOrd="0" presId="urn:microsoft.com/office/officeart/2005/8/layout/hProcess11"/>
    <dgm:cxn modelId="{41676E0F-8754-45E1-9748-B071D48316C2}" type="presParOf" srcId="{130FEB25-A9B6-4B7B-8871-1D8B92473C06}" destId="{80EC5494-17C3-411D-860D-E423CC3B1C6D}" srcOrd="1" destOrd="0" presId="urn:microsoft.com/office/officeart/2005/8/layout/hProcess11"/>
    <dgm:cxn modelId="{359F369A-F66D-4532-8615-BD681D6E1DB7}" type="presParOf" srcId="{130FEB25-A9B6-4B7B-8871-1D8B92473C06}" destId="{313649D0-6EEF-47C6-A8A0-85574DD07BD9}" srcOrd="2" destOrd="0" presId="urn:microsoft.com/office/officeart/2005/8/layout/hProcess11"/>
    <dgm:cxn modelId="{548B931C-FB2C-4A4B-B417-EBCEDDD76DAA}" type="presParOf" srcId="{A9F7C761-7071-41E4-92B1-9408CD86B1C0}" destId="{90E4AC43-7E9A-42C7-AD4C-BD493BBEFDEB}" srcOrd="3" destOrd="0" presId="urn:microsoft.com/office/officeart/2005/8/layout/hProcess11"/>
    <dgm:cxn modelId="{60E62079-C363-4551-A9A7-D32F53A39BC1}" type="presParOf" srcId="{A9F7C761-7071-41E4-92B1-9408CD86B1C0}" destId="{90BDB61E-163D-4E74-B514-4B3CBB303AFF}" srcOrd="4" destOrd="0" presId="urn:microsoft.com/office/officeart/2005/8/layout/hProcess11"/>
    <dgm:cxn modelId="{B96309CF-5794-4CFE-9719-EEB2CDE69A9C}" type="presParOf" srcId="{90BDB61E-163D-4E74-B514-4B3CBB303AFF}" destId="{879A9504-0C28-4F18-B05F-59537514740F}" srcOrd="0" destOrd="0" presId="urn:microsoft.com/office/officeart/2005/8/layout/hProcess11"/>
    <dgm:cxn modelId="{D4530A92-EBFB-496B-810E-B1B965775FFA}" type="presParOf" srcId="{90BDB61E-163D-4E74-B514-4B3CBB303AFF}" destId="{F5814B3D-6CBE-4E08-9287-32C992190D14}" srcOrd="1" destOrd="0" presId="urn:microsoft.com/office/officeart/2005/8/layout/hProcess11"/>
    <dgm:cxn modelId="{6548AAC7-02E3-40C0-AA5C-8891FB33DF81}" type="presParOf" srcId="{90BDB61E-163D-4E74-B514-4B3CBB303AFF}" destId="{A7910AA4-F552-4839-9FD5-0E5A21F52514}" srcOrd="2" destOrd="0" presId="urn:microsoft.com/office/officeart/2005/8/layout/hProcess11"/>
    <dgm:cxn modelId="{FB488A46-33BE-4CF5-ACDB-7CF8CE469F1A}" type="presParOf" srcId="{A9F7C761-7071-41E4-92B1-9408CD86B1C0}" destId="{98B3A621-6D98-4B08-80BF-E1E7DE434814}" srcOrd="5" destOrd="0" presId="urn:microsoft.com/office/officeart/2005/8/layout/hProcess11"/>
    <dgm:cxn modelId="{8719E0C9-2B5D-43A3-85C3-F72ABDE14640}" type="presParOf" srcId="{A9F7C761-7071-41E4-92B1-9408CD86B1C0}" destId="{AAE7C045-3799-4A98-AAD0-7718D81B21FF}" srcOrd="6" destOrd="0" presId="urn:microsoft.com/office/officeart/2005/8/layout/hProcess11"/>
    <dgm:cxn modelId="{39E58346-FA3A-4812-B27B-351FD5F9A6C7}" type="presParOf" srcId="{AAE7C045-3799-4A98-AAD0-7718D81B21FF}" destId="{A8FDF1B9-1FE0-46DB-ACCC-CDC096162562}" srcOrd="0" destOrd="0" presId="urn:microsoft.com/office/officeart/2005/8/layout/hProcess11"/>
    <dgm:cxn modelId="{9FAA04B2-D831-4385-9A85-6FDF9E3C9BCB}" type="presParOf" srcId="{AAE7C045-3799-4A98-AAD0-7718D81B21FF}" destId="{BA3D6FEE-5FE6-40A3-BC62-2FD2222AF06D}" srcOrd="1" destOrd="0" presId="urn:microsoft.com/office/officeart/2005/8/layout/hProcess11"/>
    <dgm:cxn modelId="{48E409B8-45D2-484C-83D3-CEF1530C6250}" type="presParOf" srcId="{AAE7C045-3799-4A98-AAD0-7718D81B21FF}" destId="{C0EB6C4C-FEA0-47EC-8539-B4EE75779E67}" srcOrd="2" destOrd="0" presId="urn:microsoft.com/office/officeart/2005/8/layout/hProcess11"/>
    <dgm:cxn modelId="{B616C0D0-73FF-46FF-BF90-24BA61D2D9BD}" type="presParOf" srcId="{A9F7C761-7071-41E4-92B1-9408CD86B1C0}" destId="{F6853A66-40A1-4E53-8322-F518E3609470}" srcOrd="7" destOrd="0" presId="urn:microsoft.com/office/officeart/2005/8/layout/hProcess11"/>
    <dgm:cxn modelId="{D8CA1E18-3FBD-41F8-93AA-9085429C4A63}" type="presParOf" srcId="{A9F7C761-7071-41E4-92B1-9408CD86B1C0}" destId="{CD0885C9-810C-4576-A515-927A1508D873}" srcOrd="8" destOrd="0" presId="urn:microsoft.com/office/officeart/2005/8/layout/hProcess11"/>
    <dgm:cxn modelId="{14A4655C-26A9-4A0C-BBBF-3F3ADAEB7CDA}" type="presParOf" srcId="{CD0885C9-810C-4576-A515-927A1508D873}" destId="{BE383C82-BCE6-4F04-8BAF-341340C3CBB3}" srcOrd="0" destOrd="0" presId="urn:microsoft.com/office/officeart/2005/8/layout/hProcess11"/>
    <dgm:cxn modelId="{ABA1B438-280D-4257-A5CA-D55A2F54772F}" type="presParOf" srcId="{CD0885C9-810C-4576-A515-927A1508D873}" destId="{2707DB31-1C42-4D4F-8569-F817516CE45D}" srcOrd="1" destOrd="0" presId="urn:microsoft.com/office/officeart/2005/8/layout/hProcess11"/>
    <dgm:cxn modelId="{83C1CB51-0D5D-4B35-82C9-49847E796DD6}" type="presParOf" srcId="{CD0885C9-810C-4576-A515-927A1508D873}" destId="{055C6673-D12C-4E7A-A5FF-B79B4B368FA5}" srcOrd="2" destOrd="0" presId="urn:microsoft.com/office/officeart/2005/8/layout/hProcess11"/>
    <dgm:cxn modelId="{98EE2519-370C-4BFE-A194-8FED55A395B7}" type="presParOf" srcId="{A9F7C761-7071-41E4-92B1-9408CD86B1C0}" destId="{929F607D-BBDF-4EEB-872E-DDD651AFFF89}" srcOrd="9" destOrd="0" presId="urn:microsoft.com/office/officeart/2005/8/layout/hProcess11"/>
    <dgm:cxn modelId="{709C1084-DA97-4C5F-864A-ACB4397DE4ED}" type="presParOf" srcId="{A9F7C761-7071-41E4-92B1-9408CD86B1C0}" destId="{B751D03E-CFDD-4871-B0AE-70AC58AB7470}" srcOrd="10" destOrd="0" presId="urn:microsoft.com/office/officeart/2005/8/layout/hProcess11"/>
    <dgm:cxn modelId="{409839C3-4E02-4D4E-8050-1DCDB54096DC}" type="presParOf" srcId="{B751D03E-CFDD-4871-B0AE-70AC58AB7470}" destId="{2C0ED657-8DFC-440B-BD64-A829D9DD0BA6}" srcOrd="0" destOrd="0" presId="urn:microsoft.com/office/officeart/2005/8/layout/hProcess11"/>
    <dgm:cxn modelId="{F223B530-C371-46A2-B0F2-C9B1E268E7E6}" type="presParOf" srcId="{B751D03E-CFDD-4871-B0AE-70AC58AB7470}" destId="{2FC9965D-140B-463A-ADF9-F902BB66CE54}" srcOrd="1" destOrd="0" presId="urn:microsoft.com/office/officeart/2005/8/layout/hProcess11"/>
    <dgm:cxn modelId="{DAD2AF05-DD9D-4276-9244-8B8A1BF5BA62}" type="presParOf" srcId="{B751D03E-CFDD-4871-B0AE-70AC58AB7470}" destId="{89EF2466-A7A3-400A-BE77-F63261190BB8}" srcOrd="2" destOrd="0" presId="urn:microsoft.com/office/officeart/2005/8/layout/hProcess11"/>
    <dgm:cxn modelId="{8A8E107D-6FBA-43A6-9BE2-E7D02F878CD2}" type="presParOf" srcId="{A9F7C761-7071-41E4-92B1-9408CD86B1C0}" destId="{2087EA37-0A49-49D9-8F4A-A7696EE09454}" srcOrd="11" destOrd="0" presId="urn:microsoft.com/office/officeart/2005/8/layout/hProcess11"/>
    <dgm:cxn modelId="{A85C4177-A52F-4EED-83D8-CB32BDE9BFBE}" type="presParOf" srcId="{A9F7C761-7071-41E4-92B1-9408CD86B1C0}" destId="{DCA8384E-9E61-429B-B425-A4A15D8C47A4}" srcOrd="12" destOrd="0" presId="urn:microsoft.com/office/officeart/2005/8/layout/hProcess11"/>
    <dgm:cxn modelId="{15060D5C-770C-4BDA-BA6B-98852E11DC8E}" type="presParOf" srcId="{DCA8384E-9E61-429B-B425-A4A15D8C47A4}" destId="{2AF6E87F-8D19-4A14-8DF8-535151919DAA}" srcOrd="0" destOrd="0" presId="urn:microsoft.com/office/officeart/2005/8/layout/hProcess11"/>
    <dgm:cxn modelId="{3D6507E7-3931-4448-BF5B-D67653695267}" type="presParOf" srcId="{DCA8384E-9E61-429B-B425-A4A15D8C47A4}" destId="{614CCB51-2A35-4186-896F-5C660258438C}" srcOrd="1" destOrd="0" presId="urn:microsoft.com/office/officeart/2005/8/layout/hProcess11"/>
    <dgm:cxn modelId="{D7061580-0F4B-4B15-9FD9-4D824CFD78F9}" type="presParOf" srcId="{DCA8384E-9E61-429B-B425-A4A15D8C47A4}" destId="{9020F9E7-0CE2-4F7F-AEA9-130FA6CF8616}" srcOrd="2" destOrd="0" presId="urn:microsoft.com/office/officeart/2005/8/layout/hProcess11"/>
    <dgm:cxn modelId="{E8D74347-9F02-42A8-82D4-79E9AC83E616}" type="presParOf" srcId="{A9F7C761-7071-41E4-92B1-9408CD86B1C0}" destId="{6F71B423-5E03-4D63-A388-6D4F5FF0868B}" srcOrd="13" destOrd="0" presId="urn:microsoft.com/office/officeart/2005/8/layout/hProcess11"/>
    <dgm:cxn modelId="{E3DA1F22-3DD6-4709-BBC5-2A6421687713}" type="presParOf" srcId="{A9F7C761-7071-41E4-92B1-9408CD86B1C0}" destId="{9501DB86-D116-4246-8A00-82DF8B354405}" srcOrd="14" destOrd="0" presId="urn:microsoft.com/office/officeart/2005/8/layout/hProcess11"/>
    <dgm:cxn modelId="{764FB790-6247-4689-BE4E-9B57C369A3CA}" type="presParOf" srcId="{9501DB86-D116-4246-8A00-82DF8B354405}" destId="{6A3032A9-870A-4CB1-9640-6B674074ADA6}" srcOrd="0" destOrd="0" presId="urn:microsoft.com/office/officeart/2005/8/layout/hProcess11"/>
    <dgm:cxn modelId="{133A90CB-9C14-4019-9955-795C112EB2A4}" type="presParOf" srcId="{9501DB86-D116-4246-8A00-82DF8B354405}" destId="{97F3DE63-F51E-46F0-9EDA-D71893019C91}" srcOrd="1" destOrd="0" presId="urn:microsoft.com/office/officeart/2005/8/layout/hProcess11"/>
    <dgm:cxn modelId="{693CBCDB-79AD-43C8-A22B-9E4D59932EA2}" type="presParOf" srcId="{9501DB86-D116-4246-8A00-82DF8B354405}" destId="{D0E36B3D-D3A7-476C-A8A8-384637238FCA}" srcOrd="2" destOrd="0" presId="urn:microsoft.com/office/officeart/2005/8/layout/hProcess11"/>
    <dgm:cxn modelId="{2CD2F608-2253-445A-ADF9-1D5E8D3A3949}" type="presParOf" srcId="{A9F7C761-7071-41E4-92B1-9408CD86B1C0}" destId="{A5F48323-0B2A-475C-A682-6D5EE33D3625}" srcOrd="15" destOrd="0" presId="urn:microsoft.com/office/officeart/2005/8/layout/hProcess11"/>
    <dgm:cxn modelId="{94C767A6-7E8B-400B-A35E-94E894D15204}" type="presParOf" srcId="{A9F7C761-7071-41E4-92B1-9408CD86B1C0}" destId="{0960058B-C78A-458B-B61E-C7F2A3104355}" srcOrd="16" destOrd="0" presId="urn:microsoft.com/office/officeart/2005/8/layout/hProcess11"/>
    <dgm:cxn modelId="{41139DB5-AEA9-4E19-9106-9F4FDD330939}" type="presParOf" srcId="{0960058B-C78A-458B-B61E-C7F2A3104355}" destId="{97A91B6E-5E7C-4A76-AB1D-FCD1B7DC5F9D}" srcOrd="0" destOrd="0" presId="urn:microsoft.com/office/officeart/2005/8/layout/hProcess11"/>
    <dgm:cxn modelId="{5DF94595-3A4A-424D-9454-4AB09A275BE4}" type="presParOf" srcId="{0960058B-C78A-458B-B61E-C7F2A3104355}" destId="{0E71EFB1-CACF-400C-88F6-73FA3903DBD2}" srcOrd="1" destOrd="0" presId="urn:microsoft.com/office/officeart/2005/8/layout/hProcess11"/>
    <dgm:cxn modelId="{74DDABF7-7663-4A72-A125-BC091A28AE57}" type="presParOf" srcId="{0960058B-C78A-458B-B61E-C7F2A3104355}" destId="{B8D73193-38E8-4395-8BEB-6DCA56DC703D}" srcOrd="2" destOrd="0" presId="urn:microsoft.com/office/officeart/2005/8/layout/hProcess11"/>
    <dgm:cxn modelId="{4F8B4CB5-DB37-49A2-A9A1-1A70B2B9A122}" type="presParOf" srcId="{A9F7C761-7071-41E4-92B1-9408CD86B1C0}" destId="{DE96791E-9616-4B5D-B00E-0F955F95CC0F}" srcOrd="17" destOrd="0" presId="urn:microsoft.com/office/officeart/2005/8/layout/hProcess11"/>
    <dgm:cxn modelId="{7FABA096-A976-48AC-ABB4-0F814E30B152}" type="presParOf" srcId="{A9F7C761-7071-41E4-92B1-9408CD86B1C0}" destId="{6DBC0054-A746-400D-B6CB-34971CC61F2A}" srcOrd="18" destOrd="0" presId="urn:microsoft.com/office/officeart/2005/8/layout/hProcess11"/>
    <dgm:cxn modelId="{2F26CAD2-B9CA-4809-BC8F-120AF9964ACF}" type="presParOf" srcId="{6DBC0054-A746-400D-B6CB-34971CC61F2A}" destId="{C1490B24-0E52-4C18-9513-589E8A4938E3}" srcOrd="0" destOrd="0" presId="urn:microsoft.com/office/officeart/2005/8/layout/hProcess11"/>
    <dgm:cxn modelId="{27CF0D0B-6048-4A25-B5A9-C025784B7359}" type="presParOf" srcId="{6DBC0054-A746-400D-B6CB-34971CC61F2A}" destId="{A392D289-440A-4BF1-8E2A-2F39C4C41E60}" srcOrd="1" destOrd="0" presId="urn:microsoft.com/office/officeart/2005/8/layout/hProcess11"/>
    <dgm:cxn modelId="{C15D30E7-D76C-4BD9-A2CA-B908CA6EAE79}" type="presParOf" srcId="{6DBC0054-A746-400D-B6CB-34971CC61F2A}" destId="{FAE63754-6B6C-4C66-A9A6-E91AE34E37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2BF74-2D37-42FF-8822-F0D1B86E189F}">
      <dsp:nvSpPr>
        <dsp:cNvPr id="0" name=""/>
        <dsp:cNvSpPr/>
      </dsp:nvSpPr>
      <dsp:spPr>
        <a:xfrm>
          <a:off x="0" y="1219199"/>
          <a:ext cx="9144000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808FB-9236-42F2-AF23-894D7835D2C9}">
      <dsp:nvSpPr>
        <dsp:cNvPr id="0" name=""/>
        <dsp:cNvSpPr/>
      </dsp:nvSpPr>
      <dsp:spPr>
        <a:xfrm>
          <a:off x="2405" y="0"/>
          <a:ext cx="79308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accent5"/>
              </a:solidFill>
              <a:latin typeface="+mn-lt"/>
            </a:rPr>
            <a:t>July 1: Report published</a:t>
          </a:r>
        </a:p>
      </dsp:txBody>
      <dsp:txXfrm>
        <a:off x="2405" y="0"/>
        <a:ext cx="793084" cy="1625600"/>
      </dsp:txXfrm>
    </dsp:sp>
    <dsp:sp modelId="{950FEDAF-3AF1-41D4-A692-F0D4DC0E0831}">
      <dsp:nvSpPr>
        <dsp:cNvPr id="0" name=""/>
        <dsp:cNvSpPr/>
      </dsp:nvSpPr>
      <dsp:spPr>
        <a:xfrm>
          <a:off x="195747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0336A-A4C4-419E-A49F-A6ADA2A50536}">
      <dsp:nvSpPr>
        <dsp:cNvPr id="0" name=""/>
        <dsp:cNvSpPr/>
      </dsp:nvSpPr>
      <dsp:spPr>
        <a:xfrm>
          <a:off x="827536" y="2438399"/>
          <a:ext cx="64092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accent5"/>
              </a:solidFill>
              <a:latin typeface="+mn-lt"/>
            </a:rPr>
            <a:t>July: SCHEV develops implementation plan</a:t>
          </a:r>
        </a:p>
      </dsp:txBody>
      <dsp:txXfrm>
        <a:off x="827536" y="2438399"/>
        <a:ext cx="640928" cy="1625600"/>
      </dsp:txXfrm>
    </dsp:sp>
    <dsp:sp modelId="{80EC5494-17C3-411D-860D-E423CC3B1C6D}">
      <dsp:nvSpPr>
        <dsp:cNvPr id="0" name=""/>
        <dsp:cNvSpPr/>
      </dsp:nvSpPr>
      <dsp:spPr>
        <a:xfrm>
          <a:off x="944800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A9504-0C28-4F18-B05F-59537514740F}">
      <dsp:nvSpPr>
        <dsp:cNvPr id="0" name=""/>
        <dsp:cNvSpPr/>
      </dsp:nvSpPr>
      <dsp:spPr>
        <a:xfrm>
          <a:off x="1500511" y="0"/>
          <a:ext cx="64092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accent5"/>
              </a:solidFill>
              <a:latin typeface="+mn-lt"/>
            </a:rPr>
            <a:t>July: SCHEV </a:t>
          </a:r>
          <a:r>
            <a:rPr lang="en-US" sz="1000" b="1" kern="1200" dirty="0" smtClean="0">
              <a:solidFill>
                <a:schemeClr val="accent5"/>
              </a:solidFill>
              <a:latin typeface="+mn-lt"/>
            </a:rPr>
            <a:t>distributes’ peer </a:t>
          </a:r>
          <a:r>
            <a:rPr lang="en-US" sz="1000" b="1" kern="1200" dirty="0">
              <a:solidFill>
                <a:schemeClr val="accent5"/>
              </a:solidFill>
              <a:latin typeface="+mn-lt"/>
            </a:rPr>
            <a:t>analysis packet.</a:t>
          </a:r>
        </a:p>
      </dsp:txBody>
      <dsp:txXfrm>
        <a:off x="1500511" y="0"/>
        <a:ext cx="640928" cy="1625600"/>
      </dsp:txXfrm>
    </dsp:sp>
    <dsp:sp modelId="{F5814B3D-6CBE-4E08-9287-32C992190D14}">
      <dsp:nvSpPr>
        <dsp:cNvPr id="0" name=""/>
        <dsp:cNvSpPr/>
      </dsp:nvSpPr>
      <dsp:spPr>
        <a:xfrm>
          <a:off x="1617775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DF1B9-1FE0-46DB-ACCC-CDC096162562}">
      <dsp:nvSpPr>
        <dsp:cNvPr id="0" name=""/>
        <dsp:cNvSpPr/>
      </dsp:nvSpPr>
      <dsp:spPr>
        <a:xfrm>
          <a:off x="2173485" y="2438399"/>
          <a:ext cx="76568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accent5"/>
              </a:solidFill>
              <a:latin typeface="+mn-lt"/>
            </a:rPr>
            <a:t>August: Recurring meetings with Op-Six </a:t>
          </a:r>
          <a:r>
            <a:rPr lang="en-US" sz="1000" b="1" kern="1200" dirty="0" smtClean="0">
              <a:solidFill>
                <a:schemeClr val="accent5"/>
              </a:solidFill>
              <a:latin typeface="+mn-lt"/>
            </a:rPr>
            <a:t>workgroup.</a:t>
          </a:r>
          <a:endParaRPr lang="en-US" sz="1000" b="1" kern="1200" dirty="0">
            <a:solidFill>
              <a:schemeClr val="accent5"/>
            </a:solidFill>
            <a:latin typeface="+mn-lt"/>
          </a:endParaRPr>
        </a:p>
      </dsp:txBody>
      <dsp:txXfrm>
        <a:off x="2173485" y="2438399"/>
        <a:ext cx="765685" cy="1625600"/>
      </dsp:txXfrm>
    </dsp:sp>
    <dsp:sp modelId="{BA3D6FEE-5FE6-40A3-BC62-2FD2222AF06D}">
      <dsp:nvSpPr>
        <dsp:cNvPr id="0" name=""/>
        <dsp:cNvSpPr/>
      </dsp:nvSpPr>
      <dsp:spPr>
        <a:xfrm>
          <a:off x="2353128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83C82-BCE6-4F04-8BAF-341340C3CBB3}">
      <dsp:nvSpPr>
        <dsp:cNvPr id="0" name=""/>
        <dsp:cNvSpPr/>
      </dsp:nvSpPr>
      <dsp:spPr>
        <a:xfrm>
          <a:off x="2971217" y="0"/>
          <a:ext cx="82080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accent5"/>
              </a:solidFill>
              <a:latin typeface="+mn-lt"/>
            </a:rPr>
            <a:t>August: Reach working compromise w/ Op-Six workgroup on model parameters.</a:t>
          </a:r>
        </a:p>
      </dsp:txBody>
      <dsp:txXfrm>
        <a:off x="2971217" y="0"/>
        <a:ext cx="820804" cy="1625600"/>
      </dsp:txXfrm>
    </dsp:sp>
    <dsp:sp modelId="{2707DB31-1C42-4D4F-8569-F817516CE45D}">
      <dsp:nvSpPr>
        <dsp:cNvPr id="0" name=""/>
        <dsp:cNvSpPr/>
      </dsp:nvSpPr>
      <dsp:spPr>
        <a:xfrm>
          <a:off x="3178419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ED657-8DFC-440B-BD64-A829D9DD0BA6}">
      <dsp:nvSpPr>
        <dsp:cNvPr id="0" name=""/>
        <dsp:cNvSpPr/>
      </dsp:nvSpPr>
      <dsp:spPr>
        <a:xfrm>
          <a:off x="3824068" y="2438399"/>
          <a:ext cx="97416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accent5"/>
              </a:solidFill>
              <a:latin typeface="+mn-lt"/>
            </a:rPr>
            <a:t>August : 1-on-1 meetings with institutions to discuss selection and use of peers. </a:t>
          </a:r>
        </a:p>
      </dsp:txBody>
      <dsp:txXfrm>
        <a:off x="3824068" y="2438399"/>
        <a:ext cx="974166" cy="1625600"/>
      </dsp:txXfrm>
    </dsp:sp>
    <dsp:sp modelId="{2FC9965D-140B-463A-ADF9-F902BB66CE54}">
      <dsp:nvSpPr>
        <dsp:cNvPr id="0" name=""/>
        <dsp:cNvSpPr/>
      </dsp:nvSpPr>
      <dsp:spPr>
        <a:xfrm>
          <a:off x="4107951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6E87F-8D19-4A14-8DF8-535151919DAA}">
      <dsp:nvSpPr>
        <dsp:cNvPr id="0" name=""/>
        <dsp:cNvSpPr/>
      </dsp:nvSpPr>
      <dsp:spPr>
        <a:xfrm>
          <a:off x="4830281" y="0"/>
          <a:ext cx="79892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chemeClr val="accent5"/>
              </a:solidFill>
              <a:latin typeface="+mn-lt"/>
            </a:rPr>
            <a:t>Septembe</a:t>
          </a:r>
          <a:r>
            <a:rPr lang="en-US" sz="1000" b="1" kern="1200" dirty="0" smtClean="0">
              <a:solidFill>
                <a:schemeClr val="accent5"/>
              </a:solidFill>
              <a:latin typeface="+mn-lt"/>
            </a:rPr>
            <a:t>: </a:t>
          </a:r>
          <a:r>
            <a:rPr lang="en-US" sz="1000" b="1" kern="1200" dirty="0">
              <a:solidFill>
                <a:schemeClr val="accent5"/>
              </a:solidFill>
              <a:latin typeface="+mn-lt"/>
            </a:rPr>
            <a:t>SCHEV recreates NCHEMS’ model w/ updated data.</a:t>
          </a:r>
        </a:p>
      </dsp:txBody>
      <dsp:txXfrm>
        <a:off x="4830281" y="0"/>
        <a:ext cx="798929" cy="1625600"/>
      </dsp:txXfrm>
    </dsp:sp>
    <dsp:sp modelId="{614CCB51-2A35-4186-896F-5C660258438C}">
      <dsp:nvSpPr>
        <dsp:cNvPr id="0" name=""/>
        <dsp:cNvSpPr/>
      </dsp:nvSpPr>
      <dsp:spPr>
        <a:xfrm>
          <a:off x="5026546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032A9-870A-4CB1-9640-6B674074ADA6}">
      <dsp:nvSpPr>
        <dsp:cNvPr id="0" name=""/>
        <dsp:cNvSpPr/>
      </dsp:nvSpPr>
      <dsp:spPr>
        <a:xfrm>
          <a:off x="5661257" y="2438399"/>
          <a:ext cx="85175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accent5"/>
              </a:solidFill>
              <a:latin typeface="+mn-lt"/>
            </a:rPr>
            <a:t>September: Revisions </a:t>
          </a:r>
          <a:r>
            <a:rPr lang="en-US" sz="1000" b="1" kern="1200" dirty="0">
              <a:solidFill>
                <a:schemeClr val="accent5"/>
              </a:solidFill>
              <a:latin typeface="+mn-lt"/>
            </a:rPr>
            <a:t>and additions to peer groups.</a:t>
          </a:r>
        </a:p>
      </dsp:txBody>
      <dsp:txXfrm>
        <a:off x="5661257" y="2438399"/>
        <a:ext cx="851755" cy="1625600"/>
      </dsp:txXfrm>
    </dsp:sp>
    <dsp:sp modelId="{97F3DE63-F51E-46F0-9EDA-D71893019C91}">
      <dsp:nvSpPr>
        <dsp:cNvPr id="0" name=""/>
        <dsp:cNvSpPr/>
      </dsp:nvSpPr>
      <dsp:spPr>
        <a:xfrm>
          <a:off x="5883935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91B6E-5E7C-4A76-AB1D-FCD1B7DC5F9D}">
      <dsp:nvSpPr>
        <dsp:cNvPr id="0" name=""/>
        <dsp:cNvSpPr/>
      </dsp:nvSpPr>
      <dsp:spPr>
        <a:xfrm>
          <a:off x="6545059" y="0"/>
          <a:ext cx="86032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accent5"/>
              </a:solidFill>
              <a:latin typeface="+mn-lt"/>
            </a:rPr>
            <a:t>Spring 2023: Institutional technical workgroups review model.</a:t>
          </a:r>
        </a:p>
      </dsp:txBody>
      <dsp:txXfrm>
        <a:off x="6545059" y="0"/>
        <a:ext cx="860324" cy="1625600"/>
      </dsp:txXfrm>
    </dsp:sp>
    <dsp:sp modelId="{0E71EFB1-CACF-400C-88F6-73FA3903DBD2}">
      <dsp:nvSpPr>
        <dsp:cNvPr id="0" name=""/>
        <dsp:cNvSpPr/>
      </dsp:nvSpPr>
      <dsp:spPr>
        <a:xfrm>
          <a:off x="6772021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90B24-0E52-4C18-9513-589E8A4938E3}">
      <dsp:nvSpPr>
        <dsp:cNvPr id="0" name=""/>
        <dsp:cNvSpPr/>
      </dsp:nvSpPr>
      <dsp:spPr>
        <a:xfrm>
          <a:off x="7437430" y="2438399"/>
          <a:ext cx="789764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accent5"/>
              </a:solidFill>
              <a:latin typeface="+mn-lt"/>
            </a:rPr>
            <a:t>July </a:t>
          </a:r>
          <a:r>
            <a:rPr lang="en-US" sz="1000" b="1" kern="1200" dirty="0">
              <a:solidFill>
                <a:schemeClr val="accent5"/>
              </a:solidFill>
              <a:latin typeface="+mn-lt"/>
            </a:rPr>
            <a:t>2023: Finalize model parameters for use in 2025-26 budget cycle.</a:t>
          </a:r>
        </a:p>
      </dsp:txBody>
      <dsp:txXfrm>
        <a:off x="7437430" y="2438399"/>
        <a:ext cx="789764" cy="1625600"/>
      </dsp:txXfrm>
    </dsp:sp>
    <dsp:sp modelId="{A392D289-440A-4BF1-8E2A-2F39C4C41E60}">
      <dsp:nvSpPr>
        <dsp:cNvPr id="0" name=""/>
        <dsp:cNvSpPr/>
      </dsp:nvSpPr>
      <dsp:spPr>
        <a:xfrm>
          <a:off x="7629112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3F58D-9FB0-4E2E-B33B-17E55D4CA83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A6F7F-6CBB-4504-BD7C-66F59B62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3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7A81492-5103-48C4-8A87-49DD3E94C8E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C367B0E-1E71-4D88-8913-6EBD9A6B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3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00" y="361950"/>
            <a:ext cx="8229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28575" y="3505200"/>
            <a:ext cx="9172575" cy="1639199"/>
            <a:chOff x="-28575" y="3505200"/>
            <a:chExt cx="9172575" cy="1639199"/>
          </a:xfrm>
        </p:grpSpPr>
        <p:sp>
          <p:nvSpPr>
            <p:cNvPr id="13" name="Rectangle 12" descr="blue background" title="Blue background"/>
            <p:cNvSpPr/>
            <p:nvPr userDrawn="1"/>
          </p:nvSpPr>
          <p:spPr>
            <a:xfrm>
              <a:off x="-10486" y="3505200"/>
              <a:ext cx="9154486" cy="1639199"/>
            </a:xfrm>
            <a:prstGeom prst="rect">
              <a:avLst/>
            </a:prstGeom>
            <a:solidFill>
              <a:srgbClr val="205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CHEV" title="State Council of Higher Edcation for Virginia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206" y="3787366"/>
              <a:ext cx="5015819" cy="902847"/>
            </a:xfrm>
            <a:prstGeom prst="rect">
              <a:avLst/>
            </a:prstGeom>
          </p:spPr>
        </p:pic>
        <p:pic>
          <p:nvPicPr>
            <p:cNvPr id="1026" name="Picture 2" descr="graphic element" title="graphic element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75" y="4838700"/>
              <a:ext cx="9163050" cy="19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2219325"/>
            <a:ext cx="7324725" cy="10287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3400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1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742951"/>
            <a:ext cx="9144000" cy="1102519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Section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93634" y="1989233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7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433" y="1035703"/>
            <a:ext cx="7543800" cy="3459179"/>
          </a:xfrm>
          <a:prstGeom prst="rect">
            <a:avLst/>
          </a:prstGeom>
        </p:spPr>
        <p:txBody>
          <a:bodyPr/>
          <a:lstStyle>
            <a:lvl1pPr marL="457200" indent="-274320" algn="l">
              <a:buFont typeface="Arial" panose="020B0604020202020204" pitchFamily="34" charset="0"/>
              <a:buChar char="•"/>
              <a:defRPr sz="3200"/>
            </a:lvl1pPr>
            <a:lvl2pPr marL="800100" indent="-342900" algn="l">
              <a:buFont typeface="Arial" panose="020B0604020202020204" pitchFamily="34" charset="0"/>
              <a:buChar char="•"/>
              <a:defRPr baseline="0"/>
            </a:lvl2pPr>
            <a:lvl3pPr algn="l">
              <a:defRPr baseline="0"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21"/>
          <p:cNvSpPr>
            <a:spLocks noGrp="1"/>
          </p:cNvSpPr>
          <p:nvPr>
            <p:ph type="title" hasCustomPrompt="1"/>
          </p:nvPr>
        </p:nvSpPr>
        <p:spPr>
          <a:xfrm>
            <a:off x="146304" y="215258"/>
            <a:ext cx="8292616" cy="609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21981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697" y="868869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if needed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21"/>
          <p:cNvSpPr>
            <a:spLocks noGrp="1"/>
          </p:cNvSpPr>
          <p:nvPr>
            <p:ph type="title" hasCustomPrompt="1"/>
          </p:nvPr>
        </p:nvSpPr>
        <p:spPr>
          <a:xfrm>
            <a:off x="146304" y="215258"/>
            <a:ext cx="8292616" cy="609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aseline="0"/>
            </a:lvl1pPr>
          </a:lstStyle>
          <a:p>
            <a:r>
              <a:rPr lang="en-US" dirty="0"/>
              <a:t>Page Title – use if have long title</a:t>
            </a:r>
          </a:p>
        </p:txBody>
      </p:sp>
      <p:cxnSp>
        <p:nvCxnSpPr>
          <p:cNvPr id="4" name="Straight Connector 3" descr="underline for title" title="line divider"/>
          <p:cNvCxnSpPr/>
          <p:nvPr userDrawn="1"/>
        </p:nvCxnSpPr>
        <p:spPr>
          <a:xfrm>
            <a:off x="187286" y="837283"/>
            <a:ext cx="8449937" cy="0"/>
          </a:xfrm>
          <a:prstGeom prst="line">
            <a:avLst/>
          </a:prstGeom>
          <a:ln w="19050">
            <a:solidFill>
              <a:srgbClr val="20558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7325" y="1544370"/>
            <a:ext cx="8450263" cy="2941638"/>
          </a:xfrm>
          <a:prstGeom prst="rect">
            <a:avLst/>
          </a:prstGeom>
        </p:spPr>
        <p:txBody>
          <a:bodyPr/>
          <a:lstStyle>
            <a:lvl1pPr marL="457200" indent="-274320" algn="l">
              <a:buFont typeface="Arial" panose="020B0604020202020204" pitchFamily="34" charset="0"/>
              <a:buChar char="•"/>
              <a:defRPr sz="3200"/>
            </a:lvl1pPr>
            <a:lvl2pPr marL="800100" indent="-342900" algn="l">
              <a:buFont typeface="Arial" panose="020B0604020202020204" pitchFamily="34" charset="0"/>
              <a:buChar char="•"/>
              <a:defRPr baseline="0"/>
            </a:lvl2pPr>
            <a:lvl3pPr algn="l">
              <a:defRPr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753359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614" y="1138687"/>
            <a:ext cx="4175185" cy="345593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  <a:lvl2pPr marL="740664" indent="-320040" algn="l">
              <a:buFont typeface="Arial" panose="020B0604020202020204" pitchFamily="34" charset="0"/>
              <a:buChar char="•"/>
              <a:defRPr sz="2800" baseline="0"/>
            </a:lvl2pPr>
            <a:lvl3pPr indent="-320040" algn="l">
              <a:defRPr sz="2400">
                <a:latin typeface="Franklin Gothic Medium Cond" panose="020B0606030402020204" pitchFamily="34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7286" y="837283"/>
            <a:ext cx="8449937" cy="0"/>
          </a:xfrm>
          <a:prstGeom prst="line">
            <a:avLst/>
          </a:prstGeom>
          <a:ln w="19050">
            <a:solidFill>
              <a:srgbClr val="20558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87286" y="1144438"/>
            <a:ext cx="4175185" cy="345593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  <a:lvl2pPr marL="740664" indent="-320040" algn="l">
              <a:buFont typeface="Arial" panose="020B0604020202020204" pitchFamily="34" charset="0"/>
              <a:buChar char="•"/>
              <a:defRPr sz="2800" baseline="0"/>
            </a:lvl2pPr>
            <a:lvl3pPr marL="1143000" indent="-320040" algn="l">
              <a:defRPr sz="2400">
                <a:latin typeface="Franklin Gothic Medium Cond" panose="020B0606030402020204" pitchFamily="34" charset="0"/>
              </a:defRPr>
            </a:lvl3pPr>
            <a:lvl4pPr algn="l"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21"/>
          <p:cNvSpPr>
            <a:spLocks noGrp="1"/>
          </p:cNvSpPr>
          <p:nvPr>
            <p:ph type="title" hasCustomPrompt="1"/>
          </p:nvPr>
        </p:nvSpPr>
        <p:spPr>
          <a:xfrm>
            <a:off x="146304" y="215258"/>
            <a:ext cx="8292616" cy="609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aseline="0"/>
            </a:lvl1pPr>
          </a:lstStyle>
          <a:p>
            <a:r>
              <a:rPr lang="en-US" dirty="0"/>
              <a:t>2 Column</a:t>
            </a:r>
          </a:p>
        </p:txBody>
      </p:sp>
    </p:spTree>
    <p:extLst>
      <p:ext uri="{BB962C8B-B14F-4D97-AF65-F5344CB8AC3E}">
        <p14:creationId xmlns:p14="http://schemas.microsoft.com/office/powerpoint/2010/main" val="93332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bottom blue background bar" title="bottom blue bar graphic element"/>
          <p:cNvSpPr/>
          <p:nvPr/>
        </p:nvSpPr>
        <p:spPr>
          <a:xfrm>
            <a:off x="-10486" y="4827185"/>
            <a:ext cx="9154486" cy="317214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1902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CHEV" title="State Council of Higher Education for Virgin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0" y="4818871"/>
            <a:ext cx="1757548" cy="31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6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7" r:id="rId2"/>
    <p:sldLayoutId id="2147483695" r:id="rId3"/>
    <p:sldLayoutId id="2147483688" r:id="rId4"/>
    <p:sldLayoutId id="214748369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i="0" kern="1200" baseline="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800" kern="1200" baseline="0">
          <a:solidFill>
            <a:srgbClr val="000000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45720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 baseline="0">
          <a:solidFill>
            <a:srgbClr val="20558A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747679"/>
          </a:solidFill>
          <a:latin typeface="Franklin Gothic Book" panose="020B0503020102020204" pitchFamily="34" charset="0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SCHEV Council Meeting</a:t>
            </a:r>
          </a:p>
          <a:p>
            <a:r>
              <a:rPr lang="en-US" sz="2000" dirty="0"/>
              <a:t>Resources and Planning Committee</a:t>
            </a:r>
          </a:p>
          <a:p>
            <a:r>
              <a:rPr lang="en-US" sz="2000" dirty="0"/>
              <a:t>July 19, 2022</a:t>
            </a:r>
          </a:p>
          <a:p>
            <a:r>
              <a:rPr lang="en-US" sz="2000" dirty="0"/>
              <a:t>Tom Allison &amp; Wendy Kang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12324"/>
            <a:ext cx="7886700" cy="1254852"/>
          </a:xfrm>
        </p:spPr>
        <p:txBody>
          <a:bodyPr/>
          <a:lstStyle/>
          <a:p>
            <a:r>
              <a:rPr lang="en-US" dirty="0"/>
              <a:t>Discussion of Cost and Funding Needs Study</a:t>
            </a:r>
          </a:p>
        </p:txBody>
      </p:sp>
    </p:spTree>
    <p:extLst>
      <p:ext uri="{BB962C8B-B14F-4D97-AF65-F5344CB8AC3E}">
        <p14:creationId xmlns:p14="http://schemas.microsoft.com/office/powerpoint/2010/main" val="78057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Virginia’s total education revenue per student nearly identical to the national median.</a:t>
            </a:r>
          </a:p>
          <a:p>
            <a:pPr lvl="1"/>
            <a:r>
              <a:rPr lang="en-US" sz="1400" dirty="0"/>
              <a:t>State appropriations per student: 38</a:t>
            </a:r>
            <a:r>
              <a:rPr lang="en-US" sz="1400" baseline="30000" dirty="0"/>
              <a:t>th</a:t>
            </a:r>
            <a:endParaRPr lang="en-US" sz="1400" dirty="0"/>
          </a:p>
          <a:p>
            <a:pPr lvl="1"/>
            <a:r>
              <a:rPr lang="en-US" sz="1400" dirty="0"/>
              <a:t>Tuition revenue per student: 18th</a:t>
            </a:r>
          </a:p>
          <a:p>
            <a:r>
              <a:rPr lang="en-US" sz="2000" dirty="0"/>
              <a:t>State funding volatile since recession</a:t>
            </a:r>
          </a:p>
          <a:p>
            <a:pPr lvl="1"/>
            <a:r>
              <a:rPr lang="en-US" sz="1400" dirty="0"/>
              <a:t>Two-year sector has recovered.</a:t>
            </a:r>
          </a:p>
          <a:p>
            <a:pPr lvl="1"/>
            <a:r>
              <a:rPr lang="en-US" sz="1400" dirty="0"/>
              <a:t>Four-year sector still down 16% since FY 2019.</a:t>
            </a:r>
          </a:p>
          <a:p>
            <a:r>
              <a:rPr lang="en-US" sz="2000" dirty="0"/>
              <a:t>NCHEMS selected Peer groups based on programs offered, size, and mission.</a:t>
            </a:r>
          </a:p>
          <a:p>
            <a:pPr lvl="1"/>
            <a:r>
              <a:rPr lang="en-US" sz="1400" dirty="0"/>
              <a:t>VA intuitions spend more per student than peer average (less on E&amp;G, and more on auxiliaries). </a:t>
            </a:r>
          </a:p>
          <a:p>
            <a:pPr lvl="1"/>
            <a:r>
              <a:rPr lang="en-US" sz="1400" dirty="0"/>
              <a:t>More work necessary on peer selections and applications.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Deliverable 3: Trends in costs and funding</a:t>
            </a:r>
          </a:p>
        </p:txBody>
      </p:sp>
    </p:spTree>
    <p:extLst>
      <p:ext uri="{BB962C8B-B14F-4D97-AF65-F5344CB8AC3E}">
        <p14:creationId xmlns:p14="http://schemas.microsoft.com/office/powerpoint/2010/main" val="393798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F535B5-1759-827C-2A4E-9CD62D364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91475-6DB4-EFF9-FB04-365D66339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64" y="153409"/>
            <a:ext cx="7427471" cy="46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3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9E35A6-F98B-9176-7DBD-1289D9E60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32682E-AE23-B98D-21C8-842F86D64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19" y="0"/>
            <a:ext cx="6767562" cy="468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62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481C1F-A803-F1DC-671B-7E5320249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56015-C26F-4C3B-989C-D0C570995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02" y="-53126"/>
            <a:ext cx="7885796" cy="4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4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D98D1-8446-CC97-62D8-694E76326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D7F567-2C0A-9191-93B7-6C51F1BC9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2" y="88242"/>
            <a:ext cx="7559675" cy="47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1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D98D1-8446-CC97-62D8-694E76326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4485C-17B5-9B61-698C-251E5C1F3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768" b="11298"/>
          <a:stretch/>
        </p:blipFill>
        <p:spPr>
          <a:xfrm>
            <a:off x="707544" y="50636"/>
            <a:ext cx="8077483" cy="4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04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D98D1-8446-CC97-62D8-694E76326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756AC-5F29-5A64-9647-D2C18DFE0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61" y="50636"/>
            <a:ext cx="6144478" cy="463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9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D98D1-8446-CC97-62D8-694E76326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475F1-0B2C-A278-3C48-5E40C01D7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67" y="50636"/>
            <a:ext cx="6295265" cy="46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37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D98D1-8446-CC97-62D8-694E76326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C9F9EA-8047-AAED-E7DC-60D558A05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967" y="123803"/>
            <a:ext cx="6778066" cy="462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65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D98D1-8446-CC97-62D8-694E76326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B3C91-8A1D-B7DB-4DB8-F57DACDEC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18" y="0"/>
            <a:ext cx="6878563" cy="46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1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210447-A33B-08D5-B8FC-EAB2E9D718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72B7EC-9A75-2B55-E2FD-7DC9B1382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13" y="1194910"/>
            <a:ext cx="4593139" cy="3139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83C53C-E5BF-7F92-B26C-0299E69E92E8}"/>
              </a:ext>
            </a:extLst>
          </p:cNvPr>
          <p:cNvSpPr txBox="1"/>
          <p:nvPr/>
        </p:nvSpPr>
        <p:spPr>
          <a:xfrm>
            <a:off x="311286" y="726039"/>
            <a:ext cx="41245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</a:rPr>
              <a:t>In 2021, the General Assembly directed SCHEV to study higher education costs and funding needs of the Commonwealth’s public institutions.</a:t>
            </a:r>
          </a:p>
          <a:p>
            <a:endParaRPr lang="en-US" sz="1400" dirty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 Cond" panose="020B0606030402020204" pitchFamily="34" charset="0"/>
              </a:rPr>
              <a:t>Methods to determine appropriate costs (including peer institutions).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Franklin Gothic Medium Cond" panose="020B06060304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 Cond" panose="020B0606030402020204" pitchFamily="34" charset="0"/>
              </a:rPr>
              <a:t>Measures of efficiency and effectiveness.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Franklin Gothic Medium Cond" panose="020B06060304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 Cond" panose="020B0606030402020204" pitchFamily="34" charset="0"/>
              </a:rPr>
              <a:t>Provisions for any new reporting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Franklin Gothic Medium Cond" panose="020B06060304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 Cond" panose="020B0606030402020204" pitchFamily="34" charset="0"/>
              </a:rPr>
              <a:t>Strategies to allocate limited public resources based on outcomes that align with state needs.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Franklin Gothic Medium Cond" panose="020B06060304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 Cond" panose="020B0606030402020204" pitchFamily="34" charset="0"/>
              </a:rPr>
              <a:t>Impact of funding on underrepresented student populations;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Franklin Gothic Medium Cond" panose="020B06060304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Medium Cond" panose="020B0606030402020204" pitchFamily="34" charset="0"/>
              </a:rPr>
              <a:t>a timeline for implementation.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F958489-7F52-6B6E-BE3B-24F60776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175098"/>
            <a:ext cx="8292616" cy="479898"/>
          </a:xfrm>
        </p:spPr>
        <p:txBody>
          <a:bodyPr/>
          <a:lstStyle/>
          <a:p>
            <a:r>
              <a:rPr lang="en-US" sz="3200" u="sng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50960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D98D1-8446-CC97-62D8-694E76326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9A6D6-33EF-F4BC-2D25-B7F20BAE0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51" y="136188"/>
            <a:ext cx="6939098" cy="45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66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D98D1-8446-CC97-62D8-694E76326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15753-E23D-2749-B767-A920A20F8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66" y="119557"/>
            <a:ext cx="8417668" cy="456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79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33" y="946827"/>
            <a:ext cx="7543800" cy="3548056"/>
          </a:xfrm>
        </p:spPr>
        <p:txBody>
          <a:bodyPr/>
          <a:lstStyle/>
          <a:p>
            <a:r>
              <a:rPr lang="en-US" sz="2400" dirty="0"/>
              <a:t>Principles of Design &amp; Implementation</a:t>
            </a:r>
          </a:p>
          <a:p>
            <a:r>
              <a:rPr lang="en-US" sz="2400" dirty="0"/>
              <a:t>Conceptual framework establishes components of costs.</a:t>
            </a:r>
          </a:p>
          <a:p>
            <a:pPr lvl="1"/>
            <a:r>
              <a:rPr lang="en-US" sz="1600" dirty="0"/>
              <a:t>“Frugal” foundational funding</a:t>
            </a:r>
          </a:p>
          <a:p>
            <a:pPr lvl="1"/>
            <a:r>
              <a:rPr lang="en-US" sz="1600" dirty="0"/>
              <a:t>Presentative maintenance</a:t>
            </a:r>
          </a:p>
          <a:p>
            <a:pPr lvl="1"/>
            <a:r>
              <a:rPr lang="en-US" sz="1600" dirty="0"/>
              <a:t>Scale &amp; Scope</a:t>
            </a:r>
          </a:p>
          <a:p>
            <a:pPr lvl="1"/>
            <a:r>
              <a:rPr lang="en-US" sz="1600" dirty="0"/>
              <a:t>Audience</a:t>
            </a:r>
          </a:p>
          <a:p>
            <a:pPr lvl="1"/>
            <a:r>
              <a:rPr lang="en-US" sz="1600" dirty="0"/>
              <a:t>Performance / Incentives</a:t>
            </a:r>
          </a:p>
          <a:p>
            <a:pPr lvl="1"/>
            <a:r>
              <a:rPr lang="en-US" sz="1600" dirty="0"/>
              <a:t>Capacity Building</a:t>
            </a:r>
          </a:p>
          <a:p>
            <a:pPr lvl="1"/>
            <a:r>
              <a:rPr lang="en-US" sz="1600" dirty="0"/>
              <a:t>State purchase of “good and services” (state research, noncredit offerings, community service etc.) </a:t>
            </a:r>
          </a:p>
          <a:p>
            <a:r>
              <a:rPr lang="en-US" sz="2400" dirty="0"/>
              <a:t>More work necessary to define and operationalize these components. </a:t>
            </a:r>
          </a:p>
          <a:p>
            <a:pPr lvl="1"/>
            <a:endParaRPr lang="en-US" sz="1600" dirty="0"/>
          </a:p>
          <a:p>
            <a:pPr lvl="2"/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Deliverable 4: New funding model</a:t>
            </a:r>
          </a:p>
        </p:txBody>
      </p:sp>
    </p:spTree>
    <p:extLst>
      <p:ext uri="{BB962C8B-B14F-4D97-AF65-F5344CB8AC3E}">
        <p14:creationId xmlns:p14="http://schemas.microsoft.com/office/powerpoint/2010/main" val="1962385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3ADCDC-2647-25FE-8669-355F5D4FC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7CC22EE5-5359-DECA-6DD2-39C90FA6D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65" y="771727"/>
            <a:ext cx="3582070" cy="390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77F43C-55B6-7F97-6916-B211844988C1}"/>
              </a:ext>
            </a:extLst>
          </p:cNvPr>
          <p:cNvSpPr txBox="1"/>
          <p:nvPr/>
        </p:nvSpPr>
        <p:spPr>
          <a:xfrm>
            <a:off x="2780965" y="280379"/>
            <a:ext cx="33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Taxonomy of Institutional Costs</a:t>
            </a:r>
          </a:p>
        </p:txBody>
      </p:sp>
    </p:spTree>
    <p:extLst>
      <p:ext uri="{BB962C8B-B14F-4D97-AF65-F5344CB8AC3E}">
        <p14:creationId xmlns:p14="http://schemas.microsoft.com/office/powerpoint/2010/main" val="2073747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3ADCDC-2647-25FE-8669-355F5D4FC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50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FC7D62AD-890F-AFE7-47CF-762E71CF8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60" y="560663"/>
            <a:ext cx="6211972" cy="419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64B701-11D5-F198-232E-DB95A7813840}"/>
              </a:ext>
            </a:extLst>
          </p:cNvPr>
          <p:cNvSpPr txBox="1"/>
          <p:nvPr/>
        </p:nvSpPr>
        <p:spPr>
          <a:xfrm>
            <a:off x="1452664" y="50636"/>
            <a:ext cx="5159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Institutional Funding Adequacy Framework </a:t>
            </a:r>
          </a:p>
        </p:txBody>
      </p:sp>
    </p:spTree>
    <p:extLst>
      <p:ext uri="{BB962C8B-B14F-4D97-AF65-F5344CB8AC3E}">
        <p14:creationId xmlns:p14="http://schemas.microsoft.com/office/powerpoint/2010/main" val="2903263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Adopt conceptual framework.</a:t>
            </a:r>
          </a:p>
          <a:p>
            <a:r>
              <a:rPr lang="en-US" sz="2400" dirty="0"/>
              <a:t>Adopt differential cost-sharing targets.</a:t>
            </a:r>
          </a:p>
          <a:p>
            <a:r>
              <a:rPr lang="en-US" sz="2400" dirty="0"/>
              <a:t>Implement an incentives and performance component of the conceptual framework that rewards institutions for making progress toward state goals. </a:t>
            </a:r>
          </a:p>
          <a:p>
            <a:r>
              <a:rPr lang="en-US" sz="2400" dirty="0"/>
              <a:t>Implementation Plan for finalizing model.</a:t>
            </a:r>
          </a:p>
          <a:p>
            <a:pPr lvl="1"/>
            <a:r>
              <a:rPr lang="en-US" sz="1600" dirty="0"/>
              <a:t>Operationalize model by defining components</a:t>
            </a:r>
          </a:p>
          <a:p>
            <a:pPr lvl="1"/>
            <a:r>
              <a:rPr lang="en-US" sz="1600" dirty="0"/>
              <a:t>Refine selection and use of peer groups.</a:t>
            </a:r>
          </a:p>
          <a:p>
            <a:pPr lvl="1"/>
            <a:r>
              <a:rPr lang="en-US" sz="1600" dirty="0"/>
              <a:t>Establish metrics of efficiency &amp; effectiveness. </a:t>
            </a:r>
          </a:p>
          <a:p>
            <a:endParaRPr lang="en-US" sz="1600" dirty="0"/>
          </a:p>
          <a:p>
            <a:pPr lvl="2"/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Recommendations (abridged)</a:t>
            </a:r>
          </a:p>
        </p:txBody>
      </p:sp>
    </p:spTree>
    <p:extLst>
      <p:ext uri="{BB962C8B-B14F-4D97-AF65-F5344CB8AC3E}">
        <p14:creationId xmlns:p14="http://schemas.microsoft.com/office/powerpoint/2010/main" val="3585465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EF8DDE6-3B32-A58D-4600-5F6B86991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234340"/>
              </p:ext>
            </p:extLst>
          </p:nvPr>
        </p:nvGraphicFramePr>
        <p:xfrm>
          <a:off x="0" y="643512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6A9F7C9-8245-67AC-2D62-92F45704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131188"/>
            <a:ext cx="8292616" cy="609600"/>
          </a:xfrm>
        </p:spPr>
        <p:txBody>
          <a:bodyPr/>
          <a:lstStyle/>
          <a:p>
            <a:r>
              <a:rPr lang="en-US" sz="3200" dirty="0"/>
              <a:t>Proposed Implementation Plan</a:t>
            </a:r>
          </a:p>
        </p:txBody>
      </p:sp>
    </p:spTree>
    <p:extLst>
      <p:ext uri="{BB962C8B-B14F-4D97-AF65-F5344CB8AC3E}">
        <p14:creationId xmlns:p14="http://schemas.microsoft.com/office/powerpoint/2010/main" val="193582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3F01245-00D4-127F-C19B-AF0335846FF7}"/>
              </a:ext>
            </a:extLst>
          </p:cNvPr>
          <p:cNvSpPr>
            <a:spLocks noGrp="1"/>
          </p:cNvSpPr>
          <p:nvPr>
            <p:ph idx="1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2400" u="sng" dirty="0"/>
              <a:t>Outside Scope of Study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Auxiliaries </a:t>
            </a:r>
            <a:r>
              <a:rPr lang="en-US" sz="2000" dirty="0">
                <a:solidFill>
                  <a:srgbClr val="000000"/>
                </a:solidFill>
                <a:effectLst/>
                <a:ea typeface="@MS Mincho" panose="02020609040205080304" pitchFamily="49" charset="-128"/>
                <a:cs typeface="@MS Mincho" panose="02020609040205080304" pitchFamily="49" charset="-128"/>
              </a:rPr>
              <a:t>(e.g., housing, bookstore operations, athletics)</a:t>
            </a:r>
          </a:p>
          <a:p>
            <a:r>
              <a:rPr lang="en-US" sz="2000" dirty="0">
                <a:solidFill>
                  <a:srgbClr val="000000"/>
                </a:solidFill>
                <a:ea typeface="@MS Mincho" panose="02020609040205080304" pitchFamily="49" charset="-128"/>
              </a:rPr>
              <a:t>Capital Budgets</a:t>
            </a:r>
          </a:p>
          <a:p>
            <a:r>
              <a:rPr lang="en-US" sz="2000" dirty="0">
                <a:solidFill>
                  <a:srgbClr val="000000"/>
                </a:solidFill>
                <a:ea typeface="@MS Mincho" panose="02020609040205080304" pitchFamily="49" charset="-128"/>
              </a:rPr>
              <a:t>Financial Aid</a:t>
            </a:r>
          </a:p>
          <a:p>
            <a:r>
              <a:rPr lang="en-US" sz="2000" dirty="0">
                <a:solidFill>
                  <a:srgbClr val="000000"/>
                </a:solidFill>
                <a:ea typeface="@MS Mincho" panose="02020609040205080304" pitchFamily="49" charset="-128"/>
              </a:rPr>
              <a:t>Endowments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u="sng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14383D-5B06-63C2-E17B-158417C7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9F49632-8608-11A7-5D6D-0A80644667E8}"/>
              </a:ext>
            </a:extLst>
          </p:cNvPr>
          <p:cNvSpPr>
            <a:spLocks noGrp="1"/>
          </p:cNvSpPr>
          <p:nvPr>
            <p:ph idx="13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2400" u="sng" dirty="0"/>
              <a:t>Inside Scope of Study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ea typeface="@MS Mincho" panose="02020609040205080304" pitchFamily="49" charset="-128"/>
                <a:cs typeface="@MS Mincho" panose="02020609040205080304" pitchFamily="49" charset="-128"/>
              </a:rPr>
              <a:t>Education and General (E&amp;G) operating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@MS Mincho" panose="02020609040205080304" pitchFamily="49" charset="-128"/>
              </a:rPr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@MS Mincho" panose="02020609040205080304" pitchFamily="49" charset="-128"/>
              </a:rPr>
              <a:t>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@MS Mincho" panose="02020609040205080304" pitchFamily="49" charset="-128"/>
              </a:rPr>
              <a:t>Public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@MS Mincho" panose="02020609040205080304" pitchFamily="49" charset="-128"/>
              </a:rPr>
              <a:t>Academic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Student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Institutional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Operation &amp; Maintenance of Plant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86B0DE-4B34-876A-ACE2-3D6CE1ED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76907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ABA1E7-F431-A142-8548-A79ACC1B5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445CF-99FB-EA53-B8BD-409D33E87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33" y="946827"/>
            <a:ext cx="7543800" cy="3548056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effectLst/>
                <a:ea typeface="Bierstadt" panose="020B0004020202020204" pitchFamily="34" charset="0"/>
                <a:cs typeface="Bierstadt" panose="020B0004020202020204" pitchFamily="34" charset="0"/>
              </a:rPr>
              <a:t>SCHEV, in consultation with the Op-Six staff members issued a Request for Proposals (RFP) in May 2021 and subsequently awarded the contract to the National Center for Higher Education Management Systems (NCHEMS), a private, non-profit 501(c)(3) organization headquartered in Boulder, Colorado, with extensive experience in state postsecondary finance policy.</a:t>
            </a:r>
          </a:p>
          <a:p>
            <a:pPr marL="182880" indent="0">
              <a:buNone/>
            </a:pPr>
            <a:endParaRPr lang="en-US" sz="600" dirty="0">
              <a:solidFill>
                <a:srgbClr val="000000"/>
              </a:solidFill>
              <a:effectLst/>
              <a:ea typeface="Bierstadt" panose="020B0004020202020204" pitchFamily="34" charset="0"/>
              <a:cs typeface="Bierstadt" panose="020B0004020202020204" pitchFamily="34" charset="0"/>
            </a:endParaRPr>
          </a:p>
          <a:p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SCHEV formed working groups to inform project. The Op-Six workgroup and selected institutional finance officers contributed the most feedback and guidance.</a:t>
            </a:r>
          </a:p>
          <a:p>
            <a:pPr marL="182880" indent="0">
              <a:buNone/>
            </a:pPr>
            <a:endParaRPr lang="en-US" sz="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Maintained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a webpage with relevant materials for public review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1400" dirty="0" smtClean="0">
                <a:ea typeface="Calibri" panose="020F0502020204030204" pitchFamily="34" charset="0"/>
                <a:cs typeface="Arial" panose="020B0604020202020204" pitchFamily="34" charset="0"/>
              </a:rPr>
              <a:t>www.schev.edu/coststudy </a:t>
            </a:r>
            <a:endParaRPr lang="en-US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0DD097-73A5-EE3F-4D0B-9EBE6206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4173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9EF52-AB4F-39DA-15CF-6C6C51F62D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A5D10-7A8E-396D-BAF6-3F0FCBFFE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dirty="0"/>
              <a:t>Four Deliverables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Review of funding policies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Efficiency &amp; effectiveness Review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Trends in costs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Recommendation for a new funding model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61CF6A-FF62-16C9-58A8-936520BC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69246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Conducted 50-state survey of how other states fund their systems.</a:t>
            </a:r>
          </a:p>
          <a:p>
            <a:r>
              <a:rPr lang="en-US" sz="2400" dirty="0"/>
              <a:t>Most states, including Virginia, use a “Base Plus” approach where new spending is added to previous year’s funding.</a:t>
            </a:r>
          </a:p>
          <a:p>
            <a:r>
              <a:rPr lang="en-US" sz="2400" dirty="0"/>
              <a:t>Formulas are a better basis for rational and strategic funding approaches. </a:t>
            </a:r>
          </a:p>
          <a:p>
            <a:r>
              <a:rPr lang="en-US" sz="2400" dirty="0"/>
              <a:t>Virginia’s current base funding formula no longer serves as a strategic and rational mechanism for resource allocation.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Deliverable 1: Review of Funding Policies</a:t>
            </a:r>
          </a:p>
        </p:txBody>
      </p:sp>
    </p:spTree>
    <p:extLst>
      <p:ext uri="{BB962C8B-B14F-4D97-AF65-F5344CB8AC3E}">
        <p14:creationId xmlns:p14="http://schemas.microsoft.com/office/powerpoint/2010/main" val="405368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011719-26D2-FE18-16BC-1E7B34A955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A9F308-183B-F120-37F2-F92E39E1C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58" y="256972"/>
            <a:ext cx="6673884" cy="442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0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Fielded survey to public institutions on efforts to improve efficiency and effectiveness and their impact. </a:t>
            </a:r>
          </a:p>
          <a:p>
            <a:r>
              <a:rPr lang="en-US" sz="2400" dirty="0"/>
              <a:t>Virginia institutions are active in seeking efficiencies.</a:t>
            </a:r>
          </a:p>
          <a:p>
            <a:pPr lvl="1"/>
            <a:r>
              <a:rPr lang="en-US" sz="1600" dirty="0"/>
              <a:t>Concentrated in internal strategies (org structure, program realignment, purchasing contracts, energy etc.)</a:t>
            </a:r>
          </a:p>
          <a:p>
            <a:pPr lvl="1"/>
            <a:r>
              <a:rPr lang="en-US" sz="1600" dirty="0"/>
              <a:t>Efforts between institutions are more rare.</a:t>
            </a:r>
          </a:p>
          <a:p>
            <a:r>
              <a:rPr lang="en-US" sz="2400" dirty="0"/>
              <a:t>Need to establish metrics and routinize them.</a:t>
            </a:r>
          </a:p>
          <a:p>
            <a:pPr lvl="1"/>
            <a:r>
              <a:rPr lang="en-US" sz="1600" dirty="0"/>
              <a:t>Revenue per degree</a:t>
            </a:r>
          </a:p>
          <a:p>
            <a:pPr lvl="1"/>
            <a:r>
              <a:rPr lang="en-US" sz="1600" dirty="0"/>
              <a:t>Degrees per FTE</a:t>
            </a:r>
          </a:p>
          <a:p>
            <a:pPr lvl="1"/>
            <a:r>
              <a:rPr lang="en-US" sz="1600" dirty="0"/>
              <a:t>Expenditures per FTE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Deliverable 2: Efficiency &amp;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70167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DFEE1-5F10-7B1A-1AD8-4ED962E403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66A210-30E8-9DDC-7F8E-815D70442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83" y="129702"/>
            <a:ext cx="7027233" cy="45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91857"/>
      </p:ext>
    </p:extLst>
  </p:cSld>
  <p:clrMapOvr>
    <a:masterClrMapping/>
  </p:clrMapOvr>
</p:sld>
</file>

<file path=ppt/theme/theme1.xml><?xml version="1.0" encoding="utf-8"?>
<a:theme xmlns:a="http://schemas.openxmlformats.org/drawingml/2006/main" name="169LongPPTTemplate">
  <a:themeElements>
    <a:clrScheme name="SCHEVTheme">
      <a:dk1>
        <a:srgbClr val="20558A"/>
      </a:dk1>
      <a:lt1>
        <a:srgbClr val="FFFFFF"/>
      </a:lt1>
      <a:dk2>
        <a:srgbClr val="293E6B"/>
      </a:dk2>
      <a:lt2>
        <a:srgbClr val="9BBBB0"/>
      </a:lt2>
      <a:accent1>
        <a:srgbClr val="20558A"/>
      </a:accent1>
      <a:accent2>
        <a:srgbClr val="6F90B8"/>
      </a:accent2>
      <a:accent3>
        <a:srgbClr val="9BBBB0"/>
      </a:accent3>
      <a:accent4>
        <a:srgbClr val="E6A158"/>
      </a:accent4>
      <a:accent5>
        <a:srgbClr val="747679"/>
      </a:accent5>
      <a:accent6>
        <a:srgbClr val="C9292D"/>
      </a:accent6>
      <a:hlink>
        <a:srgbClr val="0070C0"/>
      </a:hlink>
      <a:folHlink>
        <a:srgbClr val="20558A"/>
      </a:folHlink>
    </a:clrScheme>
    <a:fontScheme name="SCHEV Fonts">
      <a:majorFont>
        <a:latin typeface="Franklin Gothic Demi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EV169TemplatePLAIN.potx" id="{BD2B39EB-24C0-428A-A65B-F9BCCB2DCD4C}" vid="{E82B1582-020D-4661-BDC6-6554E532BF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38F7A94183E74187B11190571C8356" ma:contentTypeVersion="9" ma:contentTypeDescription="Create a new document." ma:contentTypeScope="" ma:versionID="297f5b1a05183b7ef07aeb9694058b36">
  <xsd:schema xmlns:xsd="http://www.w3.org/2001/XMLSchema" xmlns:xs="http://www.w3.org/2001/XMLSchema" xmlns:p="http://schemas.microsoft.com/office/2006/metadata/properties" xmlns:ns2="f3d35a40-bbea-43c8-99cf-c6b5d40b3585" xmlns:ns3="01e94d65-ae71-498a-a453-e1c80605881d" targetNamespace="http://schemas.microsoft.com/office/2006/metadata/properties" ma:root="true" ma:fieldsID="387b76435dd518dfc0f5920723825251" ns2:_="" ns3:_="">
    <xsd:import namespace="f3d35a40-bbea-43c8-99cf-c6b5d40b3585"/>
    <xsd:import namespace="01e94d65-ae71-498a-a453-e1c8060588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35a40-bbea-43c8-99cf-c6b5d40b35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94d65-ae71-498a-a453-e1c80605881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1e94d65-ae71-498a-a453-e1c80605881d">
      <UserInfo>
        <DisplayName>Kang, Wendy (SCHEV)</DisplayName>
        <AccountId>12</AccountId>
        <AccountType/>
      </UserInfo>
      <UserInfo>
        <DisplayName>Zheng, Yan (SCHEV)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36DEFB5-3D8C-43F9-A0AD-17A446D3CC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d35a40-bbea-43c8-99cf-c6b5d40b3585"/>
    <ds:schemaRef ds:uri="01e94d65-ae71-498a-a453-e1c8060588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76D62C-5412-466A-BFDF-AF4F671D24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64B5B4-09B9-418F-9AA5-DFFE3763CE5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01e94d65-ae71-498a-a453-e1c80605881d"/>
    <ds:schemaRef ds:uri="http://schemas.openxmlformats.org/package/2006/metadata/core-properties"/>
    <ds:schemaRef ds:uri="http://purl.org/dc/terms/"/>
    <ds:schemaRef ds:uri="f3d35a40-bbea-43c8-99cf-c6b5d40b358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SCHEV169TemplatePLAIN</Template>
  <TotalTime>3951</TotalTime>
  <Words>755</Words>
  <Application>Microsoft Office PowerPoint</Application>
  <PresentationFormat>On-screen Show (16:9)</PresentationFormat>
  <Paragraphs>129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@MS Mincho</vt:lpstr>
      <vt:lpstr>Arial</vt:lpstr>
      <vt:lpstr>Bierstadt</vt:lpstr>
      <vt:lpstr>Calibri</vt:lpstr>
      <vt:lpstr>Franklin Gothic Book</vt:lpstr>
      <vt:lpstr>Franklin Gothic Demi</vt:lpstr>
      <vt:lpstr>Franklin Gothic Medium</vt:lpstr>
      <vt:lpstr>Franklin Gothic Medium Cond</vt:lpstr>
      <vt:lpstr>Palatino Linotype</vt:lpstr>
      <vt:lpstr>169LongPPTTemplate</vt:lpstr>
      <vt:lpstr>Discussion of Cost and Funding Needs Study</vt:lpstr>
      <vt:lpstr>Background</vt:lpstr>
      <vt:lpstr>Background</vt:lpstr>
      <vt:lpstr>Background</vt:lpstr>
      <vt:lpstr>Background</vt:lpstr>
      <vt:lpstr>Deliverable 1: Review of Funding Policies</vt:lpstr>
      <vt:lpstr>PowerPoint Presentation</vt:lpstr>
      <vt:lpstr>Deliverable 2: Efficiency &amp; Effectiveness</vt:lpstr>
      <vt:lpstr>PowerPoint Presentation</vt:lpstr>
      <vt:lpstr>Deliverable 3: Trends in costs and 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Deliverable 4: New funding model</vt:lpstr>
      <vt:lpstr>PowerPoint Presentation</vt:lpstr>
      <vt:lpstr>PowerPoint Presentation</vt:lpstr>
      <vt:lpstr>Recommendations (abridged)</vt:lpstr>
      <vt:lpstr>Proposed Implementation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SCHEV PPT Template  16:9 Version</dc:title>
  <dc:creator>Tom</dc:creator>
  <dc:description>16:9 rectangular template</dc:description>
  <cp:lastModifiedBy>Liverman, Elizabeth (SCHEV)</cp:lastModifiedBy>
  <cp:revision>32</cp:revision>
  <cp:lastPrinted>2016-12-06T20:27:31Z</cp:lastPrinted>
  <dcterms:created xsi:type="dcterms:W3CDTF">2022-06-16T18:28:44Z</dcterms:created>
  <dcterms:modified xsi:type="dcterms:W3CDTF">2022-07-19T11:09:48Z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0x010100E238F7A94183E74187B11190571C8356</vt:lpwstr>
  </property>
</Properties>
</file>