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2"/>
  </p:notesMasterIdLst>
  <p:sldIdLst>
    <p:sldId id="351" r:id="rId3"/>
    <p:sldId id="298" r:id="rId4"/>
    <p:sldId id="346" r:id="rId5"/>
    <p:sldId id="353" r:id="rId6"/>
    <p:sldId id="313" r:id="rId7"/>
    <p:sldId id="331" r:id="rId8"/>
    <p:sldId id="311" r:id="rId9"/>
    <p:sldId id="333" r:id="rId10"/>
    <p:sldId id="347" r:id="rId11"/>
    <p:sldId id="336" r:id="rId12"/>
    <p:sldId id="334" r:id="rId13"/>
    <p:sldId id="370" r:id="rId14"/>
    <p:sldId id="371" r:id="rId15"/>
    <p:sldId id="348" r:id="rId16"/>
    <p:sldId id="337" r:id="rId17"/>
    <p:sldId id="338" r:id="rId18"/>
    <p:sldId id="340" r:id="rId19"/>
    <p:sldId id="335" r:id="rId20"/>
    <p:sldId id="339" r:id="rId21"/>
    <p:sldId id="345" r:id="rId22"/>
    <p:sldId id="369" r:id="rId23"/>
    <p:sldId id="372" r:id="rId24"/>
    <p:sldId id="373" r:id="rId25"/>
    <p:sldId id="341" r:id="rId26"/>
    <p:sldId id="349" r:id="rId27"/>
    <p:sldId id="329" r:id="rId28"/>
    <p:sldId id="330" r:id="rId29"/>
    <p:sldId id="342" r:id="rId30"/>
    <p:sldId id="35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Buford" initials="AB" lastIdx="3" clrIdx="0">
    <p:extLst>
      <p:ext uri="{19B8F6BF-5375-455C-9EA6-DF929625EA0E}">
        <p15:presenceInfo xmlns:p15="http://schemas.microsoft.com/office/powerpoint/2012/main" userId="S-1-5-21-3362134674-1434254870-618424018-227725" providerId="AD"/>
      </p:ext>
    </p:extLst>
  </p:cmAuthor>
  <p:cmAuthor id="2" name="Jessica Smith" initials="JS" lastIdx="4" clrIdx="1">
    <p:extLst>
      <p:ext uri="{19B8F6BF-5375-455C-9EA6-DF929625EA0E}">
        <p15:presenceInfo xmlns:p15="http://schemas.microsoft.com/office/powerpoint/2012/main" userId="S::smithjc26@vcu.edu::b90a1786-d989-484f-80ec-491da39eeb82" providerId="AD"/>
      </p:ext>
    </p:extLst>
  </p:cmAuthor>
  <p:cmAuthor id="3" name="James Ellis" initials="JE" lastIdx="12" clrIdx="2">
    <p:extLst>
      <p:ext uri="{19B8F6BF-5375-455C-9EA6-DF929625EA0E}">
        <p15:presenceInfo xmlns:p15="http://schemas.microsoft.com/office/powerpoint/2012/main" userId="S-1-5-21-3362134674-1434254870-618424018-1783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DBEEF4"/>
    <a:srgbClr val="B7DEE8"/>
    <a:srgbClr val="FFF2BD"/>
    <a:srgbClr val="FFFAE5"/>
    <a:srgbClr val="FFEBA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78580" autoAdjust="0"/>
  </p:normalViewPr>
  <p:slideViewPr>
    <p:cSldViewPr snapToGrid="0">
      <p:cViewPr varScale="1">
        <p:scale>
          <a:sx n="51" d="100"/>
          <a:sy n="51" d="100"/>
        </p:scale>
        <p:origin x="127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dirty="0"/>
              <a:t>Mode of Completion</a:t>
            </a:r>
          </a:p>
        </c:rich>
      </c:tx>
      <c:layout>
        <c:manualLayout>
          <c:xMode val="edge"/>
          <c:yMode val="edge"/>
          <c:x val="0.10088234399375809"/>
          <c:y val="7.7803978528997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Survey Completion</c:v>
                </c:pt>
              </c:strCache>
            </c:strRef>
          </c:tx>
          <c:spPr>
            <a:solidFill>
              <a:srgbClr val="FFEBA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0A9-47F4-885F-B3D91D78D9E9}"/>
              </c:ext>
            </c:extLst>
          </c:dPt>
          <c:dPt>
            <c:idx val="1"/>
            <c:bubble3D val="0"/>
            <c:spPr>
              <a:solidFill>
                <a:srgbClr val="FFEBAB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80-4D34-A4B3-E1D86D40A1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Electronic</c:v>
                </c:pt>
                <c:pt idx="1">
                  <c:v>Paper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919</c:v>
                </c:pt>
                <c:pt idx="1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9-47F4-885F-B3D91D78D9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4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51873414996144"/>
          <c:y val="0.47869830657997769"/>
          <c:w val="0.30451857986877739"/>
          <c:h val="0.21340066319955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 b="1"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Sample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44.8</c:v>
                </c:pt>
                <c:pt idx="1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B-4114-97C8-0393BB33DD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Respondents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39.5</c:v>
                </c:pt>
                <c:pt idx="1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9B-4114-97C8-0393BB33D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7939152"/>
        <c:axId val="627933576"/>
      </c:barChart>
      <c:catAx>
        <c:axId val="62793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7933576"/>
        <c:crosses val="autoZero"/>
        <c:auto val="1"/>
        <c:lblAlgn val="ctr"/>
        <c:lblOffset val="100"/>
        <c:noMultiLvlLbl val="0"/>
      </c:catAx>
      <c:valAx>
        <c:axId val="627933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793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57387539635"/>
          <c:y val="3.6285994206241019E-2"/>
          <c:w val="0.68403099875013718"/>
          <c:h val="0.69281420170955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Sample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58.3</c:v>
                </c:pt>
                <c:pt idx="1">
                  <c:v>16.8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F-4F98-895A-772FDBE49A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Respondents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61.9</c:v>
                </c:pt>
                <c:pt idx="1">
                  <c:v>13.2</c:v>
                </c:pt>
                <c:pt idx="2">
                  <c:v>7.5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F-4F98-895A-772FDBE49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2825472"/>
        <c:axId val="622827440"/>
      </c:barChart>
      <c:catAx>
        <c:axId val="62282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2827440"/>
        <c:crosses val="autoZero"/>
        <c:auto val="1"/>
        <c:lblAlgn val="ctr"/>
        <c:lblOffset val="100"/>
        <c:noMultiLvlLbl val="0"/>
      </c:catAx>
      <c:valAx>
        <c:axId val="622827440"/>
        <c:scaling>
          <c:orientation val="minMax"/>
          <c:max val="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28254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800" b="0" i="0" u="none" strike="noStrike" kern="1200" baseline="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70873236713122"/>
          <c:y val="2.9651231895131851E-2"/>
          <c:w val="0.73494515618913159"/>
          <c:h val="0.712160613315674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Sample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Associate, certificate</c:v>
                </c:pt>
                <c:pt idx="1">
                  <c:v>Bachelor's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38.200000000000003</c:v>
                </c:pt>
                <c:pt idx="1">
                  <c:v>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3-47C6-89E4-0FD316D561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Respondents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Associate, certificate</c:v>
                </c:pt>
                <c:pt idx="1">
                  <c:v>Bachelor's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34.6</c:v>
                </c:pt>
                <c:pt idx="1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73-47C6-89E4-0FD316D56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9061456"/>
        <c:axId val="629055880"/>
      </c:barChart>
      <c:catAx>
        <c:axId val="62906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9055880"/>
        <c:crosses val="autoZero"/>
        <c:auto val="1"/>
        <c:lblAlgn val="ctr"/>
        <c:lblOffset val="100"/>
        <c:noMultiLvlLbl val="0"/>
      </c:catAx>
      <c:valAx>
        <c:axId val="629055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2906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406120709616631"/>
          <c:y val="0.83951700541660301"/>
          <c:w val="0.40676354645796431"/>
          <c:h val="0.14700506656047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DFA40-5C4D-4DA4-931D-37D46533C2B1}" type="doc">
      <dgm:prSet loTypeId="urn:microsoft.com/office/officeart/2005/8/layout/vList6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F9B1EFB8-6745-4E39-9044-BF4E039AAC9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400" dirty="0">
              <a:latin typeface="Candara" panose="020E0502030303020204" pitchFamily="34" charset="0"/>
              <a:cs typeface="Times New Roman" panose="02020603050405020304" pitchFamily="18" charset="0"/>
            </a:rPr>
            <a:t>Design </a:t>
          </a:r>
        </a:p>
      </dgm:t>
    </dgm:pt>
    <dgm:pt modelId="{365CCB70-7855-45A6-8DC3-AFD9D247FDC0}" type="parTrans" cxnId="{EB0AB8D7-8D48-47ED-84A6-081756E7838A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54B1373B-F487-4FB3-BFC3-EE5918249A7A}" type="sibTrans" cxnId="{EB0AB8D7-8D48-47ED-84A6-081756E7838A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560CECFE-0736-4EFB-A6FF-0D4498FE86FA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400" dirty="0">
              <a:latin typeface="Candara" panose="020E0502030303020204" pitchFamily="34" charset="0"/>
              <a:cs typeface="Times New Roman" panose="02020603050405020304" pitchFamily="18" charset="0"/>
            </a:rPr>
            <a:t>Develop</a:t>
          </a:r>
        </a:p>
      </dgm:t>
    </dgm:pt>
    <dgm:pt modelId="{A0A39EBE-1DD6-4B3F-83A1-C78549F365F1}" type="parTrans" cxnId="{92226C67-2AD8-4DBE-BF46-DDDC5A4991F2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3DFEBAD9-8986-4621-A986-0210040EC955}" type="sibTrans" cxnId="{92226C67-2AD8-4DBE-BF46-DDDC5A4991F2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F62F28A7-2B49-4B3C-995A-5E598C7BD485}">
      <dgm:prSet phldrT="[Text]" custT="1"/>
      <dgm:spPr/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Draft questionnaire; cognitive interviews; final revisions</a:t>
          </a:r>
        </a:p>
      </dgm:t>
    </dgm:pt>
    <dgm:pt modelId="{6A2A108C-93A3-4321-90CB-40643FE136BE}" type="parTrans" cxnId="{E6601B6A-5BBC-4328-BCA3-1245F5225CE5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71ACB342-506F-425D-B1EC-1D9EAF901506}" type="sibTrans" cxnId="{E6601B6A-5BBC-4328-BCA3-1245F5225CE5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94B96B00-9FD6-4AA3-B60D-32C41D955814}">
      <dgm:prSet phldrT="[Text]" custT="1"/>
      <dgm:spPr>
        <a:solidFill>
          <a:srgbClr val="4BACC6">
            <a:lumMod val="20000"/>
            <a:lumOff val="80000"/>
          </a:srgbClr>
        </a:solidFill>
        <a:ln w="25400" cap="flat" cmpd="sng" algn="ctr">
          <a:solidFill>
            <a:srgbClr val="4BACC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91440" tIns="45720" rIns="9144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Times New Roman" panose="02020603050405020304" pitchFamily="18" charset="0"/>
            </a:rPr>
            <a:t>Pilot</a:t>
          </a:r>
        </a:p>
      </dgm:t>
    </dgm:pt>
    <dgm:pt modelId="{6F1D651B-F8FF-45FC-90BE-318C4B13BF02}" type="parTrans" cxnId="{15D76A1C-2829-45E1-BC43-BC9D3040F64E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F860F448-C8A3-4F0D-BDE1-CB9B800EF0BC}" type="sibTrans" cxnId="{15D76A1C-2829-45E1-BC43-BC9D3040F64E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9B556E51-6311-479B-AE93-85DF703401A7}">
      <dgm:prSet phldrT="[Text]" custT="1"/>
      <dgm:spPr>
        <a:solidFill>
          <a:prstClr val="white">
            <a:alpha val="90000"/>
            <a:tint val="4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BACC6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t" anchorCtr="0"/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Times New Roman" panose="02020603050405020304" pitchFamily="18" charset="0"/>
            </a:rPr>
            <a:t> Test protocols; sampling strata; linkages; questions, etc. </a:t>
          </a:r>
        </a:p>
      </dgm:t>
    </dgm:pt>
    <dgm:pt modelId="{CA6984ED-5621-4337-85A1-FA79CB009DB8}" type="parTrans" cxnId="{11E9224F-359F-449E-A161-B32D2625F43A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902C6101-628F-4A90-8F70-FD559A97BD72}" type="sibTrans" cxnId="{11E9224F-359F-449E-A161-B32D2625F43A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CCB0AED8-F64C-478B-B06A-AF805E9AA18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n-US" sz="2400" b="1" dirty="0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rPr>
            <a:t>Revise</a:t>
          </a:r>
        </a:p>
      </dgm:t>
    </dgm:pt>
    <dgm:pt modelId="{65FA2DBA-9EA0-4469-90B9-AF5B78E34DF6}" type="parTrans" cxnId="{7BC5BC6F-A64C-4DE2-8EFA-7FAFC6A852CE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8E467693-388A-4C86-BBC7-38300B48543F}" type="sibTrans" cxnId="{7BC5BC6F-A64C-4DE2-8EFA-7FAFC6A852CE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9F3FD0A1-245B-478A-A478-C21489042F89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Stakeholder input; finalize questionnaire &amp; sampling plan</a:t>
          </a:r>
        </a:p>
      </dgm:t>
    </dgm:pt>
    <dgm:pt modelId="{2738C346-DFB0-48A0-BDD0-204D2F7899FE}" type="parTrans" cxnId="{B9C2B45D-536F-44FE-A08B-BB1BD7A49E84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8097F310-9CED-4D32-92B4-127711E74CA6}" type="sibTrans" cxnId="{B9C2B45D-536F-44FE-A08B-BB1BD7A49E84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825FDAFE-FAFE-4019-A794-6FDD3D3C6114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400" dirty="0">
              <a:latin typeface="Candara" panose="020E0502030303020204" pitchFamily="34" charset="0"/>
              <a:cs typeface="Times New Roman" panose="02020603050405020304" pitchFamily="18" charset="0"/>
            </a:rPr>
            <a:t>Production</a:t>
          </a:r>
        </a:p>
      </dgm:t>
    </dgm:pt>
    <dgm:pt modelId="{6614597D-EB6A-4A5C-87C5-E00D8B69894C}" type="parTrans" cxnId="{F5BD356B-E1D7-4D30-B6EB-076CDFA88B88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0D432933-B02D-4FBD-AABA-3E5A3CC7F162}" type="sibTrans" cxnId="{F5BD356B-E1D7-4D30-B6EB-076CDFA88B88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E08BEBB2-92C7-4049-9B49-CE6F3562BD53}">
      <dgm:prSet phldrT="[Text]" custT="1"/>
      <dgm:spPr/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Large-scale, multi-mode dissemination</a:t>
          </a:r>
        </a:p>
      </dgm:t>
    </dgm:pt>
    <dgm:pt modelId="{C7688182-A31A-45F4-9F27-81FEE2FCFE45}" type="parTrans" cxnId="{711641EC-6AC4-4FA4-BB56-FD61F31CC2F7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39D673CD-7112-494E-926E-D030692C8488}" type="sibTrans" cxnId="{711641EC-6AC4-4FA4-BB56-FD61F31CC2F7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5330570C-ABD6-438E-97A1-893DBF5E677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400" dirty="0">
              <a:latin typeface="Candara" panose="020E0502030303020204" pitchFamily="34" charset="0"/>
              <a:cs typeface="Times New Roman" panose="02020603050405020304" pitchFamily="18" charset="0"/>
            </a:rPr>
            <a:t>Analysis</a:t>
          </a:r>
        </a:p>
      </dgm:t>
    </dgm:pt>
    <dgm:pt modelId="{A34BF8FD-E364-42BD-86F1-2C4879D95A36}" type="parTrans" cxnId="{946EEACB-F1CF-4158-976A-D4AFA90752DF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BAB7F417-D77F-46EB-B02A-9D08B57F2466}" type="sibTrans" cxnId="{946EEACB-F1CF-4158-976A-D4AFA90752DF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6480DF30-950B-4699-A220-DE3FEFA1CBBA}">
      <dgm:prSet phldrT="[Text]" custT="1"/>
      <dgm:spPr/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Multi-faceted survey analysis</a:t>
          </a:r>
        </a:p>
      </dgm:t>
    </dgm:pt>
    <dgm:pt modelId="{DABBB0C6-6362-43F6-B2DC-9840696A3377}" type="parTrans" cxnId="{704C6969-F480-469B-AC0E-D15E443ECDAB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18DBDCB7-6C0F-411D-9655-A6382B0E7801}" type="sibTrans" cxnId="{704C6969-F480-469B-AC0E-D15E443ECDAB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9DE2D2E7-FB8B-41C1-96CC-7D8C59235A8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400" dirty="0">
              <a:latin typeface="Candara" panose="020E0502030303020204" pitchFamily="34" charset="0"/>
              <a:cs typeface="Times New Roman" panose="02020603050405020304" pitchFamily="18" charset="0"/>
            </a:rPr>
            <a:t>Reporting</a:t>
          </a:r>
        </a:p>
      </dgm:t>
    </dgm:pt>
    <dgm:pt modelId="{61F4CE9F-A803-456A-925C-FDAF3B72E14D}" type="parTrans" cxnId="{A2EB2249-BCEE-432C-960C-4393A00DAF54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FC91C0C0-BA66-4C6F-B3D3-33E75B61BD4B}" type="sibTrans" cxnId="{A2EB2249-BCEE-432C-960C-4393A00DAF54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F385E1E4-BF2A-427F-8392-6FAB6FCAEB7A}">
      <dgm:prSet phldrT="[Text]" custT="1"/>
      <dgm:spPr/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Intensive write-up</a:t>
          </a:r>
        </a:p>
      </dgm:t>
    </dgm:pt>
    <dgm:pt modelId="{B0633071-FDCD-4141-B7D8-E5272FF41369}" type="parTrans" cxnId="{540583EC-4D5B-45F5-BAA7-4B59680E4977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25A81054-3DBF-4AC6-93DD-95C8928A9F61}" type="sibTrans" cxnId="{540583EC-4D5B-45F5-BAA7-4B59680E4977}">
      <dgm:prSet/>
      <dgm:spPr/>
      <dgm:t>
        <a:bodyPr/>
        <a:lstStyle/>
        <a:p>
          <a:pPr algn="ctr"/>
          <a:endParaRPr lang="en-US" sz="400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28749091-E498-4F28-9AE0-12927C9D7E2B}">
      <dgm:prSet phldrT="[Text]" custT="1"/>
      <dgm:spPr/>
      <dgm:t>
        <a:bodyPr/>
        <a:lstStyle/>
        <a:p>
          <a:pPr algn="ctr"/>
          <a:r>
            <a:rPr lang="en-US" sz="1600" dirty="0">
              <a:latin typeface="Candara" panose="020E0502030303020204" pitchFamily="34" charset="0"/>
              <a:cs typeface="Times New Roman" panose="02020603050405020304" pitchFamily="18" charset="0"/>
            </a:rPr>
            <a:t> Lit. review; advisory comm.; focus groups; stakeholder input</a:t>
          </a:r>
        </a:p>
      </dgm:t>
    </dgm:pt>
    <dgm:pt modelId="{FCEAC38A-76BB-44C0-91B2-22E31FEC6B5D}" type="parTrans" cxnId="{291FED6B-D509-458B-9CD1-6995355CC159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BA229210-A947-4644-AC4B-3E6FEFDB68DA}" type="sibTrans" cxnId="{291FED6B-D509-458B-9CD1-6995355CC159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34229D8C-59F1-45E2-AFD0-F7E6AFDB9751}">
      <dgm:prSet phldrT="[Text]" custT="1"/>
      <dgm:spPr/>
      <dgm:t>
        <a:bodyPr/>
        <a:lstStyle/>
        <a:p>
          <a:pPr algn="ctr"/>
          <a:endParaRPr lang="en-US" sz="8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BC0765C5-1324-461C-9778-C7760EE03B6A}" type="parTrans" cxnId="{F956EF5F-7409-40E1-9A82-BD2671A1701D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6C0B1B11-BA48-46AB-958F-C651E0256D26}" type="sibTrans" cxnId="{F956EF5F-7409-40E1-9A82-BD2671A1701D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1B451528-5B76-492E-8FC1-A7C5A0383439}">
      <dgm:prSet phldrT="[Text]" custT="1"/>
      <dgm:spPr/>
      <dgm:t>
        <a:bodyPr/>
        <a:lstStyle/>
        <a:p>
          <a:pPr algn="ctr"/>
          <a:endParaRPr lang="en-US" sz="7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0536A8E1-B74A-4ACF-8794-324C8FB9EB96}" type="parTrans" cxnId="{8795EA4C-D77E-426E-9AED-D857F9B5AD48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5D6A4D4A-0EC3-4D1B-A8E7-DDE555055A03}" type="sibTrans" cxnId="{8795EA4C-D77E-426E-9AED-D857F9B5AD48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09360CE2-935D-49C9-B7D8-3E1DD46CE840}">
      <dgm:prSet phldrT="[Text]" custT="1"/>
      <dgm:spPr>
        <a:solidFill>
          <a:prstClr val="white">
            <a:alpha val="90000"/>
            <a:tint val="4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BACC6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t" anchorCtr="0"/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ndara" panose="020E0502030303020204" pitchFamily="34" charset="0"/>
            <a:ea typeface="+mn-ea"/>
            <a:cs typeface="Times New Roman" panose="02020603050405020304" pitchFamily="18" charset="0"/>
          </a:endParaRPr>
        </a:p>
      </dgm:t>
    </dgm:pt>
    <dgm:pt modelId="{27A734F0-78FC-4F06-A3A8-28EE556FE65B}" type="parTrans" cxnId="{1C46F0EF-D15E-4053-86A2-B2F206709E77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20A16875-DA2A-441B-8597-B924C25151B4}" type="sibTrans" cxnId="{1C46F0EF-D15E-4053-86A2-B2F206709E77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AC249B0E-8E65-4A31-BAE8-C7CB202C6C3B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ctr"/>
          <a:endParaRPr lang="en-US" sz="8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2B56EC40-ABBF-446D-ADF9-65D1CC70AD52}" type="parTrans" cxnId="{6FDE3C59-92C9-4540-8CA4-903FFB20E495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FBA89FFD-8897-4C03-9D58-DCE0618A649A}" type="sibTrans" cxnId="{6FDE3C59-92C9-4540-8CA4-903FFB20E495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1E08CE9C-8960-4684-9F42-1AA5065FDD02}">
      <dgm:prSet phldrT="[Text]" custT="1"/>
      <dgm:spPr/>
      <dgm:t>
        <a:bodyPr/>
        <a:lstStyle/>
        <a:p>
          <a:pPr algn="ctr"/>
          <a:endParaRPr lang="en-US" sz="8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CE8A4E85-AABF-4B72-B3A0-3D0337B81EEB}" type="parTrans" cxnId="{F84A5F29-8FCE-4D84-8AEB-FAF6E6D45CB9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FA206E48-038B-4CFE-B594-D2B6D9DF6434}" type="sibTrans" cxnId="{F84A5F29-8FCE-4D84-8AEB-FAF6E6D45CB9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707360DD-6D09-473B-B034-415208175A13}">
      <dgm:prSet phldrT="[Text]" custT="1"/>
      <dgm:spPr/>
      <dgm:t>
        <a:bodyPr/>
        <a:lstStyle/>
        <a:p>
          <a:pPr algn="ctr"/>
          <a:endParaRPr lang="en-US" sz="8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F4E6DE44-4558-4D66-A762-934A217FC889}" type="parTrans" cxnId="{96ADC0D5-0F8D-49BB-9591-E2CA719BD444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FEB1AD65-255B-46CE-AA38-75BAFE4298D5}" type="sibTrans" cxnId="{96ADC0D5-0F8D-49BB-9591-E2CA719BD444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03ADB112-83CB-4CE1-8A44-6EFABBE9CA0D}">
      <dgm:prSet phldrT="[Text]" custT="1"/>
      <dgm:spPr/>
      <dgm:t>
        <a:bodyPr/>
        <a:lstStyle/>
        <a:p>
          <a:pPr algn="ctr"/>
          <a:endParaRPr lang="en-US" sz="800" dirty="0"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31C39BE9-A09D-43C0-896E-B74E9874399E}" type="parTrans" cxnId="{DF2FFC69-6AAB-4C1B-AC93-5CB4F8F14082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B8F033E2-76B9-4DF6-9729-B22BB367E296}" type="sibTrans" cxnId="{DF2FFC69-6AAB-4C1B-AC93-5CB4F8F14082}">
      <dgm:prSet/>
      <dgm:spPr/>
      <dgm:t>
        <a:bodyPr/>
        <a:lstStyle/>
        <a:p>
          <a:endParaRPr lang="en-US" sz="2800">
            <a:latin typeface="Candara" panose="020E0502030303020204" pitchFamily="34" charset="0"/>
          </a:endParaRPr>
        </a:p>
      </dgm:t>
    </dgm:pt>
    <dgm:pt modelId="{54262107-4A44-44CA-8400-307A6A346679}" type="pres">
      <dgm:prSet presAssocID="{8D7DFA40-5C4D-4DA4-931D-37D46533C2B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752B71-6096-4BE5-AA59-287C17979037}" type="pres">
      <dgm:prSet presAssocID="{F9B1EFB8-6745-4E39-9044-BF4E039AAC9F}" presName="linNode" presStyleCnt="0"/>
      <dgm:spPr/>
    </dgm:pt>
    <dgm:pt modelId="{8CBFD0D5-771A-47CC-A333-C6807DD3ACF3}" type="pres">
      <dgm:prSet presAssocID="{F9B1EFB8-6745-4E39-9044-BF4E039AAC9F}" presName="parentShp" presStyleLbl="node1" presStyleIdx="0" presStyleCnt="7" custScaleX="77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376B7-AE8A-46C6-832D-147EF192E74C}" type="pres">
      <dgm:prSet presAssocID="{F9B1EFB8-6745-4E39-9044-BF4E039AAC9F}" presName="childShp" presStyleLbl="bgAccFollowNode1" presStyleIdx="0" presStyleCnt="7" custScaleX="146367" custLinFactNeighborX="-407" custLinFactNeighborY="-20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A95BA-79AD-4727-944C-89F4E8118E8E}" type="pres">
      <dgm:prSet presAssocID="{54B1373B-F487-4FB3-BFC3-EE5918249A7A}" presName="spacing" presStyleCnt="0"/>
      <dgm:spPr/>
    </dgm:pt>
    <dgm:pt modelId="{CA84E4D8-DFBC-4A41-B0EF-F2546A367004}" type="pres">
      <dgm:prSet presAssocID="{560CECFE-0736-4EFB-A6FF-0D4498FE86FA}" presName="linNode" presStyleCnt="0"/>
      <dgm:spPr/>
    </dgm:pt>
    <dgm:pt modelId="{8A8BF3D6-CE85-4F61-9D81-EDC29C18154E}" type="pres">
      <dgm:prSet presAssocID="{560CECFE-0736-4EFB-A6FF-0D4498FE86FA}" presName="parent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DFC80-6C18-4557-8454-FC96BE4A66BB}" type="pres">
      <dgm:prSet presAssocID="{560CECFE-0736-4EFB-A6FF-0D4498FE86FA}" presName="childShp" presStyleLbl="bgAccFollowNode1" presStyleIdx="1" presStyleCnt="7" custScaleX="191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C0C75-16C0-4A4D-BC0A-D6638B5112B1}" type="pres">
      <dgm:prSet presAssocID="{3DFEBAD9-8986-4621-A986-0210040EC955}" presName="spacing" presStyleCnt="0"/>
      <dgm:spPr/>
    </dgm:pt>
    <dgm:pt modelId="{12D9F280-6C37-4EC1-8633-F728443E83AF}" type="pres">
      <dgm:prSet presAssocID="{94B96B00-9FD6-4AA3-B60D-32C41D955814}" presName="linNode" presStyleCnt="0"/>
      <dgm:spPr/>
    </dgm:pt>
    <dgm:pt modelId="{0064879A-F2BC-4D9A-90E8-DA1272284E31}" type="pres">
      <dgm:prSet presAssocID="{94B96B00-9FD6-4AA3-B60D-32C41D955814}" presName="parentShp" presStyleLbl="node1" presStyleIdx="2" presStyleCnt="7" custScaleX="100231">
        <dgm:presLayoutVars>
          <dgm:bulletEnabled val="1"/>
        </dgm:presLayoutVars>
      </dgm:prSet>
      <dgm:spPr>
        <a:xfrm>
          <a:off x="2122" y="1479101"/>
          <a:ext cx="2196352" cy="670279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B40AB982-C13B-4DDA-8775-5D255B95EAD7}" type="pres">
      <dgm:prSet presAssocID="{94B96B00-9FD6-4AA3-B60D-32C41D955814}" presName="childShp" presStyleLbl="bgAccFollowNode1" presStyleIdx="2" presStyleCnt="7" custScaleX="190466">
        <dgm:presLayoutVars>
          <dgm:bulletEnabled val="1"/>
        </dgm:presLayoutVars>
      </dgm:prSet>
      <dgm:spPr>
        <a:xfrm>
          <a:off x="2198474" y="1479101"/>
          <a:ext cx="6260496" cy="670279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B670430-B29C-44EE-BCB2-BC3E43887102}" type="pres">
      <dgm:prSet presAssocID="{F860F448-C8A3-4F0D-BDE1-CB9B800EF0BC}" presName="spacing" presStyleCnt="0"/>
      <dgm:spPr/>
    </dgm:pt>
    <dgm:pt modelId="{9257A53C-A0FA-4D8E-A648-B07AA38A182F}" type="pres">
      <dgm:prSet presAssocID="{CCB0AED8-F64C-478B-B06A-AF805E9AA188}" presName="linNode" presStyleCnt="0"/>
      <dgm:spPr/>
    </dgm:pt>
    <dgm:pt modelId="{4EF1315B-681D-4DAB-9143-FA443315442C}" type="pres">
      <dgm:prSet presAssocID="{CCB0AED8-F64C-478B-B06A-AF805E9AA188}" presName="parentShp" presStyleLbl="node1" presStyleIdx="3" presStyleCnt="7" custScaleX="100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6DC71-69A9-4B39-B018-F7620522DE9B}" type="pres">
      <dgm:prSet presAssocID="{CCB0AED8-F64C-478B-B06A-AF805E9AA188}" presName="childShp" presStyleLbl="bgAccFollowNode1" presStyleIdx="3" presStyleCnt="7" custScaleX="189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9FEA6-940A-4A39-BC82-1403FB567E47}" type="pres">
      <dgm:prSet presAssocID="{8E467693-388A-4C86-BBC7-38300B48543F}" presName="spacing" presStyleCnt="0"/>
      <dgm:spPr/>
    </dgm:pt>
    <dgm:pt modelId="{F2218530-A8F9-4C52-88C0-80FAE5EDB7ED}" type="pres">
      <dgm:prSet presAssocID="{825FDAFE-FAFE-4019-A794-6FDD3D3C6114}" presName="linNode" presStyleCnt="0"/>
      <dgm:spPr/>
    </dgm:pt>
    <dgm:pt modelId="{C8DE8F5E-1D85-41A8-9B55-E84B28FD2481}" type="pres">
      <dgm:prSet presAssocID="{825FDAFE-FAFE-4019-A794-6FDD3D3C6114}" presName="parent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6F281-7BF3-400F-A259-071EFFD21BDC}" type="pres">
      <dgm:prSet presAssocID="{825FDAFE-FAFE-4019-A794-6FDD3D3C6114}" presName="childShp" presStyleLbl="bgAccFollowNode1" presStyleIdx="4" presStyleCnt="7" custScaleX="187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53A1A-F4C4-47AB-A398-C2161F011668}" type="pres">
      <dgm:prSet presAssocID="{0D432933-B02D-4FBD-AABA-3E5A3CC7F162}" presName="spacing" presStyleCnt="0"/>
      <dgm:spPr/>
    </dgm:pt>
    <dgm:pt modelId="{CFAD35FE-23EB-4355-8869-0A000C24628D}" type="pres">
      <dgm:prSet presAssocID="{5330570C-ABD6-438E-97A1-893DBF5E6771}" presName="linNode" presStyleCnt="0"/>
      <dgm:spPr/>
    </dgm:pt>
    <dgm:pt modelId="{163418AC-6D43-4749-8DD3-DB6DAA74054C}" type="pres">
      <dgm:prSet presAssocID="{5330570C-ABD6-438E-97A1-893DBF5E6771}" presName="parent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FC00D-58C3-4070-935A-AD95CA730480}" type="pres">
      <dgm:prSet presAssocID="{5330570C-ABD6-438E-97A1-893DBF5E6771}" presName="childShp" presStyleLbl="bgAccFollowNode1" presStyleIdx="5" presStyleCnt="7" custScaleX="187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1ED28-B305-4482-97DA-4B34BE0E55EC}" type="pres">
      <dgm:prSet presAssocID="{BAB7F417-D77F-46EB-B02A-9D08B57F2466}" presName="spacing" presStyleCnt="0"/>
      <dgm:spPr/>
    </dgm:pt>
    <dgm:pt modelId="{42359B3E-A149-40DD-A382-2C53886ED65F}" type="pres">
      <dgm:prSet presAssocID="{9DE2D2E7-FB8B-41C1-96CC-7D8C59235A81}" presName="linNode" presStyleCnt="0"/>
      <dgm:spPr/>
    </dgm:pt>
    <dgm:pt modelId="{5752A20C-DB99-4E93-9D66-E1E7C541E6D6}" type="pres">
      <dgm:prSet presAssocID="{9DE2D2E7-FB8B-41C1-96CC-7D8C59235A81}" presName="parent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1FD99-D41F-4F9A-965B-329FC452F49B}" type="pres">
      <dgm:prSet presAssocID="{9DE2D2E7-FB8B-41C1-96CC-7D8C59235A81}" presName="childShp" presStyleLbl="bgAccFollowNode1" presStyleIdx="6" presStyleCnt="7" custScaleX="188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2F24CF-5612-4834-B8A0-DC6A1EDB6AA2}" type="presOf" srcId="{AC249B0E-8E65-4A31-BAE8-C7CB202C6C3B}" destId="{9866DC71-69A9-4B39-B018-F7620522DE9B}" srcOrd="0" destOrd="0" presId="urn:microsoft.com/office/officeart/2005/8/layout/vList6"/>
    <dgm:cxn modelId="{E240A22E-3638-4849-AB7C-F46D05A078B8}" type="presOf" srcId="{560CECFE-0736-4EFB-A6FF-0D4498FE86FA}" destId="{8A8BF3D6-CE85-4F61-9D81-EDC29C18154E}" srcOrd="0" destOrd="0" presId="urn:microsoft.com/office/officeart/2005/8/layout/vList6"/>
    <dgm:cxn modelId="{946EEACB-F1CF-4158-976A-D4AFA90752DF}" srcId="{8D7DFA40-5C4D-4DA4-931D-37D46533C2B1}" destId="{5330570C-ABD6-438E-97A1-893DBF5E6771}" srcOrd="5" destOrd="0" parTransId="{A34BF8FD-E364-42BD-86F1-2C4879D95A36}" sibTransId="{BAB7F417-D77F-46EB-B02A-9D08B57F2466}"/>
    <dgm:cxn modelId="{D0D45F83-1808-4CF7-9A8E-C70182F7E955}" type="presOf" srcId="{9DE2D2E7-FB8B-41C1-96CC-7D8C59235A81}" destId="{5752A20C-DB99-4E93-9D66-E1E7C541E6D6}" srcOrd="0" destOrd="0" presId="urn:microsoft.com/office/officeart/2005/8/layout/vList6"/>
    <dgm:cxn modelId="{44943A9B-C841-4B41-ACAB-5D0D8DC22BA9}" type="presOf" srcId="{8D7DFA40-5C4D-4DA4-931D-37D46533C2B1}" destId="{54262107-4A44-44CA-8400-307A6A346679}" srcOrd="0" destOrd="0" presId="urn:microsoft.com/office/officeart/2005/8/layout/vList6"/>
    <dgm:cxn modelId="{96ADC0D5-0F8D-49BB-9591-E2CA719BD444}" srcId="{5330570C-ABD6-438E-97A1-893DBF5E6771}" destId="{707360DD-6D09-473B-B034-415208175A13}" srcOrd="0" destOrd="0" parTransId="{F4E6DE44-4558-4D66-A762-934A217FC889}" sibTransId="{FEB1AD65-255B-46CE-AA38-75BAFE4298D5}"/>
    <dgm:cxn modelId="{2A410CA5-2569-46F6-B996-BF1F18FE218B}" type="presOf" srcId="{09360CE2-935D-49C9-B7D8-3E1DD46CE840}" destId="{B40AB982-C13B-4DDA-8775-5D255B95EAD7}" srcOrd="0" destOrd="0" presId="urn:microsoft.com/office/officeart/2005/8/layout/vList6"/>
    <dgm:cxn modelId="{7BC5BC6F-A64C-4DE2-8EFA-7FAFC6A852CE}" srcId="{8D7DFA40-5C4D-4DA4-931D-37D46533C2B1}" destId="{CCB0AED8-F64C-478B-B06A-AF805E9AA188}" srcOrd="3" destOrd="0" parTransId="{65FA2DBA-9EA0-4469-90B9-AF5B78E34DF6}" sibTransId="{8E467693-388A-4C86-BBC7-38300B48543F}"/>
    <dgm:cxn modelId="{8E09CDCD-67F2-4CF1-9219-CA714135BEF2}" type="presOf" srcId="{28749091-E498-4F28-9AE0-12927C9D7E2B}" destId="{D95376B7-AE8A-46C6-832D-147EF192E74C}" srcOrd="0" destOrd="1" presId="urn:microsoft.com/office/officeart/2005/8/layout/vList6"/>
    <dgm:cxn modelId="{704C6969-F480-469B-AC0E-D15E443ECDAB}" srcId="{5330570C-ABD6-438E-97A1-893DBF5E6771}" destId="{6480DF30-950B-4699-A220-DE3FEFA1CBBA}" srcOrd="1" destOrd="0" parTransId="{DABBB0C6-6362-43F6-B2DC-9840696A3377}" sibTransId="{18DBDCB7-6C0F-411D-9655-A6382B0E7801}"/>
    <dgm:cxn modelId="{CE18D79F-F5E7-427F-9965-716C438FFFD3}" type="presOf" srcId="{94B96B00-9FD6-4AA3-B60D-32C41D955814}" destId="{0064879A-F2BC-4D9A-90E8-DA1272284E31}" srcOrd="0" destOrd="0" presId="urn:microsoft.com/office/officeart/2005/8/layout/vList6"/>
    <dgm:cxn modelId="{11E9224F-359F-449E-A161-B32D2625F43A}" srcId="{94B96B00-9FD6-4AA3-B60D-32C41D955814}" destId="{9B556E51-6311-479B-AE93-85DF703401A7}" srcOrd="1" destOrd="0" parTransId="{CA6984ED-5621-4337-85A1-FA79CB009DB8}" sibTransId="{902C6101-628F-4A90-8F70-FD559A97BD72}"/>
    <dgm:cxn modelId="{F5BD356B-E1D7-4D30-B6EB-076CDFA88B88}" srcId="{8D7DFA40-5C4D-4DA4-931D-37D46533C2B1}" destId="{825FDAFE-FAFE-4019-A794-6FDD3D3C6114}" srcOrd="4" destOrd="0" parTransId="{6614597D-EB6A-4A5C-87C5-E00D8B69894C}" sibTransId="{0D432933-B02D-4FBD-AABA-3E5A3CC7F162}"/>
    <dgm:cxn modelId="{DF2FFC69-6AAB-4C1B-AC93-5CB4F8F14082}" srcId="{9DE2D2E7-FB8B-41C1-96CC-7D8C59235A81}" destId="{03ADB112-83CB-4CE1-8A44-6EFABBE9CA0D}" srcOrd="0" destOrd="0" parTransId="{31C39BE9-A09D-43C0-896E-B74E9874399E}" sibTransId="{B8F033E2-76B9-4DF6-9729-B22BB367E296}"/>
    <dgm:cxn modelId="{4F813B76-95AB-4B3B-AE63-5767E736D16B}" type="presOf" srcId="{CCB0AED8-F64C-478B-B06A-AF805E9AA188}" destId="{4EF1315B-681D-4DAB-9143-FA443315442C}" srcOrd="0" destOrd="0" presId="urn:microsoft.com/office/officeart/2005/8/layout/vList6"/>
    <dgm:cxn modelId="{22B2DC43-A993-4E4E-96BF-374ABB1B1A43}" type="presOf" srcId="{825FDAFE-FAFE-4019-A794-6FDD3D3C6114}" destId="{C8DE8F5E-1D85-41A8-9B55-E84B28FD2481}" srcOrd="0" destOrd="0" presId="urn:microsoft.com/office/officeart/2005/8/layout/vList6"/>
    <dgm:cxn modelId="{8795EA4C-D77E-426E-9AED-D857F9B5AD48}" srcId="{560CECFE-0736-4EFB-A6FF-0D4498FE86FA}" destId="{1B451528-5B76-492E-8FC1-A7C5A0383439}" srcOrd="0" destOrd="0" parTransId="{0536A8E1-B74A-4ACF-8794-324C8FB9EB96}" sibTransId="{5D6A4D4A-0EC3-4D1B-A8E7-DDE555055A03}"/>
    <dgm:cxn modelId="{66EAC10F-8531-4541-B8C2-69FE9DA15E91}" type="presOf" srcId="{6480DF30-950B-4699-A220-DE3FEFA1CBBA}" destId="{1F7FC00D-58C3-4070-935A-AD95CA730480}" srcOrd="0" destOrd="1" presId="urn:microsoft.com/office/officeart/2005/8/layout/vList6"/>
    <dgm:cxn modelId="{278E89BC-8A0C-4204-8046-5FFA7C687480}" type="presOf" srcId="{F62F28A7-2B49-4B3C-995A-5E598C7BD485}" destId="{744DFC80-6C18-4557-8454-FC96BE4A66BB}" srcOrd="0" destOrd="1" presId="urn:microsoft.com/office/officeart/2005/8/layout/vList6"/>
    <dgm:cxn modelId="{3F3377EA-13D4-44BB-979C-17A1056F3207}" type="presOf" srcId="{E08BEBB2-92C7-4049-9B49-CE6F3562BD53}" destId="{A976F281-7BF3-400F-A259-071EFFD21BDC}" srcOrd="0" destOrd="1" presId="urn:microsoft.com/office/officeart/2005/8/layout/vList6"/>
    <dgm:cxn modelId="{540583EC-4D5B-45F5-BAA7-4B59680E4977}" srcId="{9DE2D2E7-FB8B-41C1-96CC-7D8C59235A81}" destId="{F385E1E4-BF2A-427F-8392-6FAB6FCAEB7A}" srcOrd="1" destOrd="0" parTransId="{B0633071-FDCD-4141-B7D8-E5272FF41369}" sibTransId="{25A81054-3DBF-4AC6-93DD-95C8928A9F61}"/>
    <dgm:cxn modelId="{1C5CDEEF-39F0-40EF-8BEC-059FEF98E9F3}" type="presOf" srcId="{5330570C-ABD6-438E-97A1-893DBF5E6771}" destId="{163418AC-6D43-4749-8DD3-DB6DAA74054C}" srcOrd="0" destOrd="0" presId="urn:microsoft.com/office/officeart/2005/8/layout/vList6"/>
    <dgm:cxn modelId="{F84A5F29-8FCE-4D84-8AEB-FAF6E6D45CB9}" srcId="{825FDAFE-FAFE-4019-A794-6FDD3D3C6114}" destId="{1E08CE9C-8960-4684-9F42-1AA5065FDD02}" srcOrd="0" destOrd="0" parTransId="{CE8A4E85-AABF-4B72-B3A0-3D0337B81EEB}" sibTransId="{FA206E48-038B-4CFE-B594-D2B6D9DF6434}"/>
    <dgm:cxn modelId="{6131BE2F-B0A5-486C-8C18-346F3D2C3ABE}" type="presOf" srcId="{9B556E51-6311-479B-AE93-85DF703401A7}" destId="{B40AB982-C13B-4DDA-8775-5D255B95EAD7}" srcOrd="0" destOrd="1" presId="urn:microsoft.com/office/officeart/2005/8/layout/vList6"/>
    <dgm:cxn modelId="{EB0AB8D7-8D48-47ED-84A6-081756E7838A}" srcId="{8D7DFA40-5C4D-4DA4-931D-37D46533C2B1}" destId="{F9B1EFB8-6745-4E39-9044-BF4E039AAC9F}" srcOrd="0" destOrd="0" parTransId="{365CCB70-7855-45A6-8DC3-AFD9D247FDC0}" sibTransId="{54B1373B-F487-4FB3-BFC3-EE5918249A7A}"/>
    <dgm:cxn modelId="{212A95F8-980A-4E51-BD86-D47C6F9C742B}" type="presOf" srcId="{F9B1EFB8-6745-4E39-9044-BF4E039AAC9F}" destId="{8CBFD0D5-771A-47CC-A333-C6807DD3ACF3}" srcOrd="0" destOrd="0" presId="urn:microsoft.com/office/officeart/2005/8/layout/vList6"/>
    <dgm:cxn modelId="{8B066E3A-CC6B-4497-A30A-EC6CAF2E945F}" type="presOf" srcId="{34229D8C-59F1-45E2-AFD0-F7E6AFDB9751}" destId="{D95376B7-AE8A-46C6-832D-147EF192E74C}" srcOrd="0" destOrd="0" presId="urn:microsoft.com/office/officeart/2005/8/layout/vList6"/>
    <dgm:cxn modelId="{E6601B6A-5BBC-4328-BCA3-1245F5225CE5}" srcId="{560CECFE-0736-4EFB-A6FF-0D4498FE86FA}" destId="{F62F28A7-2B49-4B3C-995A-5E598C7BD485}" srcOrd="1" destOrd="0" parTransId="{6A2A108C-93A3-4321-90CB-40643FE136BE}" sibTransId="{71ACB342-506F-425D-B1EC-1D9EAF901506}"/>
    <dgm:cxn modelId="{DFB54288-DDC2-4036-91D5-F467E735FA9D}" type="presOf" srcId="{707360DD-6D09-473B-B034-415208175A13}" destId="{1F7FC00D-58C3-4070-935A-AD95CA730480}" srcOrd="0" destOrd="0" presId="urn:microsoft.com/office/officeart/2005/8/layout/vList6"/>
    <dgm:cxn modelId="{9B63721B-7F5E-4765-9B50-C12AB418C518}" type="presOf" srcId="{9F3FD0A1-245B-478A-A478-C21489042F89}" destId="{9866DC71-69A9-4B39-B018-F7620522DE9B}" srcOrd="0" destOrd="1" presId="urn:microsoft.com/office/officeart/2005/8/layout/vList6"/>
    <dgm:cxn modelId="{A2EB2249-BCEE-432C-960C-4393A00DAF54}" srcId="{8D7DFA40-5C4D-4DA4-931D-37D46533C2B1}" destId="{9DE2D2E7-FB8B-41C1-96CC-7D8C59235A81}" srcOrd="6" destOrd="0" parTransId="{61F4CE9F-A803-456A-925C-FDAF3B72E14D}" sibTransId="{FC91C0C0-BA66-4C6F-B3D3-33E75B61BD4B}"/>
    <dgm:cxn modelId="{A73F8EC4-78DD-4587-8CCA-F9E328A7362E}" type="presOf" srcId="{F385E1E4-BF2A-427F-8392-6FAB6FCAEB7A}" destId="{0431FD99-D41F-4F9A-965B-329FC452F49B}" srcOrd="0" destOrd="1" presId="urn:microsoft.com/office/officeart/2005/8/layout/vList6"/>
    <dgm:cxn modelId="{4D063ED1-61EC-4A57-AD2F-4A7115C7C727}" type="presOf" srcId="{1E08CE9C-8960-4684-9F42-1AA5065FDD02}" destId="{A976F281-7BF3-400F-A259-071EFFD21BDC}" srcOrd="0" destOrd="0" presId="urn:microsoft.com/office/officeart/2005/8/layout/vList6"/>
    <dgm:cxn modelId="{721E571D-9230-455D-897A-1591BDE488E7}" type="presOf" srcId="{1B451528-5B76-492E-8FC1-A7C5A0383439}" destId="{744DFC80-6C18-4557-8454-FC96BE4A66BB}" srcOrd="0" destOrd="0" presId="urn:microsoft.com/office/officeart/2005/8/layout/vList6"/>
    <dgm:cxn modelId="{711641EC-6AC4-4FA4-BB56-FD61F31CC2F7}" srcId="{825FDAFE-FAFE-4019-A794-6FDD3D3C6114}" destId="{E08BEBB2-92C7-4049-9B49-CE6F3562BD53}" srcOrd="1" destOrd="0" parTransId="{C7688182-A31A-45F4-9F27-81FEE2FCFE45}" sibTransId="{39D673CD-7112-494E-926E-D030692C8488}"/>
    <dgm:cxn modelId="{B9C2B45D-536F-44FE-A08B-BB1BD7A49E84}" srcId="{CCB0AED8-F64C-478B-B06A-AF805E9AA188}" destId="{9F3FD0A1-245B-478A-A478-C21489042F89}" srcOrd="1" destOrd="0" parTransId="{2738C346-DFB0-48A0-BDD0-204D2F7899FE}" sibTransId="{8097F310-9CED-4D32-92B4-127711E74CA6}"/>
    <dgm:cxn modelId="{F956EF5F-7409-40E1-9A82-BD2671A1701D}" srcId="{F9B1EFB8-6745-4E39-9044-BF4E039AAC9F}" destId="{34229D8C-59F1-45E2-AFD0-F7E6AFDB9751}" srcOrd="0" destOrd="0" parTransId="{BC0765C5-1324-461C-9778-C7760EE03B6A}" sibTransId="{6C0B1B11-BA48-46AB-958F-C651E0256D26}"/>
    <dgm:cxn modelId="{92226C67-2AD8-4DBE-BF46-DDDC5A4991F2}" srcId="{8D7DFA40-5C4D-4DA4-931D-37D46533C2B1}" destId="{560CECFE-0736-4EFB-A6FF-0D4498FE86FA}" srcOrd="1" destOrd="0" parTransId="{A0A39EBE-1DD6-4B3F-83A1-C78549F365F1}" sibTransId="{3DFEBAD9-8986-4621-A986-0210040EC955}"/>
    <dgm:cxn modelId="{6FDE3C59-92C9-4540-8CA4-903FFB20E495}" srcId="{CCB0AED8-F64C-478B-B06A-AF805E9AA188}" destId="{AC249B0E-8E65-4A31-BAE8-C7CB202C6C3B}" srcOrd="0" destOrd="0" parTransId="{2B56EC40-ABBF-446D-ADF9-65D1CC70AD52}" sibTransId="{FBA89FFD-8897-4C03-9D58-DCE0618A649A}"/>
    <dgm:cxn modelId="{291FED6B-D509-458B-9CD1-6995355CC159}" srcId="{F9B1EFB8-6745-4E39-9044-BF4E039AAC9F}" destId="{28749091-E498-4F28-9AE0-12927C9D7E2B}" srcOrd="1" destOrd="0" parTransId="{FCEAC38A-76BB-44C0-91B2-22E31FEC6B5D}" sibTransId="{BA229210-A947-4644-AC4B-3E6FEFDB68DA}"/>
    <dgm:cxn modelId="{0B33E5BE-5122-4CFF-9FDD-62324C1CD8F8}" type="presOf" srcId="{03ADB112-83CB-4CE1-8A44-6EFABBE9CA0D}" destId="{0431FD99-D41F-4F9A-965B-329FC452F49B}" srcOrd="0" destOrd="0" presId="urn:microsoft.com/office/officeart/2005/8/layout/vList6"/>
    <dgm:cxn modelId="{1C46F0EF-D15E-4053-86A2-B2F206709E77}" srcId="{94B96B00-9FD6-4AA3-B60D-32C41D955814}" destId="{09360CE2-935D-49C9-B7D8-3E1DD46CE840}" srcOrd="0" destOrd="0" parTransId="{27A734F0-78FC-4F06-A3A8-28EE556FE65B}" sibTransId="{20A16875-DA2A-441B-8597-B924C25151B4}"/>
    <dgm:cxn modelId="{15D76A1C-2829-45E1-BC43-BC9D3040F64E}" srcId="{8D7DFA40-5C4D-4DA4-931D-37D46533C2B1}" destId="{94B96B00-9FD6-4AA3-B60D-32C41D955814}" srcOrd="2" destOrd="0" parTransId="{6F1D651B-F8FF-45FC-90BE-318C4B13BF02}" sibTransId="{F860F448-C8A3-4F0D-BDE1-CB9B800EF0BC}"/>
    <dgm:cxn modelId="{D615277F-AEB3-4D4C-920A-07248F6E913E}" type="presParOf" srcId="{54262107-4A44-44CA-8400-307A6A346679}" destId="{64752B71-6096-4BE5-AA59-287C17979037}" srcOrd="0" destOrd="0" presId="urn:microsoft.com/office/officeart/2005/8/layout/vList6"/>
    <dgm:cxn modelId="{400BD0DE-3A80-45DD-B7B5-09BEC8826EBB}" type="presParOf" srcId="{64752B71-6096-4BE5-AA59-287C17979037}" destId="{8CBFD0D5-771A-47CC-A333-C6807DD3ACF3}" srcOrd="0" destOrd="0" presId="urn:microsoft.com/office/officeart/2005/8/layout/vList6"/>
    <dgm:cxn modelId="{7A6F902F-92CA-4F0D-82B4-AB48F60F78E4}" type="presParOf" srcId="{64752B71-6096-4BE5-AA59-287C17979037}" destId="{D95376B7-AE8A-46C6-832D-147EF192E74C}" srcOrd="1" destOrd="0" presId="urn:microsoft.com/office/officeart/2005/8/layout/vList6"/>
    <dgm:cxn modelId="{44A5E6EC-8523-46C3-92E4-16705D42A74B}" type="presParOf" srcId="{54262107-4A44-44CA-8400-307A6A346679}" destId="{7BEA95BA-79AD-4727-944C-89F4E8118E8E}" srcOrd="1" destOrd="0" presId="urn:microsoft.com/office/officeart/2005/8/layout/vList6"/>
    <dgm:cxn modelId="{E4C3CA28-2E17-4569-822C-4FA971F39FAB}" type="presParOf" srcId="{54262107-4A44-44CA-8400-307A6A346679}" destId="{CA84E4D8-DFBC-4A41-B0EF-F2546A367004}" srcOrd="2" destOrd="0" presId="urn:microsoft.com/office/officeart/2005/8/layout/vList6"/>
    <dgm:cxn modelId="{21FDA8B2-6229-4DCE-8630-04AEFFC1F9DB}" type="presParOf" srcId="{CA84E4D8-DFBC-4A41-B0EF-F2546A367004}" destId="{8A8BF3D6-CE85-4F61-9D81-EDC29C18154E}" srcOrd="0" destOrd="0" presId="urn:microsoft.com/office/officeart/2005/8/layout/vList6"/>
    <dgm:cxn modelId="{CBF52E7A-C4B5-4381-9B4B-A887722B9F7B}" type="presParOf" srcId="{CA84E4D8-DFBC-4A41-B0EF-F2546A367004}" destId="{744DFC80-6C18-4557-8454-FC96BE4A66BB}" srcOrd="1" destOrd="0" presId="urn:microsoft.com/office/officeart/2005/8/layout/vList6"/>
    <dgm:cxn modelId="{05058B9A-14E8-4039-9FD2-CEF3D8AEFFFC}" type="presParOf" srcId="{54262107-4A44-44CA-8400-307A6A346679}" destId="{089C0C75-16C0-4A4D-BC0A-D6638B5112B1}" srcOrd="3" destOrd="0" presId="urn:microsoft.com/office/officeart/2005/8/layout/vList6"/>
    <dgm:cxn modelId="{8A7015C6-4A2B-4178-92DF-81CB25B59B9D}" type="presParOf" srcId="{54262107-4A44-44CA-8400-307A6A346679}" destId="{12D9F280-6C37-4EC1-8633-F728443E83AF}" srcOrd="4" destOrd="0" presId="urn:microsoft.com/office/officeart/2005/8/layout/vList6"/>
    <dgm:cxn modelId="{28FB704B-0176-40EC-A6E1-8CD7AB3A8342}" type="presParOf" srcId="{12D9F280-6C37-4EC1-8633-F728443E83AF}" destId="{0064879A-F2BC-4D9A-90E8-DA1272284E31}" srcOrd="0" destOrd="0" presId="urn:microsoft.com/office/officeart/2005/8/layout/vList6"/>
    <dgm:cxn modelId="{24069286-480F-484A-94B5-D68243905BF9}" type="presParOf" srcId="{12D9F280-6C37-4EC1-8633-F728443E83AF}" destId="{B40AB982-C13B-4DDA-8775-5D255B95EAD7}" srcOrd="1" destOrd="0" presId="urn:microsoft.com/office/officeart/2005/8/layout/vList6"/>
    <dgm:cxn modelId="{39F7D2BF-563E-4B2A-85C4-5F2F70F67C38}" type="presParOf" srcId="{54262107-4A44-44CA-8400-307A6A346679}" destId="{AB670430-B29C-44EE-BCB2-BC3E43887102}" srcOrd="5" destOrd="0" presId="urn:microsoft.com/office/officeart/2005/8/layout/vList6"/>
    <dgm:cxn modelId="{4498FA79-25AD-404F-A00A-ABDE090ADAF3}" type="presParOf" srcId="{54262107-4A44-44CA-8400-307A6A346679}" destId="{9257A53C-A0FA-4D8E-A648-B07AA38A182F}" srcOrd="6" destOrd="0" presId="urn:microsoft.com/office/officeart/2005/8/layout/vList6"/>
    <dgm:cxn modelId="{2D6D3074-3FF9-4055-839F-99BA16E05F57}" type="presParOf" srcId="{9257A53C-A0FA-4D8E-A648-B07AA38A182F}" destId="{4EF1315B-681D-4DAB-9143-FA443315442C}" srcOrd="0" destOrd="0" presId="urn:microsoft.com/office/officeart/2005/8/layout/vList6"/>
    <dgm:cxn modelId="{01E68DEE-CBB0-4CC3-A8E2-DD69CE12355E}" type="presParOf" srcId="{9257A53C-A0FA-4D8E-A648-B07AA38A182F}" destId="{9866DC71-69A9-4B39-B018-F7620522DE9B}" srcOrd="1" destOrd="0" presId="urn:microsoft.com/office/officeart/2005/8/layout/vList6"/>
    <dgm:cxn modelId="{AE8112E7-335D-432C-AE19-7E54D9952B8F}" type="presParOf" srcId="{54262107-4A44-44CA-8400-307A6A346679}" destId="{1E69FEA6-940A-4A39-BC82-1403FB567E47}" srcOrd="7" destOrd="0" presId="urn:microsoft.com/office/officeart/2005/8/layout/vList6"/>
    <dgm:cxn modelId="{96E9292E-18B3-4D1A-AECB-D65306EF8AA0}" type="presParOf" srcId="{54262107-4A44-44CA-8400-307A6A346679}" destId="{F2218530-A8F9-4C52-88C0-80FAE5EDB7ED}" srcOrd="8" destOrd="0" presId="urn:microsoft.com/office/officeart/2005/8/layout/vList6"/>
    <dgm:cxn modelId="{7048E787-AB8A-4D1C-AEBD-F12BB50C428D}" type="presParOf" srcId="{F2218530-A8F9-4C52-88C0-80FAE5EDB7ED}" destId="{C8DE8F5E-1D85-41A8-9B55-E84B28FD2481}" srcOrd="0" destOrd="0" presId="urn:microsoft.com/office/officeart/2005/8/layout/vList6"/>
    <dgm:cxn modelId="{556D19FA-1A85-4896-88A3-708AB3BDE0C2}" type="presParOf" srcId="{F2218530-A8F9-4C52-88C0-80FAE5EDB7ED}" destId="{A976F281-7BF3-400F-A259-071EFFD21BDC}" srcOrd="1" destOrd="0" presId="urn:microsoft.com/office/officeart/2005/8/layout/vList6"/>
    <dgm:cxn modelId="{76B55D42-BD50-40B7-A7BA-EE3011BEA1A3}" type="presParOf" srcId="{54262107-4A44-44CA-8400-307A6A346679}" destId="{B5353A1A-F4C4-47AB-A398-C2161F011668}" srcOrd="9" destOrd="0" presId="urn:microsoft.com/office/officeart/2005/8/layout/vList6"/>
    <dgm:cxn modelId="{3ABE431C-E693-46AF-B6C2-D22471B6EB28}" type="presParOf" srcId="{54262107-4A44-44CA-8400-307A6A346679}" destId="{CFAD35FE-23EB-4355-8869-0A000C24628D}" srcOrd="10" destOrd="0" presId="urn:microsoft.com/office/officeart/2005/8/layout/vList6"/>
    <dgm:cxn modelId="{D3429A3C-9C0E-4D0C-BD92-A2EF7E460EC5}" type="presParOf" srcId="{CFAD35FE-23EB-4355-8869-0A000C24628D}" destId="{163418AC-6D43-4749-8DD3-DB6DAA74054C}" srcOrd="0" destOrd="0" presId="urn:microsoft.com/office/officeart/2005/8/layout/vList6"/>
    <dgm:cxn modelId="{E91F0053-5038-43A4-9D7D-704A90CB49D4}" type="presParOf" srcId="{CFAD35FE-23EB-4355-8869-0A000C24628D}" destId="{1F7FC00D-58C3-4070-935A-AD95CA730480}" srcOrd="1" destOrd="0" presId="urn:microsoft.com/office/officeart/2005/8/layout/vList6"/>
    <dgm:cxn modelId="{F55182F5-B6D2-415B-B18A-85CE197602F8}" type="presParOf" srcId="{54262107-4A44-44CA-8400-307A6A346679}" destId="{48F1ED28-B305-4482-97DA-4B34BE0E55EC}" srcOrd="11" destOrd="0" presId="urn:microsoft.com/office/officeart/2005/8/layout/vList6"/>
    <dgm:cxn modelId="{62309BD2-B043-4EF5-A15F-47640D5F207C}" type="presParOf" srcId="{54262107-4A44-44CA-8400-307A6A346679}" destId="{42359B3E-A149-40DD-A382-2C53886ED65F}" srcOrd="12" destOrd="0" presId="urn:microsoft.com/office/officeart/2005/8/layout/vList6"/>
    <dgm:cxn modelId="{50D14FCE-4E8F-4A6B-A2D2-70FB2B5BA6C3}" type="presParOf" srcId="{42359B3E-A149-40DD-A382-2C53886ED65F}" destId="{5752A20C-DB99-4E93-9D66-E1E7C541E6D6}" srcOrd="0" destOrd="0" presId="urn:microsoft.com/office/officeart/2005/8/layout/vList6"/>
    <dgm:cxn modelId="{8C0A5C53-19F3-4A2B-979F-97362CC368F9}" type="presParOf" srcId="{42359B3E-A149-40DD-A382-2C53886ED65F}" destId="{0431FD99-D41F-4F9A-965B-329FC452F49B}" srcOrd="1" destOrd="0" presId="urn:microsoft.com/office/officeart/2005/8/layout/v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376B7-AE8A-46C6-832D-147EF192E74C}">
      <dsp:nvSpPr>
        <dsp:cNvPr id="0" name=""/>
        <dsp:cNvSpPr/>
      </dsp:nvSpPr>
      <dsp:spPr>
        <a:xfrm>
          <a:off x="2204165" y="0"/>
          <a:ext cx="6240499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Lit. review; advisory comm.; focus groups; stakeholder input</a:t>
          </a:r>
        </a:p>
      </dsp:txBody>
      <dsp:txXfrm>
        <a:off x="2204165" y="83785"/>
        <a:ext cx="5989144" cy="502709"/>
      </dsp:txXfrm>
    </dsp:sp>
    <dsp:sp modelId="{8CBFD0D5-771A-47CC-A333-C6807DD3ACF3}">
      <dsp:nvSpPr>
        <dsp:cNvPr id="0" name=""/>
        <dsp:cNvSpPr/>
      </dsp:nvSpPr>
      <dsp:spPr>
        <a:xfrm>
          <a:off x="4859" y="4485"/>
          <a:ext cx="2210874" cy="67027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ndara" panose="020E0502030303020204" pitchFamily="34" charset="0"/>
              <a:cs typeface="Times New Roman" panose="02020603050405020304" pitchFamily="18" charset="0"/>
            </a:rPr>
            <a:t>Design </a:t>
          </a:r>
        </a:p>
      </dsp:txBody>
      <dsp:txXfrm>
        <a:off x="37579" y="37205"/>
        <a:ext cx="2145434" cy="604839"/>
      </dsp:txXfrm>
    </dsp:sp>
    <dsp:sp modelId="{744DFC80-6C18-4557-8454-FC96BE4A66BB}">
      <dsp:nvSpPr>
        <dsp:cNvPr id="0" name=""/>
        <dsp:cNvSpPr/>
      </dsp:nvSpPr>
      <dsp:spPr>
        <a:xfrm>
          <a:off x="2189281" y="741793"/>
          <a:ext cx="6270515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Draft questionnaire; cognitive interviews; final revisions</a:t>
          </a:r>
        </a:p>
      </dsp:txBody>
      <dsp:txXfrm>
        <a:off x="2189281" y="825578"/>
        <a:ext cx="6019160" cy="502709"/>
      </dsp:txXfrm>
    </dsp:sp>
    <dsp:sp modelId="{8A8BF3D6-CE85-4F61-9D81-EDC29C18154E}">
      <dsp:nvSpPr>
        <dsp:cNvPr id="0" name=""/>
        <dsp:cNvSpPr/>
      </dsp:nvSpPr>
      <dsp:spPr>
        <a:xfrm>
          <a:off x="1295" y="741793"/>
          <a:ext cx="2187985" cy="67027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ndara" panose="020E0502030303020204" pitchFamily="34" charset="0"/>
              <a:cs typeface="Times New Roman" panose="02020603050405020304" pitchFamily="18" charset="0"/>
            </a:rPr>
            <a:t>Develop</a:t>
          </a:r>
        </a:p>
      </dsp:txBody>
      <dsp:txXfrm>
        <a:off x="34015" y="774513"/>
        <a:ext cx="2122545" cy="604839"/>
      </dsp:txXfrm>
    </dsp:sp>
    <dsp:sp modelId="{B40AB982-C13B-4DDA-8775-5D255B95EAD7}">
      <dsp:nvSpPr>
        <dsp:cNvPr id="0" name=""/>
        <dsp:cNvSpPr/>
      </dsp:nvSpPr>
      <dsp:spPr>
        <a:xfrm>
          <a:off x="2198474" y="1479101"/>
          <a:ext cx="6260496" cy="670279"/>
        </a:xfrm>
        <a:prstGeom prst="rightArrow">
          <a:avLst>
            <a:gd name="adj1" fmla="val 75000"/>
            <a:gd name="adj2" fmla="val 50000"/>
          </a:avLst>
        </a:prstGeom>
        <a:solidFill>
          <a:prstClr val="white">
            <a:alpha val="90000"/>
            <a:tint val="4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BACC6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ndara" panose="020E0502030303020204" pitchFamily="34" charset="0"/>
            <a:ea typeface="+mn-ea"/>
            <a:cs typeface="Times New Roman" panose="02020603050405020304" pitchFamily="18" charset="0"/>
          </a:endParaRP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Times New Roman" panose="02020603050405020304" pitchFamily="18" charset="0"/>
            </a:rPr>
            <a:t> Test protocols; sampling strata; linkages; questions, etc. </a:t>
          </a:r>
        </a:p>
      </dsp:txBody>
      <dsp:txXfrm>
        <a:off x="2198474" y="1562886"/>
        <a:ext cx="6009141" cy="502709"/>
      </dsp:txXfrm>
    </dsp:sp>
    <dsp:sp modelId="{0064879A-F2BC-4D9A-90E8-DA1272284E31}">
      <dsp:nvSpPr>
        <dsp:cNvPr id="0" name=""/>
        <dsp:cNvSpPr/>
      </dsp:nvSpPr>
      <dsp:spPr>
        <a:xfrm>
          <a:off x="2122" y="1479101"/>
          <a:ext cx="2196352" cy="670279"/>
        </a:xfrm>
        <a:prstGeom prst="roundRect">
          <a:avLst/>
        </a:prstGeom>
        <a:solidFill>
          <a:srgbClr val="4BACC6">
            <a:lumMod val="20000"/>
            <a:lumOff val="80000"/>
          </a:srgbClr>
        </a:solidFill>
        <a:ln w="25400" cap="flat" cmpd="sng" algn="ctr">
          <a:solidFill>
            <a:srgbClr val="4BACC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Times New Roman" panose="02020603050405020304" pitchFamily="18" charset="0"/>
            </a:rPr>
            <a:t>Pilot</a:t>
          </a:r>
        </a:p>
      </dsp:txBody>
      <dsp:txXfrm>
        <a:off x="34842" y="1511821"/>
        <a:ext cx="2130912" cy="604839"/>
      </dsp:txXfrm>
    </dsp:sp>
    <dsp:sp modelId="{9866DC71-69A9-4B39-B018-F7620522DE9B}">
      <dsp:nvSpPr>
        <dsp:cNvPr id="0" name=""/>
        <dsp:cNvSpPr/>
      </dsp:nvSpPr>
      <dsp:spPr>
        <a:xfrm>
          <a:off x="2205548" y="2216409"/>
          <a:ext cx="6252973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Stakeholder input; finalize questionnaire &amp; sampling plan</a:t>
          </a:r>
        </a:p>
      </dsp:txBody>
      <dsp:txXfrm>
        <a:off x="2205548" y="2300194"/>
        <a:ext cx="6001618" cy="502709"/>
      </dsp:txXfrm>
    </dsp:sp>
    <dsp:sp modelId="{4EF1315B-681D-4DAB-9143-FA443315442C}">
      <dsp:nvSpPr>
        <dsp:cNvPr id="0" name=""/>
        <dsp:cNvSpPr/>
      </dsp:nvSpPr>
      <dsp:spPr>
        <a:xfrm>
          <a:off x="2570" y="2216409"/>
          <a:ext cx="2202978" cy="67027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rPr>
            <a:t>Revise</a:t>
          </a:r>
        </a:p>
      </dsp:txBody>
      <dsp:txXfrm>
        <a:off x="35290" y="2249129"/>
        <a:ext cx="2137538" cy="604839"/>
      </dsp:txXfrm>
    </dsp:sp>
    <dsp:sp modelId="{A976F281-7BF3-400F-A259-071EFFD21BDC}">
      <dsp:nvSpPr>
        <dsp:cNvPr id="0" name=""/>
        <dsp:cNvSpPr/>
      </dsp:nvSpPr>
      <dsp:spPr>
        <a:xfrm>
          <a:off x="2216132" y="2953716"/>
          <a:ext cx="6243254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Large-scale, multi-mode dissemination</a:t>
          </a:r>
        </a:p>
      </dsp:txBody>
      <dsp:txXfrm>
        <a:off x="2216132" y="3037501"/>
        <a:ext cx="5991899" cy="502709"/>
      </dsp:txXfrm>
    </dsp:sp>
    <dsp:sp modelId="{C8DE8F5E-1D85-41A8-9B55-E84B28FD2481}">
      <dsp:nvSpPr>
        <dsp:cNvPr id="0" name=""/>
        <dsp:cNvSpPr/>
      </dsp:nvSpPr>
      <dsp:spPr>
        <a:xfrm>
          <a:off x="1705" y="2953716"/>
          <a:ext cx="2214426" cy="67027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ndara" panose="020E0502030303020204" pitchFamily="34" charset="0"/>
              <a:cs typeface="Times New Roman" panose="02020603050405020304" pitchFamily="18" charset="0"/>
            </a:rPr>
            <a:t>Production</a:t>
          </a:r>
        </a:p>
      </dsp:txBody>
      <dsp:txXfrm>
        <a:off x="34425" y="2986436"/>
        <a:ext cx="2148986" cy="604839"/>
      </dsp:txXfrm>
    </dsp:sp>
    <dsp:sp modelId="{1F7FC00D-58C3-4070-935A-AD95CA730480}">
      <dsp:nvSpPr>
        <dsp:cNvPr id="0" name=""/>
        <dsp:cNvSpPr/>
      </dsp:nvSpPr>
      <dsp:spPr>
        <a:xfrm>
          <a:off x="2219537" y="3691024"/>
          <a:ext cx="6236445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Multi-faceted survey analysis</a:t>
          </a:r>
        </a:p>
      </dsp:txBody>
      <dsp:txXfrm>
        <a:off x="2219537" y="3774809"/>
        <a:ext cx="5985090" cy="502709"/>
      </dsp:txXfrm>
    </dsp:sp>
    <dsp:sp modelId="{163418AC-6D43-4749-8DD3-DB6DAA74054C}">
      <dsp:nvSpPr>
        <dsp:cNvPr id="0" name=""/>
        <dsp:cNvSpPr/>
      </dsp:nvSpPr>
      <dsp:spPr>
        <a:xfrm>
          <a:off x="5110" y="3691024"/>
          <a:ext cx="2214426" cy="67027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ndara" panose="020E0502030303020204" pitchFamily="34" charset="0"/>
              <a:cs typeface="Times New Roman" panose="02020603050405020304" pitchFamily="18" charset="0"/>
            </a:rPr>
            <a:t>Analysis</a:t>
          </a:r>
        </a:p>
      </dsp:txBody>
      <dsp:txXfrm>
        <a:off x="37830" y="3723744"/>
        <a:ext cx="2148986" cy="604839"/>
      </dsp:txXfrm>
    </dsp:sp>
    <dsp:sp modelId="{0431FD99-D41F-4F9A-965B-329FC452F49B}">
      <dsp:nvSpPr>
        <dsp:cNvPr id="0" name=""/>
        <dsp:cNvSpPr/>
      </dsp:nvSpPr>
      <dsp:spPr>
        <a:xfrm>
          <a:off x="2216983" y="4428332"/>
          <a:ext cx="6238248" cy="6702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Candara" panose="020E0502030303020204" pitchFamily="34" charset="0"/>
              <a:cs typeface="Times New Roman" panose="02020603050405020304" pitchFamily="18" charset="0"/>
            </a:rPr>
            <a:t> Intensive write-up</a:t>
          </a:r>
        </a:p>
      </dsp:txBody>
      <dsp:txXfrm>
        <a:off x="2216983" y="4512117"/>
        <a:ext cx="5986893" cy="502709"/>
      </dsp:txXfrm>
    </dsp:sp>
    <dsp:sp modelId="{5752A20C-DB99-4E93-9D66-E1E7C541E6D6}">
      <dsp:nvSpPr>
        <dsp:cNvPr id="0" name=""/>
        <dsp:cNvSpPr/>
      </dsp:nvSpPr>
      <dsp:spPr>
        <a:xfrm>
          <a:off x="5861" y="4428332"/>
          <a:ext cx="2211121" cy="67027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ndara" panose="020E0502030303020204" pitchFamily="34" charset="0"/>
              <a:cs typeface="Times New Roman" panose="02020603050405020304" pitchFamily="18" charset="0"/>
            </a:rPr>
            <a:t>Reporting</a:t>
          </a:r>
        </a:p>
      </dsp:txBody>
      <dsp:txXfrm>
        <a:off x="38581" y="4461052"/>
        <a:ext cx="2145681" cy="604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E28B-88CE-4274-A927-5206AE995D2F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B40EC-7DBA-4239-85D0-ACB40CC4DE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9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B40EC-7DBA-4239-85D0-ACB40CC4DE4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03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492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061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104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807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195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761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103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066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815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168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745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7638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91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055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495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916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703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B40EC-7DBA-4239-85D0-ACB40CC4DE4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02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61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989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16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761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68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94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18BB5-D99D-4405-B3FC-BEB353854B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04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05C-ED43-4175-830B-C6F7AEE0912E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364A3DC4-A6BC-429F-A60B-D22344442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3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C25-F6D3-402D-810C-EAE84B878A7C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7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7B65-2727-448C-9E7C-90C5BDDBE446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heme-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4485" y="63241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4485" y="195798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2533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White theme-two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0384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0384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1st column sub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384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84154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2nd column sub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154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62533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4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9C3-49C5-4206-A497-B65E16ED7438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364A3DC4-A6BC-429F-A60B-D22344442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EDAC-7E4F-4686-A9B3-CC8C3304DB1F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9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9268-2CA5-4F18-8057-8FD7670C91C2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45F5-3946-41D3-BF5D-EB737EFFA9DC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1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7C8B-7777-46B7-B741-0E93FFFD0682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141-FCDF-449D-B955-3F63266C0231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2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0913-A6E6-4E9B-8B78-B043377979E4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4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D-4754-4E62-9E4E-EDC2330FF44E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2646-242C-4185-9971-4EB8C960BD1B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A3DC4-A6BC-429F-A60B-D2234444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cu-ppt-footer-gra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9431"/>
            <a:ext cx="6536267" cy="880533"/>
          </a:xfrm>
          <a:prstGeom prst="rect">
            <a:avLst/>
          </a:prstGeom>
          <a:effectLst>
            <a:outerShdw blurRad="152400" dist="25400" dir="16200000" sx="102000" sy="102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15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333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73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7314" y="1929064"/>
            <a:ext cx="12192000" cy="2262178"/>
          </a:xfrm>
        </p:spPr>
        <p:txBody>
          <a:bodyPr wrap="none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Virginia Educated: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 Post-College Outcomes Study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Pilot survey results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presented to the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State Council of Higher Education for Virginia</a:t>
            </a:r>
          </a:p>
          <a:p>
            <a:endParaRPr lang="en-US" sz="1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by the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Survey and Evaluation Research Laboratory, VCU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E9881A-ADEC-4788-BC93-E68F118C948F}"/>
              </a:ext>
            </a:extLst>
          </p:cNvPr>
          <p:cNvSpPr/>
          <p:nvPr/>
        </p:nvSpPr>
        <p:spPr>
          <a:xfrm>
            <a:off x="8479244" y="6301047"/>
            <a:ext cx="3391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September 15, 2020</a:t>
            </a:r>
          </a:p>
        </p:txBody>
      </p:sp>
    </p:spTree>
    <p:extLst>
      <p:ext uri="{BB962C8B-B14F-4D97-AF65-F5344CB8AC3E}">
        <p14:creationId xmlns:p14="http://schemas.microsoft.com/office/powerpoint/2010/main" val="198145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47469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Linkages</a:t>
            </a:r>
            <a:endParaRPr lang="en-US" sz="48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756E1A-E7CD-4F3B-88D6-07DF07957639}"/>
              </a:ext>
            </a:extLst>
          </p:cNvPr>
          <p:cNvSpPr txBox="1">
            <a:spLocks/>
          </p:cNvSpPr>
          <p:nvPr/>
        </p:nvSpPr>
        <p:spPr>
          <a:xfrm>
            <a:off x="1449237" y="1023144"/>
            <a:ext cx="10378044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Gift Cards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Electronic system integrated well with web-based survey platform, </a:t>
            </a:r>
            <a:r>
              <a:rPr lang="en-US" sz="32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Qualtrics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55.4% requested physical gift cards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Secondary Data Linkage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Linkage process worked well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66.8% of participants agreed to data linkage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Initial analysis and modeling of employment outcomes worked well</a:t>
            </a:r>
            <a:endParaRPr lang="en-US" sz="36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0" indent="0" defTabSz="609585">
              <a:buNone/>
            </a:pP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3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7469"/>
            <a:ext cx="11335285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Respondents vs. Sample (1)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2A77FCA-F814-4133-AB10-91392971B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9765652"/>
              </p:ext>
            </p:extLst>
          </p:nvPr>
        </p:nvGraphicFramePr>
        <p:xfrm>
          <a:off x="2135372" y="1286541"/>
          <a:ext cx="7921256" cy="462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821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7469"/>
            <a:ext cx="11335285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Respondents vs. Sample (2)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5F52556-6EB2-474C-B5A5-0B74C039F6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7045336"/>
              </p:ext>
            </p:extLst>
          </p:nvPr>
        </p:nvGraphicFramePr>
        <p:xfrm>
          <a:off x="1773295" y="1329071"/>
          <a:ext cx="8645410" cy="458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869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7469"/>
            <a:ext cx="11335285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Respondents vs. Sample (3)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501F78C-425D-45EE-9163-7B61F7856F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164069"/>
              </p:ext>
            </p:extLst>
          </p:nvPr>
        </p:nvGraphicFramePr>
        <p:xfrm>
          <a:off x="691116" y="1416802"/>
          <a:ext cx="10632558" cy="471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2229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D218-BF7D-4C3C-AA70-4C294B18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5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Insights from the Pilot Survey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4B63B2-F17D-4646-A336-33783F70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0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Satisfaction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403053" y="1186787"/>
            <a:ext cx="10378044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Undergraduate experience satisfaction (“satisfied” or “very satisfied”) 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Overall: 89%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Academic Quality: 91%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Course Content: 90%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Class Size: 89%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Professional Networking Opportunities: 50%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Only 2% reported not acquiring any useful skills</a:t>
            </a: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0" indent="0" defTabSz="609585">
              <a:buNone/>
            </a:pP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80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Impacts of education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2F4DE4-0CC4-4B19-97C2-9DE43CD3D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62561"/>
              </p:ext>
            </p:extLst>
          </p:nvPr>
        </p:nvGraphicFramePr>
        <p:xfrm>
          <a:off x="2339163" y="1190401"/>
          <a:ext cx="7644809" cy="280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767">
                  <a:extLst>
                    <a:ext uri="{9D8B030D-6E8A-4147-A177-3AD203B41FA5}">
                      <a16:colId xmlns:a16="http://schemas.microsoft.com/office/drawing/2014/main" val="2193223588"/>
                    </a:ext>
                  </a:extLst>
                </a:gridCol>
                <a:gridCol w="2169042">
                  <a:extLst>
                    <a:ext uri="{9D8B030D-6E8A-4147-A177-3AD203B41FA5}">
                      <a16:colId xmlns:a16="http://schemas.microsoft.com/office/drawing/2014/main" val="282761129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ndara" panose="020E0502030303020204" pitchFamily="34" charset="0"/>
                        </a:rPr>
                        <a:t>Impact of Education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90607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dirty="0">
                          <a:latin typeface="Candara" panose="020E0502030303020204" pitchFamily="34" charset="0"/>
                        </a:rPr>
                        <a:t>Improved Career Status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ndara" panose="020E0502030303020204" pitchFamily="34" charset="0"/>
                        </a:rPr>
                        <a:t>79%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80045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dirty="0">
                          <a:latin typeface="Candara" panose="020E0502030303020204" pitchFamily="34" charset="0"/>
                        </a:rPr>
                        <a:t>Improved Financial Status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ndara" panose="020E0502030303020204" pitchFamily="34" charset="0"/>
                        </a:rPr>
                        <a:t>58%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8091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dirty="0">
                          <a:latin typeface="Candara" panose="020E0502030303020204" pitchFamily="34" charset="0"/>
                        </a:rPr>
                        <a:t>Improved Worldview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ndara" panose="020E0502030303020204" pitchFamily="34" charset="0"/>
                        </a:rPr>
                        <a:t>67%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840737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Candara" panose="020E0502030303020204" pitchFamily="34" charset="0"/>
                        </a:rPr>
                        <a:t>Excellent Current Life Conditions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Candara" panose="020E0502030303020204" pitchFamily="34" charset="0"/>
                        </a:rPr>
                        <a:t>77%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516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8281A0-DBC0-4369-8536-EF26D3B51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9353"/>
              </p:ext>
            </p:extLst>
          </p:nvPr>
        </p:nvGraphicFramePr>
        <p:xfrm>
          <a:off x="2339163" y="4255459"/>
          <a:ext cx="7676707" cy="1631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032">
                  <a:extLst>
                    <a:ext uri="{9D8B030D-6E8A-4147-A177-3AD203B41FA5}">
                      <a16:colId xmlns:a16="http://schemas.microsoft.com/office/drawing/2014/main" val="2193223588"/>
                    </a:ext>
                  </a:extLst>
                </a:gridCol>
                <a:gridCol w="2179675">
                  <a:extLst>
                    <a:ext uri="{9D8B030D-6E8A-4147-A177-3AD203B41FA5}">
                      <a16:colId xmlns:a16="http://schemas.microsoft.com/office/drawing/2014/main" val="282761129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ndara" panose="020E0502030303020204" pitchFamily="34" charset="0"/>
                        </a:rPr>
                        <a:t>Overall Life Satisfaction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90607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Candara" panose="020E0502030303020204" pitchFamily="34" charset="0"/>
                        </a:rPr>
                        <a:t>Currently Satisfied with Life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Candara" panose="020E0502030303020204" pitchFamily="34" charset="0"/>
                        </a:rPr>
                        <a:t>75%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491213"/>
                  </a:ext>
                </a:extLst>
              </a:tr>
              <a:tr h="587221"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Candara" panose="020E0502030303020204" pitchFamily="34" charset="0"/>
                        </a:rPr>
                        <a:t>Excellent Current Life Conditions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Candara" panose="020E0502030303020204" pitchFamily="34" charset="0"/>
                        </a:rPr>
                        <a:t>77%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5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14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074" y="43787"/>
            <a:ext cx="11760926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Additional insights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1186787"/>
            <a:ext cx="1097280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49% currently pursuing or got additional education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Half had student loan debt at completion, 65% of those are still paying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58% indicated </a:t>
            </a: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 undergraduate education was worth the cost</a:t>
            </a: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Career-related reasons motivated most (65%) to pursue an undergraduate credential</a:t>
            </a:r>
            <a:endParaRPr lang="en-US" sz="36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5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7469"/>
            <a:ext cx="11582401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Differences by degree level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3CCBC2C-1E6B-4055-B700-08FE523C3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43767"/>
              </p:ext>
            </p:extLst>
          </p:nvPr>
        </p:nvGraphicFramePr>
        <p:xfrm>
          <a:off x="1849566" y="1098896"/>
          <a:ext cx="9062928" cy="50293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34937">
                  <a:extLst>
                    <a:ext uri="{9D8B030D-6E8A-4147-A177-3AD203B41FA5}">
                      <a16:colId xmlns:a16="http://schemas.microsoft.com/office/drawing/2014/main" val="4094666810"/>
                    </a:ext>
                  </a:extLst>
                </a:gridCol>
                <a:gridCol w="1722474">
                  <a:extLst>
                    <a:ext uri="{9D8B030D-6E8A-4147-A177-3AD203B41FA5}">
                      <a16:colId xmlns:a16="http://schemas.microsoft.com/office/drawing/2014/main" val="56479430"/>
                    </a:ext>
                  </a:extLst>
                </a:gridCol>
                <a:gridCol w="1605517">
                  <a:extLst>
                    <a:ext uri="{9D8B030D-6E8A-4147-A177-3AD203B41FA5}">
                      <a16:colId xmlns:a16="http://schemas.microsoft.com/office/drawing/2014/main" val="3907360741"/>
                    </a:ext>
                  </a:extLst>
                </a:gridCol>
              </a:tblGrid>
              <a:tr h="444245">
                <a:tc>
                  <a:txBody>
                    <a:bodyPr/>
                    <a:lstStyle/>
                    <a:p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ndara" panose="020E0502030303020204" pitchFamily="34" charset="0"/>
                        </a:rPr>
                        <a:t>Bach.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ndara" panose="020E0502030303020204" pitchFamily="34" charset="0"/>
                        </a:rPr>
                        <a:t>Assoc./Cert.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18703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92898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Full-time status when attending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653592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Applied to multiple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9495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Had two-parents with degrees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972401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Took care of others while attending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32568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Post-degree 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373171"/>
                  </a:ext>
                </a:extLst>
              </a:tr>
              <a:tr h="385012">
                <a:tc>
                  <a:txBody>
                    <a:bodyPr/>
                    <a:lstStyle/>
                    <a:p>
                      <a:pPr marL="457200" indent="0"/>
                      <a:r>
                        <a:rPr lang="en-US" sz="1800" dirty="0">
                          <a:latin typeface="Candara" panose="020E0502030303020204" pitchFamily="34" charset="0"/>
                        </a:rPr>
                        <a:t>To</a:t>
                      </a:r>
                      <a:r>
                        <a:rPr lang="en-US" sz="1800" baseline="0" dirty="0">
                          <a:latin typeface="Candara" panose="020E0502030303020204" pitchFamily="34" charset="0"/>
                        </a:rPr>
                        <a:t> another state/territory/protectorate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32%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2264210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Had one or more internships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80409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Got résumé/interview 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498389"/>
                  </a:ext>
                </a:extLst>
              </a:tr>
              <a:tr h="41462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Attended</a:t>
                      </a:r>
                      <a:r>
                        <a:rPr lang="en-US" sz="2000" baseline="0" dirty="0">
                          <a:latin typeface="Candara" panose="020E0502030303020204" pitchFamily="34" charset="0"/>
                        </a:rPr>
                        <a:t> job/career </a:t>
                      </a:r>
                      <a:r>
                        <a:rPr lang="en-US" sz="2000" dirty="0">
                          <a:latin typeface="Candara" panose="020E0502030303020204" pitchFamily="34" charset="0"/>
                        </a:rPr>
                        <a:t>advising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225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Student loans more</a:t>
                      </a:r>
                      <a:r>
                        <a:rPr lang="en-US" sz="2000" baseline="0" dirty="0">
                          <a:latin typeface="Candara" panose="020E0502030303020204" pitchFamily="34" charset="0"/>
                        </a:rPr>
                        <a:t> of a </a:t>
                      </a:r>
                      <a:r>
                        <a:rPr lang="en-US" sz="2000" dirty="0">
                          <a:latin typeface="Candara" panose="020E0502030303020204" pitchFamily="34" charset="0"/>
                        </a:rPr>
                        <a:t>problem than expected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49%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 panose="020E0502030303020204" pitchFamily="34" charset="0"/>
                        </a:rPr>
                        <a:t>61%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66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241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Employment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1148687"/>
            <a:ext cx="1097280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Most participants employed by another party (81%)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Few (7%) reported being unemployed 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Benefits provided by employer</a:t>
            </a:r>
          </a:p>
          <a:p>
            <a:pPr marL="857239" lvl="1" indent="-457189" defTabSz="609585"/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Heath Care – 87%</a:t>
            </a:r>
          </a:p>
          <a:p>
            <a:pPr marL="857239" lvl="1" indent="-457189" defTabSz="609585"/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Paid Leave – 86%</a:t>
            </a:r>
          </a:p>
          <a:p>
            <a:pPr marL="857239" lvl="1" indent="-457189" defTabSz="609585"/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Retirement Contributions – 82%</a:t>
            </a:r>
          </a:p>
        </p:txBody>
      </p:sp>
    </p:spTree>
    <p:extLst>
      <p:ext uri="{BB962C8B-B14F-4D97-AF65-F5344CB8AC3E}">
        <p14:creationId xmlns:p14="http://schemas.microsoft.com/office/powerpoint/2010/main" val="67336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4657" y="0"/>
            <a:ext cx="10566070" cy="1143000"/>
          </a:xfrm>
        </p:spPr>
        <p:txBody>
          <a:bodyPr/>
          <a:lstStyle/>
          <a:p>
            <a:r>
              <a:rPr lang="en-US" sz="6000" b="1" dirty="0">
                <a:latin typeface="Baskerville Old Face" panose="02020602080505020303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449237" y="907761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EE9246-6B41-4FBE-8696-AF1D9233DF23}"/>
              </a:ext>
            </a:extLst>
          </p:cNvPr>
          <p:cNvSpPr txBox="1">
            <a:spLocks/>
          </p:cNvSpPr>
          <p:nvPr/>
        </p:nvSpPr>
        <p:spPr>
          <a:xfrm>
            <a:off x="1449237" y="1166018"/>
            <a:ext cx="10378044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4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Recap of Pilot Survey Process (2 min.)</a:t>
            </a:r>
          </a:p>
          <a:p>
            <a:pPr marL="457189" indent="-457189" defTabSz="609585"/>
            <a:r>
              <a:rPr lang="en-US" sz="44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Insights from the Pilot Survey Data (8 min.)</a:t>
            </a:r>
          </a:p>
          <a:p>
            <a:pPr marL="457189" indent="-457189" defTabSz="609585"/>
            <a:r>
              <a:rPr lang="en-US" sz="44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Next Steps (2 min.)</a:t>
            </a:r>
          </a:p>
          <a:p>
            <a:pPr marL="457189" indent="-457189" defTabSz="609585"/>
            <a:r>
              <a:rPr lang="en-US" sz="44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Questions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Employment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1161387"/>
            <a:ext cx="1097280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6000"/>
              </a:lnSpc>
              <a:spcBef>
                <a:spcPts val="0"/>
              </a:spcBef>
            </a:pP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</a:rPr>
              <a:t>Overall, participants had a positive impression of their current employment situation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</a:rPr>
              <a:t>70% reported being satisfied or extremely satisfied with their progress towards long-term career goals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</a:rPr>
              <a:t>59% felt their current job related well to their undergraduate degree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</a:rPr>
              <a:t>But 14% noted their current job does not utilize any of their undergraduate education</a:t>
            </a:r>
            <a:endParaRPr lang="en-US" sz="36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09585">
              <a:buNone/>
            </a:pP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27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Underemployment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70000" y="1088801"/>
            <a:ext cx="1047123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Working part-time when full-time work desired</a:t>
            </a:r>
          </a:p>
          <a:p>
            <a:r>
              <a:rPr lang="en-US" sz="4000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Working seasonal jobs</a:t>
            </a:r>
          </a:p>
          <a:p>
            <a:r>
              <a:rPr lang="en-US" sz="4000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Working in jobs not fully using education/skills</a:t>
            </a:r>
          </a:p>
          <a:p>
            <a:pPr>
              <a:lnSpc>
                <a:spcPct val="106000"/>
              </a:lnSpc>
              <a:spcBef>
                <a:spcPts val="0"/>
              </a:spcBef>
            </a:pP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9% of pilot respondents think they are underemployed, by self-report</a:t>
            </a:r>
          </a:p>
          <a:p>
            <a:pPr>
              <a:lnSpc>
                <a:spcPct val="106000"/>
              </a:lnSpc>
              <a:spcBef>
                <a:spcPts val="0"/>
              </a:spcBef>
            </a:pP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you include feeling underpaid as a criterion, one </a:t>
            </a:r>
            <a:r>
              <a:rPr lang="en-US" sz="4000" b="1" u="sng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tentative</a:t>
            </a: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measure: 49% underemployed (this is almost certainly too inclusive a measure)</a:t>
            </a:r>
            <a:endParaRPr lang="en-US" sz="40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87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Underemployment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1186787"/>
            <a:ext cx="1047123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Of the 9% </a:t>
            </a:r>
            <a:r>
              <a:rPr lang="en-US" sz="40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self-reporting</a:t>
            </a:r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:</a:t>
            </a:r>
          </a:p>
          <a:p>
            <a:pPr lvl="1">
              <a:lnSpc>
                <a:spcPct val="106000"/>
              </a:lnSpc>
              <a:spcBef>
                <a:spcPts val="0"/>
              </a:spcBef>
            </a:pPr>
            <a:r>
              <a:rPr lang="en-US" sz="36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76% thought their jobs do not use their education skills enough, 56% cited compensation, 13% said they worked part-time but wanted to work full-time, and 4% said they worked mostly seasonal jobs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Of the 49% </a:t>
            </a:r>
            <a:r>
              <a:rPr lang="en-US" sz="40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classified</a:t>
            </a:r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, 32% are in on pay alone, and 49% overall have pay as a criterion (“I do not earn enough at my primary job”)</a:t>
            </a:r>
          </a:p>
        </p:txBody>
      </p:sp>
    </p:spTree>
    <p:extLst>
      <p:ext uri="{BB962C8B-B14F-4D97-AF65-F5344CB8AC3E}">
        <p14:creationId xmlns:p14="http://schemas.microsoft.com/office/powerpoint/2010/main" val="2283332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Underemployment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4765240"/>
            <a:ext cx="10471230" cy="15820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Underemployment presents good challenges in conceptualization and measurement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C634FB-4AA8-4675-B4A3-4E5BE5581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64791"/>
              </p:ext>
            </p:extLst>
          </p:nvPr>
        </p:nvGraphicFramePr>
        <p:xfrm>
          <a:off x="1219200" y="1474557"/>
          <a:ext cx="10087429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6515">
                  <a:extLst>
                    <a:ext uri="{9D8B030D-6E8A-4147-A177-3AD203B41FA5}">
                      <a16:colId xmlns:a16="http://schemas.microsoft.com/office/drawing/2014/main" val="103034056"/>
                    </a:ext>
                  </a:extLst>
                </a:gridCol>
                <a:gridCol w="2757714">
                  <a:extLst>
                    <a:ext uri="{9D8B030D-6E8A-4147-A177-3AD203B41FA5}">
                      <a16:colId xmlns:a16="http://schemas.microsoft.com/office/drawing/2014/main" val="10304249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845673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Underemployed? (tentative, criterion-based, too inclusive?)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04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Underemployed? (self-report)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53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1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6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942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879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Open-ended responses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1186787"/>
            <a:ext cx="1097280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Open-ended responses provided rich, nuanced data about participant experiences during and after college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offered detailed, frank answers that offered both positive and negative perspectives</a:t>
            </a:r>
            <a:endParaRPr lang="en-US" sz="40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SERL staff analyzed and coded more then 6,000 open-ended entries across 10 questions</a:t>
            </a:r>
          </a:p>
        </p:txBody>
      </p:sp>
    </p:spTree>
    <p:extLst>
      <p:ext uri="{BB962C8B-B14F-4D97-AF65-F5344CB8AC3E}">
        <p14:creationId xmlns:p14="http://schemas.microsoft.com/office/powerpoint/2010/main" val="291945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7D7D-C640-4B79-BF92-C45E920D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EC46C8-EE2A-40F8-BEFE-957DDBC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62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4657" y="0"/>
            <a:ext cx="1056607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Recommendations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449237" y="907761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EE9246-6B41-4FBE-8696-AF1D9233DF23}"/>
              </a:ext>
            </a:extLst>
          </p:cNvPr>
          <p:cNvSpPr txBox="1">
            <a:spLocks/>
          </p:cNvSpPr>
          <p:nvPr/>
        </p:nvSpPr>
        <p:spPr>
          <a:xfrm>
            <a:off x="1449237" y="1023143"/>
            <a:ext cx="10378044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Sampling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Group community colleges for sampling AND reporting  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Over-sample under-represented populations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Continue to verify addresses prior to sampling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Data Collection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Expand web programming to prevent duplicates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Reduce paper questionnaire distribution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Use letter reminders rather than postcards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Collaborate with VEDP for occupation coding</a:t>
            </a:r>
          </a:p>
          <a:p>
            <a:pPr marL="857239" lvl="1" indent="-457189" defTabSz="609585">
              <a:spcBef>
                <a:spcPts val="0"/>
              </a:spcBef>
            </a:pP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6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4657" y="0"/>
            <a:ext cx="1056607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Recommendations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449237" y="907761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EE9246-6B41-4FBE-8696-AF1D9233DF23}"/>
              </a:ext>
            </a:extLst>
          </p:cNvPr>
          <p:cNvSpPr txBox="1">
            <a:spLocks/>
          </p:cNvSpPr>
          <p:nvPr/>
        </p:nvSpPr>
        <p:spPr>
          <a:xfrm>
            <a:off x="1449237" y="1023143"/>
            <a:ext cx="10378044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Content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Convert some open-ended questions to closed-ended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Add COVID-19 questions, expand engagement questions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Request permission to follow-up on survey answers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Other minor corrections and edits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Invite respondents to be in an ongoing panel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Combine pilot survey and production data?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43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Current status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CBB7A6-82A8-46C3-AC4F-2D23CB43DE53}"/>
              </a:ext>
            </a:extLst>
          </p:cNvPr>
          <p:cNvSpPr txBox="1">
            <a:spLocks/>
          </p:cNvSpPr>
          <p:nvPr/>
        </p:nvSpPr>
        <p:spPr>
          <a:xfrm>
            <a:off x="1219200" y="981514"/>
            <a:ext cx="10972800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Completion in Spring 2021</a:t>
            </a:r>
            <a:endParaRPr lang="en-US" sz="4000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Finalizing sampling/cost scenarios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Revised questionnaire sent to advisory committee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Lining up vendors fo</a:t>
            </a: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printing/mailing and electronic gift card services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submit detailed plan to SCHEV</a:t>
            </a:r>
          </a:p>
        </p:txBody>
      </p:sp>
    </p:spTree>
    <p:extLst>
      <p:ext uri="{BB962C8B-B14F-4D97-AF65-F5344CB8AC3E}">
        <p14:creationId xmlns:p14="http://schemas.microsoft.com/office/powerpoint/2010/main" val="2579852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8DEDC3-1DFC-45CE-B45F-2199821C1413}"/>
              </a:ext>
            </a:extLst>
          </p:cNvPr>
          <p:cNvSpPr/>
          <p:nvPr/>
        </p:nvSpPr>
        <p:spPr>
          <a:xfrm>
            <a:off x="2806892" y="1508123"/>
            <a:ext cx="65782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6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Thank you!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6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Questions?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b="1" i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E050C-2EAF-417E-A409-A4ACA4AFA1CA}"/>
              </a:ext>
            </a:extLst>
          </p:cNvPr>
          <p:cNvSpPr txBox="1"/>
          <p:nvPr/>
        </p:nvSpPr>
        <p:spPr>
          <a:xfrm>
            <a:off x="5975431" y="4489676"/>
            <a:ext cx="6094070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Contact: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Jim Ellis, Ph.D.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Survey and Evaluation Research Laboratory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Virginia Commonwealth University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400800" algn="r"/>
              </a:tabLs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jmellis@vcu.edu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400800" algn="r"/>
              </a:tabLst>
            </a:pPr>
            <a:r>
              <a:rPr lang="en-US" sz="1800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804-828-2839</a:t>
            </a:r>
            <a:endParaRPr lang="en-US" i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1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2CED-A0C5-44B5-9F38-11A56660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2103437"/>
            <a:ext cx="116426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i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Recap of Pilot Survey 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5A9C9C-AE5A-497C-AC61-9DB28624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3DC4-A6BC-429F-A60B-D223444425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4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4657" y="0"/>
            <a:ext cx="1056607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Project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449237" y="907761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A383EDA-AA00-445F-BDFA-56893887DFDF}"/>
              </a:ext>
            </a:extLst>
          </p:cNvPr>
          <p:cNvGraphicFramePr/>
          <p:nvPr/>
        </p:nvGraphicFramePr>
        <p:xfrm>
          <a:off x="2280213" y="1044739"/>
          <a:ext cx="8461093" cy="5103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147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47469"/>
            <a:ext cx="10972800" cy="1143000"/>
          </a:xfrm>
        </p:spPr>
        <p:txBody>
          <a:bodyPr/>
          <a:lstStyle/>
          <a:p>
            <a:r>
              <a:rPr lang="en-US" sz="6000" i="1" dirty="0">
                <a:latin typeface="Baskerville Old Face" panose="02020602080505020303" pitchFamily="18" charset="0"/>
              </a:rPr>
              <a:t>Virginia Educated</a:t>
            </a:r>
            <a:r>
              <a:rPr lang="en-US" sz="6000" dirty="0">
                <a:latin typeface="Baskerville Old Face" panose="02020602080505020303" pitchFamily="18" charset="0"/>
              </a:rPr>
              <a:t> Pilot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756E1A-E7CD-4F3B-88D6-07DF07957639}"/>
              </a:ext>
            </a:extLst>
          </p:cNvPr>
          <p:cNvSpPr txBox="1">
            <a:spLocks/>
          </p:cNvSpPr>
          <p:nvPr/>
        </p:nvSpPr>
        <p:spPr>
          <a:xfrm>
            <a:off x="1418397" y="1147544"/>
            <a:ext cx="10378044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Launched March 5, 2020, closed June 15, 2020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Probability sample of 3,648 invited</a:t>
            </a:r>
          </a:p>
          <a:p>
            <a:pPr marL="857239" lvl="1" indent="-457189" defTabSz="609585"/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Sample designed for variety, not proportional representation of the whole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1,019 total responses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Very good response rate – 28% overall</a:t>
            </a: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0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314449" y="943625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4388" y="47469"/>
            <a:ext cx="10838012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Response was good</a:t>
            </a:r>
            <a:endParaRPr lang="en-US" sz="48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756E1A-E7CD-4F3B-88D6-07DF07957639}"/>
              </a:ext>
            </a:extLst>
          </p:cNvPr>
          <p:cNvSpPr txBox="1">
            <a:spLocks/>
          </p:cNvSpPr>
          <p:nvPr/>
        </p:nvSpPr>
        <p:spPr>
          <a:xfrm>
            <a:off x="1449237" y="1023144"/>
            <a:ext cx="10378044" cy="2470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Electronic (web-based)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Of 1,017 people who started the survey online,             919 completed it, a completion rate of 90.4%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Median completion time online was 32 minutes</a:t>
            </a:r>
          </a:p>
          <a:p>
            <a:pPr marL="457189" indent="-457189" defTabSz="609585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Paper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N = 101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3.8% of all paper booklets sent out</a:t>
            </a:r>
          </a:p>
          <a:p>
            <a:pPr marL="857239" lvl="1" indent="-457189" defTabSz="609585">
              <a:spcBef>
                <a:spcPts val="0"/>
              </a:spcBef>
            </a:pP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askerville Old Face" panose="02020602080505020303" pitchFamily="18" charset="0"/>
              </a:rPr>
              <a:t>9.9% of all survey completions</a:t>
            </a:r>
            <a:endParaRPr lang="en-US" sz="36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0" indent="0" defTabSz="609585">
              <a:buNone/>
            </a:pP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  <a:p>
            <a:pPr marL="457189" indent="-457189" defTabSz="609585"/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BC41205-1AC6-4F81-B183-8423DE4EEC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2724074"/>
              </p:ext>
            </p:extLst>
          </p:nvPr>
        </p:nvGraphicFramePr>
        <p:xfrm>
          <a:off x="7754243" y="3185046"/>
          <a:ext cx="4667794" cy="359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569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Multiple contacts and modes</a:t>
            </a:r>
            <a:endParaRPr lang="en-US" sz="60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94387"/>
            <a:ext cx="10972800" cy="4525963"/>
          </a:xfrm>
        </p:spPr>
        <p:txBody>
          <a:bodyPr/>
          <a:lstStyle/>
          <a:p>
            <a:endParaRPr lang="en-US" sz="4267" dirty="0">
              <a:latin typeface="Baskerville Old Face" panose="02020602080505020303" pitchFamily="18" charset="0"/>
            </a:endParaRPr>
          </a:p>
          <a:p>
            <a:pPr lvl="1"/>
            <a:endParaRPr lang="en-US" sz="3733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270EE7-9F1C-4DFA-ACBB-49A675058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80971"/>
              </p:ext>
            </p:extLst>
          </p:nvPr>
        </p:nvGraphicFramePr>
        <p:xfrm>
          <a:off x="2842944" y="1078760"/>
          <a:ext cx="6885673" cy="529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293">
                  <a:extLst>
                    <a:ext uri="{9D8B030D-6E8A-4147-A177-3AD203B41FA5}">
                      <a16:colId xmlns:a16="http://schemas.microsoft.com/office/drawing/2014/main" val="2945295064"/>
                    </a:ext>
                  </a:extLst>
                </a:gridCol>
                <a:gridCol w="5228380">
                  <a:extLst>
                    <a:ext uri="{9D8B030D-6E8A-4147-A177-3AD203B41FA5}">
                      <a16:colId xmlns:a16="http://schemas.microsoft.com/office/drawing/2014/main" val="3506689751"/>
                    </a:ext>
                  </a:extLst>
                </a:gridCol>
              </a:tblGrid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Date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Milestone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58881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3/5 &amp; 3/6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1: Advance letter mailed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023295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3/16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0958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Contact 2: Email sent to non-responders</a:t>
                      </a:r>
                    </a:p>
                  </a:txBody>
                  <a:tcPr marL="68580" marR="68580" marT="9525" marB="0" anchor="ctr"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72614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3/18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3: Email sent to non-responders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049734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3/24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4: Reminder Letter/Postcard mailed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388658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4/1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5: Email sent to non-responders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711938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4/24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6: Questionnaire paper packet mailed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59921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4/29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7: Email sent to non-responders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97250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5/6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8: Reminder Postcard/Letter mailed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20478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5/11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Contact 9: Email sent to non-responders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54645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5/15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Nominal close date for responses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383281"/>
                  </a:ext>
                </a:extLst>
              </a:tr>
              <a:tr h="441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6/15</a:t>
                      </a:r>
                      <a:endParaRPr lang="en-US" sz="18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Close data collection (most data received by May 27)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0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84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Incentives work</a:t>
            </a:r>
            <a:endParaRPr lang="en-US" sz="64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2302CD-DCCD-42EA-845D-1792617D1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17202"/>
              </p:ext>
            </p:extLst>
          </p:nvPr>
        </p:nvGraphicFramePr>
        <p:xfrm>
          <a:off x="1233377" y="1199188"/>
          <a:ext cx="10197529" cy="455047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80571">
                  <a:extLst>
                    <a:ext uri="{9D8B030D-6E8A-4147-A177-3AD203B41FA5}">
                      <a16:colId xmlns:a16="http://schemas.microsoft.com/office/drawing/2014/main" val="2431363538"/>
                    </a:ext>
                  </a:extLst>
                </a:gridCol>
                <a:gridCol w="1919289">
                  <a:extLst>
                    <a:ext uri="{9D8B030D-6E8A-4147-A177-3AD203B41FA5}">
                      <a16:colId xmlns:a16="http://schemas.microsoft.com/office/drawing/2014/main" val="3671557431"/>
                    </a:ext>
                  </a:extLst>
                </a:gridCol>
                <a:gridCol w="5997669">
                  <a:extLst>
                    <a:ext uri="{9D8B030D-6E8A-4147-A177-3AD203B41FA5}">
                      <a16:colId xmlns:a16="http://schemas.microsoft.com/office/drawing/2014/main" val="961026941"/>
                    </a:ext>
                  </a:extLst>
                </a:gridCol>
              </a:tblGrid>
              <a:tr h="369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Experiment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Response %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Recommendation for Production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14858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Cash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26737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$1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27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$1 is recommended, if an up-front cash gift is used. 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76060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ndara" panose="020E0502030303020204" pitchFamily="34" charset="0"/>
                        </a:rPr>
                        <a:t>$2</a:t>
                      </a:r>
                      <a:endParaRPr lang="en-US" sz="2400" b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33266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Gift Cards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88174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ndara" panose="020E0502030303020204" pitchFamily="34" charset="0"/>
                        </a:rPr>
                        <a:t>No Offer</a:t>
                      </a:r>
                      <a:endParaRPr lang="en-US" sz="2400" b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22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Offer higher gift card denominations for greater survey participation rate, but balance this against budget constraints and non-response bias. 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24021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$5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24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54368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$10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31*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78250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$20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37*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245421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Drawing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15338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No Offer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27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Continue to offer, as this is a relatively small cost.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21178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Offer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715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88B3BC-0A8C-4B26-89DA-AB79F1E3A148}"/>
              </a:ext>
            </a:extLst>
          </p:cNvPr>
          <p:cNvSpPr txBox="1"/>
          <p:nvPr/>
        </p:nvSpPr>
        <p:spPr>
          <a:xfrm>
            <a:off x="6294474" y="5869172"/>
            <a:ext cx="513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- statistically significant difference, </a:t>
            </a:r>
            <a:r>
              <a:rPr lang="en-US" i="1" dirty="0"/>
              <a:t>t</a:t>
            </a:r>
            <a:r>
              <a:rPr lang="en-US" dirty="0"/>
              <a:t>-test, </a:t>
            </a:r>
            <a:r>
              <a:rPr lang="en-US" i="1" dirty="0"/>
              <a:t>p</a:t>
            </a:r>
            <a:r>
              <a:rPr lang="en-US" dirty="0"/>
              <a:t>&lt;.05</a:t>
            </a:r>
          </a:p>
        </p:txBody>
      </p:sp>
    </p:spTree>
    <p:extLst>
      <p:ext uri="{BB962C8B-B14F-4D97-AF65-F5344CB8AC3E}">
        <p14:creationId xmlns:p14="http://schemas.microsoft.com/office/powerpoint/2010/main" val="388664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22751E-9713-47AA-A3EB-42BE67FAB4AD}"/>
              </a:ext>
            </a:extLst>
          </p:cNvPr>
          <p:cNvCxnSpPr>
            <a:cxnSpLocks/>
          </p:cNvCxnSpPr>
          <p:nvPr/>
        </p:nvCxnSpPr>
        <p:spPr>
          <a:xfrm>
            <a:off x="1219200" y="981514"/>
            <a:ext cx="10133163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43787"/>
            <a:ext cx="10972800" cy="1143000"/>
          </a:xfrm>
        </p:spPr>
        <p:txBody>
          <a:bodyPr/>
          <a:lstStyle/>
          <a:p>
            <a:r>
              <a:rPr lang="en-US" sz="6000" dirty="0">
                <a:latin typeface="Baskerville Old Face" panose="02020602080505020303" pitchFamily="18" charset="0"/>
              </a:rPr>
              <a:t>Contact features</a:t>
            </a:r>
            <a:endParaRPr lang="en-US" sz="6400" dirty="0">
              <a:highlight>
                <a:srgbClr val="FFFF00"/>
              </a:highlight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10FC5-F0AC-4035-BC91-EBB823ABA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" t="50796" r="5052" b="4751"/>
          <a:stretch/>
        </p:blipFill>
        <p:spPr>
          <a:xfrm>
            <a:off x="163285" y="6375085"/>
            <a:ext cx="2302328" cy="401037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2302CD-DCCD-42EA-845D-1792617D1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55463"/>
              </p:ext>
            </p:extLst>
          </p:nvPr>
        </p:nvGraphicFramePr>
        <p:xfrm>
          <a:off x="1297172" y="1527778"/>
          <a:ext cx="10119408" cy="38024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23709">
                  <a:extLst>
                    <a:ext uri="{9D8B030D-6E8A-4147-A177-3AD203B41FA5}">
                      <a16:colId xmlns:a16="http://schemas.microsoft.com/office/drawing/2014/main" val="2431363538"/>
                    </a:ext>
                  </a:extLst>
                </a:gridCol>
                <a:gridCol w="2061212">
                  <a:extLst>
                    <a:ext uri="{9D8B030D-6E8A-4147-A177-3AD203B41FA5}">
                      <a16:colId xmlns:a16="http://schemas.microsoft.com/office/drawing/2014/main" val="3671557431"/>
                    </a:ext>
                  </a:extLst>
                </a:gridCol>
                <a:gridCol w="5834487">
                  <a:extLst>
                    <a:ext uri="{9D8B030D-6E8A-4147-A177-3AD203B41FA5}">
                      <a16:colId xmlns:a16="http://schemas.microsoft.com/office/drawing/2014/main" val="961026941"/>
                    </a:ext>
                  </a:extLst>
                </a:gridCol>
              </a:tblGrid>
              <a:tr h="369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Experiment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Response %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ndara" panose="020E0502030303020204" pitchFamily="34" charset="0"/>
                        </a:rPr>
                        <a:t>Recommendation for Production</a:t>
                      </a:r>
                      <a:endParaRPr lang="en-US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14858"/>
                  </a:ext>
                </a:extLst>
              </a:tr>
              <a:tr h="2345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Envelopes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89950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Regular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28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Include special state seal considering negligible cost. 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8605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Special seal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30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081175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Stationery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005947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Standard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28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Use standard stationery for the cost savings.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643148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Linen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27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540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ndara" panose="020E0502030303020204" pitchFamily="34" charset="0"/>
                        </a:rPr>
                        <a:t>Reminder</a:t>
                      </a:r>
                      <a:endParaRPr lang="en-US" sz="24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329727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Letters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ndara" panose="020E0502030303020204" pitchFamily="34" charset="0"/>
                        </a:rPr>
                        <a:t>29*</a:t>
                      </a:r>
                      <a:endParaRPr lang="en-US" sz="24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Although more expensive, use reminder letters. 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74627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pPr marL="2159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ndara" panose="020E0502030303020204" pitchFamily="34" charset="0"/>
                        </a:rPr>
                        <a:t>Postcards</a:t>
                      </a:r>
                      <a:endParaRPr lang="en-US" sz="2400" b="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ndara" panose="020E0502030303020204" pitchFamily="34" charset="0"/>
                        </a:rPr>
                        <a:t>26</a:t>
                      </a:r>
                      <a:endParaRPr lang="en-US" sz="2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177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B8E6E6-61A7-4F1B-BEAC-8FE3FA00883A}"/>
              </a:ext>
            </a:extLst>
          </p:cNvPr>
          <p:cNvSpPr txBox="1"/>
          <p:nvPr/>
        </p:nvSpPr>
        <p:spPr>
          <a:xfrm>
            <a:off x="6294474" y="5869172"/>
            <a:ext cx="513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- statistically significant difference, </a:t>
            </a:r>
            <a:r>
              <a:rPr lang="en-US" i="1" dirty="0"/>
              <a:t>t</a:t>
            </a:r>
            <a:r>
              <a:rPr lang="en-US" dirty="0"/>
              <a:t>-test, </a:t>
            </a:r>
            <a:r>
              <a:rPr lang="en-US" i="1" dirty="0"/>
              <a:t>p</a:t>
            </a:r>
            <a:r>
              <a:rPr lang="en-US" dirty="0"/>
              <a:t>&lt;.05</a:t>
            </a:r>
          </a:p>
        </p:txBody>
      </p:sp>
    </p:spTree>
    <p:extLst>
      <p:ext uri="{BB962C8B-B14F-4D97-AF65-F5344CB8AC3E}">
        <p14:creationId xmlns:p14="http://schemas.microsoft.com/office/powerpoint/2010/main" val="52441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 theme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4174</TotalTime>
  <Words>1269</Words>
  <Application>Microsoft Office PowerPoint</Application>
  <PresentationFormat>Widescreen</PresentationFormat>
  <Paragraphs>315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Baskerville Old Face</vt:lpstr>
      <vt:lpstr>Calibri</vt:lpstr>
      <vt:lpstr>Calibri Light</vt:lpstr>
      <vt:lpstr>Candara</vt:lpstr>
      <vt:lpstr>Times New Roman</vt:lpstr>
      <vt:lpstr>Office Theme</vt:lpstr>
      <vt:lpstr>White theme-master</vt:lpstr>
      <vt:lpstr>PowerPoint Presentation</vt:lpstr>
      <vt:lpstr>Overview</vt:lpstr>
      <vt:lpstr>Recap of Pilot Survey Process</vt:lpstr>
      <vt:lpstr>Project Plan</vt:lpstr>
      <vt:lpstr>Virginia Educated Pilot Survey</vt:lpstr>
      <vt:lpstr>Response was good</vt:lpstr>
      <vt:lpstr>Multiple contacts and modes</vt:lpstr>
      <vt:lpstr>Incentives work</vt:lpstr>
      <vt:lpstr>Contact features</vt:lpstr>
      <vt:lpstr>Linkages</vt:lpstr>
      <vt:lpstr>Respondents vs. Sample (1)</vt:lpstr>
      <vt:lpstr>Respondents vs. Sample (2)</vt:lpstr>
      <vt:lpstr>Respondents vs. Sample (3)</vt:lpstr>
      <vt:lpstr>Insights from the Pilot Survey Data</vt:lpstr>
      <vt:lpstr>Satisfaction</vt:lpstr>
      <vt:lpstr>Impacts of education</vt:lpstr>
      <vt:lpstr>Additional insights</vt:lpstr>
      <vt:lpstr>Differences by degree level</vt:lpstr>
      <vt:lpstr>Employment</vt:lpstr>
      <vt:lpstr>Employment</vt:lpstr>
      <vt:lpstr>Underemployment</vt:lpstr>
      <vt:lpstr>Underemployment</vt:lpstr>
      <vt:lpstr>Underemployment</vt:lpstr>
      <vt:lpstr>Open-ended responses</vt:lpstr>
      <vt:lpstr>Next Steps</vt:lpstr>
      <vt:lpstr>Recommendations</vt:lpstr>
      <vt:lpstr>Recommendations</vt:lpstr>
      <vt:lpstr>Current status</vt:lpstr>
      <vt:lpstr>PowerPoint Presentation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and Evaluation Research Laboratory</dc:title>
  <dc:creator>James M Ellis Jr.</dc:creator>
  <cp:lastModifiedBy>VITA Program</cp:lastModifiedBy>
  <cp:revision>346</cp:revision>
  <dcterms:created xsi:type="dcterms:W3CDTF">2018-11-08T22:26:02Z</dcterms:created>
  <dcterms:modified xsi:type="dcterms:W3CDTF">2020-09-14T16:21:53Z</dcterms:modified>
</cp:coreProperties>
</file>