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2"/>
  </p:sldMasterIdLst>
  <p:notesMasterIdLst>
    <p:notesMasterId r:id="rId9"/>
  </p:notesMasterIdLst>
  <p:handoutMasterIdLst>
    <p:handoutMasterId r:id="rId10"/>
  </p:handoutMasterIdLst>
  <p:sldIdLst>
    <p:sldId id="321" r:id="rId3"/>
    <p:sldId id="313" r:id="rId4"/>
    <p:sldId id="322" r:id="rId5"/>
    <p:sldId id="323" r:id="rId6"/>
    <p:sldId id="328" r:id="rId7"/>
    <p:sldId id="327" r:id="rId8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0558A"/>
    <a:srgbClr val="E6A158"/>
    <a:srgbClr val="6F90B8"/>
    <a:srgbClr val="558476"/>
    <a:srgbClr val="293E6B"/>
    <a:srgbClr val="C9282D"/>
    <a:srgbClr val="9B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5953" autoAdjust="0"/>
  </p:normalViewPr>
  <p:slideViewPr>
    <p:cSldViewPr snapToGrid="0">
      <p:cViewPr varScale="1">
        <p:scale>
          <a:sx n="73" d="100"/>
          <a:sy n="73" d="100"/>
        </p:scale>
        <p:origin x="576" y="67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000" y="-102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6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6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0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48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03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2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361950"/>
            <a:ext cx="822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8575" y="3505200"/>
            <a:ext cx="9172575" cy="1639199"/>
            <a:chOff x="-28575" y="3505200"/>
            <a:chExt cx="9172575" cy="1639199"/>
          </a:xfrm>
        </p:grpSpPr>
        <p:sp>
          <p:nvSpPr>
            <p:cNvPr id="13" name="Rectangle 12" descr="blue background" title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CHEV" title="State Council of Higher Edcation for Virginia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 title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2219325"/>
            <a:ext cx="7324725" cy="10287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Presenter Name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34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742951"/>
            <a:ext cx="91440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Section 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1989233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SUBTITLE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1035703"/>
            <a:ext cx="7543800" cy="3459179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6" name="Straight Connector 5" descr="underline" title="title underlin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868869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if needed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 smtClean="0"/>
              <a:t>Page Title – use if have long title</a:t>
            </a:r>
            <a:endParaRPr lang="en-US" dirty="0"/>
          </a:p>
        </p:txBody>
      </p:sp>
      <p:cxnSp>
        <p:nvCxnSpPr>
          <p:cNvPr id="4" name="Straight Connector 3" descr="underline for title" title="line divider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5" y="1544370"/>
            <a:ext cx="8450263" cy="2941638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614" y="1138687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87286" y="1144438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 smtClean="0"/>
              <a:t>2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 title="bottom blue bar graphic element"/>
          <p:cNvSpPr/>
          <p:nvPr/>
        </p:nvSpPr>
        <p:spPr>
          <a:xfrm>
            <a:off x="-10486" y="4827185"/>
            <a:ext cx="9154486" cy="317214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9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CHEV" title="State Council of Higher Education for Virgin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4818871"/>
            <a:ext cx="1757548" cy="3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5" r:id="rId3"/>
    <p:sldLayoutId id="2147483688" r:id="rId4"/>
    <p:sldLayoutId id="214748369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14399" y="2763601"/>
            <a:ext cx="7324725" cy="705304"/>
          </a:xfrm>
        </p:spPr>
        <p:txBody>
          <a:bodyPr>
            <a:normAutofit/>
          </a:bodyPr>
          <a:lstStyle/>
          <a:p>
            <a:r>
              <a:rPr lang="en-US" sz="2000" b="1" dirty="0"/>
              <a:t>MARCH </a:t>
            </a:r>
            <a:r>
              <a:rPr lang="en-US" sz="2000" b="1" dirty="0" smtClean="0"/>
              <a:t>17, 2020</a:t>
            </a:r>
            <a:endParaRPr lang="en-US" sz="2000" b="1" dirty="0"/>
          </a:p>
          <a:p>
            <a:r>
              <a:rPr lang="en-US" sz="2000" dirty="0" smtClean="0"/>
              <a:t>Emily </a:t>
            </a:r>
            <a:r>
              <a:rPr lang="en-US" sz="2000" dirty="0"/>
              <a:t>Salmon, Senior Associate for Research </a:t>
            </a:r>
            <a:r>
              <a:rPr lang="en-US" sz="2000" dirty="0" smtClean="0"/>
              <a:t>Investment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08087"/>
            <a:ext cx="7905750" cy="202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Higher Education and Workforce Alignment Project:</a:t>
            </a:r>
            <a:br>
              <a:rPr lang="en-US" dirty="0" smtClean="0"/>
            </a:br>
            <a:r>
              <a:rPr lang="en-US" dirty="0" smtClean="0"/>
              <a:t>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26488" y="1259989"/>
            <a:ext cx="7543800" cy="29669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context for the project and previous work.</a:t>
            </a:r>
          </a:p>
          <a:p>
            <a:r>
              <a:rPr lang="en-US" dirty="0" smtClean="0"/>
              <a:t>Identify common themes from stakeholder input that shape the project.</a:t>
            </a:r>
          </a:p>
          <a:p>
            <a:r>
              <a:rPr lang="en-US" dirty="0" smtClean="0"/>
              <a:t>Discuss themes and offer initial thoughts on alignment infrastructure options.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Alignment Project </a:t>
            </a:r>
            <a:r>
              <a:rPr lang="en-US" dirty="0"/>
              <a:t>–</a:t>
            </a:r>
            <a:r>
              <a:rPr lang="en-US" dirty="0" smtClean="0"/>
              <a:t> Council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26488" y="1259989"/>
            <a:ext cx="7543800" cy="29669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Access to data alone will not address alignment. </a:t>
            </a:r>
          </a:p>
          <a:p>
            <a:r>
              <a:rPr lang="en-US" dirty="0"/>
              <a:t>Alignment </a:t>
            </a:r>
            <a:r>
              <a:rPr lang="en-US" dirty="0" smtClean="0"/>
              <a:t>efforts should not </a:t>
            </a:r>
            <a:r>
              <a:rPr lang="en-US" dirty="0"/>
              <a:t>be overly prescriptive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Existing resources should be leveraged. </a:t>
            </a:r>
          </a:p>
          <a:p>
            <a:r>
              <a:rPr lang="en-US" dirty="0" smtClean="0"/>
              <a:t>A unified effort with buy-in is critical to success.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Input – Core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27961" y="1035586"/>
            <a:ext cx="7722825" cy="3481330"/>
          </a:xfrm>
        </p:spPr>
        <p:txBody>
          <a:bodyPr>
            <a:normAutofit fontScale="62500" lnSpcReduction="20000"/>
          </a:bodyPr>
          <a:lstStyle/>
          <a:p>
            <a:pPr marL="182880" indent="0">
              <a:buNone/>
            </a:pPr>
            <a:r>
              <a:rPr lang="en-US" dirty="0" smtClean="0"/>
              <a:t>Higher education institutional input</a:t>
            </a:r>
          </a:p>
          <a:p>
            <a:pPr marL="457200" lvl="1" indent="0">
              <a:buNone/>
            </a:pPr>
            <a:r>
              <a:rPr lang="en-US" dirty="0" smtClean="0"/>
              <a:t>Data assistance themes</a:t>
            </a:r>
          </a:p>
          <a:p>
            <a:pPr marL="457200" lvl="1" indent="0">
              <a:buNone/>
            </a:pPr>
            <a:r>
              <a:rPr lang="en-US" dirty="0" smtClean="0"/>
              <a:t>Employer engagement themes</a:t>
            </a:r>
          </a:p>
          <a:p>
            <a:pPr marL="182880" indent="0">
              <a:buNone/>
            </a:pPr>
            <a:endParaRPr lang="en-US" dirty="0" smtClean="0"/>
          </a:p>
          <a:p>
            <a:pPr marL="182880" indent="0">
              <a:buNone/>
            </a:pPr>
            <a:r>
              <a:rPr lang="en-US" dirty="0" smtClean="0"/>
              <a:t>Collective stakeholder input on organizational design guiding principles</a:t>
            </a:r>
          </a:p>
          <a:p>
            <a:pPr marL="457200" lvl="1" indent="0">
              <a:buNone/>
            </a:pPr>
            <a:r>
              <a:rPr lang="en-US" dirty="0" smtClean="0"/>
              <a:t>Evaluate options by the following criteria: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Perception of neutrality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Credibility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Feasibility of implementation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Adequate staffing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Operational efficiency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Funding sustainability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Political durability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Collaborative framework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Input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Infrastructure Options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Option 1: Existing state entity assumes sole responsibility. (PA, MT)</a:t>
            </a:r>
          </a:p>
          <a:p>
            <a:r>
              <a:rPr lang="en-US" dirty="0" smtClean="0"/>
              <a:t>Option 2: Formation of a new entity to lead effort. (KY, MO)</a:t>
            </a:r>
          </a:p>
          <a:p>
            <a:r>
              <a:rPr lang="en-US" dirty="0" smtClean="0"/>
              <a:t>Option 3: Federated/consortia-based approach. (CO)</a:t>
            </a:r>
          </a:p>
          <a:p>
            <a:r>
              <a:rPr lang="en-US" dirty="0" smtClean="0"/>
              <a:t>Option 4: Hybrid - existing entity take the lead and formally partners with other entities. (GA, IA)</a:t>
            </a:r>
          </a:p>
          <a:p>
            <a:pPr marL="182880" indent="0">
              <a:buNone/>
            </a:pPr>
            <a:endParaRPr lang="en-US" sz="2200" dirty="0" smtClean="0"/>
          </a:p>
          <a:p>
            <a:pPr marL="182880" indent="0">
              <a:buNone/>
            </a:pPr>
            <a:r>
              <a:rPr lang="en-US" sz="2200" dirty="0" smtClean="0"/>
              <a:t>Refer </a:t>
            </a:r>
            <a:r>
              <a:rPr lang="en-US" sz="2200" dirty="0"/>
              <a:t>to Appendix B in agenda book for </a:t>
            </a:r>
            <a:r>
              <a:rPr lang="en-US" sz="2200" dirty="0" smtClean="0"/>
              <a:t>details.</a:t>
            </a:r>
            <a:endParaRPr lang="en-US" sz="2200" dirty="0"/>
          </a:p>
          <a:p>
            <a:pPr marL="1828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Council’s input on various options.</a:t>
            </a:r>
          </a:p>
          <a:p>
            <a:r>
              <a:rPr lang="en-US" dirty="0"/>
              <a:t>T</a:t>
            </a:r>
            <a:r>
              <a:rPr lang="en-US" dirty="0" smtClean="0"/>
              <a:t>ake Council’s input on alignment infrastructure options and visualize based on involved entities in Virginia. </a:t>
            </a:r>
          </a:p>
          <a:p>
            <a:r>
              <a:rPr lang="en-US" dirty="0" smtClean="0"/>
              <a:t>Produce draft alignment report.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nBoardSettings xmlns="https://onboard.passageways.com/OnBoardSettings"/>
</file>

<file path=customXml/itemProps1.xml><?xml version="1.0" encoding="utf-8"?>
<ds:datastoreItem xmlns:ds="http://schemas.openxmlformats.org/officeDocument/2006/customXml" ds:itemID="{0FD32A9B-7E9C-4835-86D4-E70AE70630F7}">
  <ds:schemaRefs>
    <ds:schemaRef ds:uri="https://onboard.passageways.com/OnBoardSetting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 (5)</Template>
  <TotalTime>167</TotalTime>
  <Words>255</Words>
  <Application>Microsoft Office PowerPoint</Application>
  <PresentationFormat>On-screen Show (16:9)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169LongPPTTemplate</vt:lpstr>
      <vt:lpstr>Higher Education and Workforce Alignment Project: Key Findings</vt:lpstr>
      <vt:lpstr>Alignment Project – Council Objectives</vt:lpstr>
      <vt:lpstr>Alignment Input – Core Themes</vt:lpstr>
      <vt:lpstr>Alignment Input Summary </vt:lpstr>
      <vt:lpstr>Alignment Infrastructure Options</vt:lpstr>
      <vt:lpstr>Next Steps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Council presentation 3 17 20</dc:title>
  <dc:creator>VITA Program</dc:creator>
  <dc:description>16:9 rectangular template</dc:description>
  <cp:lastModifiedBy>Rung, LeeAnn (SCHEV)</cp:lastModifiedBy>
  <cp:revision>32</cp:revision>
  <cp:lastPrinted>2020-03-11T18:43:32Z</cp:lastPrinted>
  <dcterms:created xsi:type="dcterms:W3CDTF">2020-03-06T15:37:14Z</dcterms:created>
  <dcterms:modified xsi:type="dcterms:W3CDTF">2020-03-12T11:30:24Z</dcterms:modified>
</cp:coreProperties>
</file>